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657" r:id="rId2"/>
    <p:sldId id="668" r:id="rId3"/>
    <p:sldId id="527" r:id="rId4"/>
    <p:sldId id="627" r:id="rId5"/>
    <p:sldId id="660" r:id="rId6"/>
    <p:sldId id="661" r:id="rId7"/>
    <p:sldId id="662" r:id="rId8"/>
    <p:sldId id="505" r:id="rId9"/>
    <p:sldId id="548" r:id="rId10"/>
    <p:sldId id="669" r:id="rId11"/>
    <p:sldId id="549" r:id="rId12"/>
    <p:sldId id="632" r:id="rId13"/>
    <p:sldId id="636" r:id="rId14"/>
    <p:sldId id="600" r:id="rId15"/>
    <p:sldId id="601" r:id="rId16"/>
    <p:sldId id="616" r:id="rId17"/>
    <p:sldId id="555" r:id="rId18"/>
    <p:sldId id="599" r:id="rId19"/>
    <p:sldId id="617" r:id="rId20"/>
    <p:sldId id="631" r:id="rId21"/>
    <p:sldId id="607" r:id="rId22"/>
    <p:sldId id="663" r:id="rId23"/>
    <p:sldId id="664" r:id="rId24"/>
    <p:sldId id="665" r:id="rId25"/>
    <p:sldId id="666" r:id="rId26"/>
    <p:sldId id="667" r:id="rId27"/>
    <p:sldId id="635" r:id="rId28"/>
    <p:sldId id="596" r:id="rId29"/>
    <p:sldId id="640" r:id="rId30"/>
    <p:sldId id="608" r:id="rId31"/>
    <p:sldId id="609" r:id="rId32"/>
    <p:sldId id="638" r:id="rId33"/>
    <p:sldId id="659" r:id="rId34"/>
    <p:sldId id="658" r:id="rId35"/>
    <p:sldId id="625" r:id="rId36"/>
    <p:sldId id="647" r:id="rId37"/>
    <p:sldId id="642" r:id="rId38"/>
    <p:sldId id="650" r:id="rId39"/>
    <p:sldId id="652" r:id="rId40"/>
    <p:sldId id="654" r:id="rId41"/>
    <p:sldId id="644" r:id="rId42"/>
    <p:sldId id="645" r:id="rId43"/>
    <p:sldId id="648" r:id="rId44"/>
    <p:sldId id="656" r:id="rId45"/>
    <p:sldId id="646" r:id="rId46"/>
    <p:sldId id="653" r:id="rId47"/>
    <p:sldId id="655" r:id="rId48"/>
    <p:sldId id="651" r:id="rId49"/>
    <p:sldId id="649" r:id="rId50"/>
  </p:sldIdLst>
  <p:sldSz cx="9144000" cy="6858000" type="screen4x3"/>
  <p:notesSz cx="6858000" cy="9313863"/>
  <p:defaultTextStyle>
    <a:defPPr>
      <a:defRPr lang="en-US"/>
    </a:defPPr>
    <a:lvl1pPr algn="l" rtl="0" fontAlgn="base">
      <a:spcBef>
        <a:spcPct val="0"/>
      </a:spcBef>
      <a:spcAft>
        <a:spcPct val="0"/>
      </a:spcAft>
      <a:defRPr sz="1600" kern="1200">
        <a:solidFill>
          <a:schemeClr val="tx1"/>
        </a:solidFill>
        <a:latin typeface="Arial" pitchFamily="-123" charset="0"/>
        <a:ea typeface="ＭＳ Ｐゴシック" pitchFamily="-123" charset="-128"/>
        <a:cs typeface="ＭＳ Ｐゴシック" pitchFamily="-123" charset="-128"/>
      </a:defRPr>
    </a:lvl1pPr>
    <a:lvl2pPr marL="457200" algn="l" rtl="0" fontAlgn="base">
      <a:spcBef>
        <a:spcPct val="0"/>
      </a:spcBef>
      <a:spcAft>
        <a:spcPct val="0"/>
      </a:spcAft>
      <a:defRPr sz="1600" kern="1200">
        <a:solidFill>
          <a:schemeClr val="tx1"/>
        </a:solidFill>
        <a:latin typeface="Arial" pitchFamily="-123" charset="0"/>
        <a:ea typeface="ＭＳ Ｐゴシック" pitchFamily="-123" charset="-128"/>
        <a:cs typeface="ＭＳ Ｐゴシック" pitchFamily="-123" charset="-128"/>
      </a:defRPr>
    </a:lvl2pPr>
    <a:lvl3pPr marL="914400" algn="l" rtl="0" fontAlgn="base">
      <a:spcBef>
        <a:spcPct val="0"/>
      </a:spcBef>
      <a:spcAft>
        <a:spcPct val="0"/>
      </a:spcAft>
      <a:defRPr sz="1600" kern="1200">
        <a:solidFill>
          <a:schemeClr val="tx1"/>
        </a:solidFill>
        <a:latin typeface="Arial" pitchFamily="-123" charset="0"/>
        <a:ea typeface="ＭＳ Ｐゴシック" pitchFamily="-123" charset="-128"/>
        <a:cs typeface="ＭＳ Ｐゴシック" pitchFamily="-123" charset="-128"/>
      </a:defRPr>
    </a:lvl3pPr>
    <a:lvl4pPr marL="1371600" algn="l" rtl="0" fontAlgn="base">
      <a:spcBef>
        <a:spcPct val="0"/>
      </a:spcBef>
      <a:spcAft>
        <a:spcPct val="0"/>
      </a:spcAft>
      <a:defRPr sz="1600" kern="1200">
        <a:solidFill>
          <a:schemeClr val="tx1"/>
        </a:solidFill>
        <a:latin typeface="Arial" pitchFamily="-123" charset="0"/>
        <a:ea typeface="ＭＳ Ｐゴシック" pitchFamily="-123" charset="-128"/>
        <a:cs typeface="ＭＳ Ｐゴシック" pitchFamily="-123" charset="-128"/>
      </a:defRPr>
    </a:lvl4pPr>
    <a:lvl5pPr marL="1828800" algn="l" rtl="0" fontAlgn="base">
      <a:spcBef>
        <a:spcPct val="0"/>
      </a:spcBef>
      <a:spcAft>
        <a:spcPct val="0"/>
      </a:spcAft>
      <a:defRPr sz="1600"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sz="1600"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sz="1600"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sz="1600"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sz="1600" kern="1200">
        <a:solidFill>
          <a:schemeClr val="tx1"/>
        </a:solidFill>
        <a:latin typeface="Arial" pitchFamily="-123" charset="0"/>
        <a:ea typeface="ＭＳ Ｐゴシック" pitchFamily="-123" charset="-128"/>
        <a:cs typeface="ＭＳ Ｐゴシック" pitchFamily="-123"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guide id="3" orient="horz" pos="2934">
          <p15:clr>
            <a:srgbClr val="A4A3A4"/>
          </p15:clr>
        </p15:guide>
        <p15:guide id="4"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68" autoAdjust="0"/>
    <p:restoredTop sz="96092" autoAdjust="0"/>
  </p:normalViewPr>
  <p:slideViewPr>
    <p:cSldViewPr>
      <p:cViewPr varScale="1">
        <p:scale>
          <a:sx n="106" d="100"/>
          <a:sy n="106" d="100"/>
        </p:scale>
        <p:origin x="134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p:cViewPr varScale="1">
        <p:scale>
          <a:sx n="51" d="100"/>
          <a:sy n="51" d="100"/>
        </p:scale>
        <p:origin x="-1848" y="-102"/>
      </p:cViewPr>
      <p:guideLst>
        <p:guide orient="horz" pos="2957"/>
        <p:guide pos="2237"/>
        <p:guide orient="horz" pos="2934"/>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2" y="1"/>
            <a:ext cx="2972722" cy="466955"/>
          </a:xfrm>
          <a:prstGeom prst="rect">
            <a:avLst/>
          </a:prstGeom>
          <a:noFill/>
          <a:ln w="9525">
            <a:noFill/>
            <a:miter lim="800000"/>
            <a:headEnd/>
            <a:tailEnd/>
          </a:ln>
          <a:effectLst/>
        </p:spPr>
        <p:txBody>
          <a:bodyPr vert="horz" wrap="square" lIns="91939" tIns="45970" rIns="91939" bIns="45970" numCol="1" anchor="t" anchorCtr="0" compatLnSpc="1">
            <a:prstTxWarp prst="textNoShape">
              <a:avLst/>
            </a:prstTxWarp>
          </a:bodyPr>
          <a:lstStyle>
            <a:lvl1pPr>
              <a:defRPr sz="1200">
                <a:latin typeface="Arial" charset="0"/>
                <a:ea typeface="+mn-ea"/>
                <a:cs typeface="Arial" charset="0"/>
              </a:defRPr>
            </a:lvl1pPr>
          </a:lstStyle>
          <a:p>
            <a:pPr>
              <a:defRPr/>
            </a:pPr>
            <a:endParaRPr lang="en-US" dirty="0"/>
          </a:p>
        </p:txBody>
      </p:sp>
      <p:sp>
        <p:nvSpPr>
          <p:cNvPr id="31747" name="Rectangle 3"/>
          <p:cNvSpPr>
            <a:spLocks noGrp="1" noChangeArrowheads="1"/>
          </p:cNvSpPr>
          <p:nvPr>
            <p:ph type="dt" sz="quarter" idx="1"/>
          </p:nvPr>
        </p:nvSpPr>
        <p:spPr bwMode="auto">
          <a:xfrm>
            <a:off x="3883744" y="1"/>
            <a:ext cx="2972722" cy="466955"/>
          </a:xfrm>
          <a:prstGeom prst="rect">
            <a:avLst/>
          </a:prstGeom>
          <a:noFill/>
          <a:ln w="9525">
            <a:noFill/>
            <a:miter lim="800000"/>
            <a:headEnd/>
            <a:tailEnd/>
          </a:ln>
          <a:effectLst/>
        </p:spPr>
        <p:txBody>
          <a:bodyPr vert="horz" wrap="square" lIns="91939" tIns="45970" rIns="91939" bIns="45970" numCol="1" anchor="t" anchorCtr="0" compatLnSpc="1">
            <a:prstTxWarp prst="textNoShape">
              <a:avLst/>
            </a:prstTxWarp>
          </a:bodyPr>
          <a:lstStyle>
            <a:lvl1pPr algn="r">
              <a:defRPr sz="1200">
                <a:latin typeface="Arial" charset="0"/>
                <a:ea typeface="+mn-ea"/>
                <a:cs typeface="Arial" charset="0"/>
              </a:defRPr>
            </a:lvl1pPr>
          </a:lstStyle>
          <a:p>
            <a:pPr>
              <a:defRPr/>
            </a:pPr>
            <a:endParaRPr lang="en-US" dirty="0"/>
          </a:p>
        </p:txBody>
      </p:sp>
      <p:sp>
        <p:nvSpPr>
          <p:cNvPr id="31748" name="Rectangle 4"/>
          <p:cNvSpPr>
            <a:spLocks noGrp="1" noChangeArrowheads="1"/>
          </p:cNvSpPr>
          <p:nvPr>
            <p:ph type="ftr" sz="quarter" idx="2"/>
          </p:nvPr>
        </p:nvSpPr>
        <p:spPr bwMode="auto">
          <a:xfrm>
            <a:off x="2" y="8845330"/>
            <a:ext cx="2972722" cy="466955"/>
          </a:xfrm>
          <a:prstGeom prst="rect">
            <a:avLst/>
          </a:prstGeom>
          <a:noFill/>
          <a:ln w="9525">
            <a:noFill/>
            <a:miter lim="800000"/>
            <a:headEnd/>
            <a:tailEnd/>
          </a:ln>
          <a:effectLst/>
        </p:spPr>
        <p:txBody>
          <a:bodyPr vert="horz" wrap="square" lIns="91939" tIns="45970" rIns="91939" bIns="45970" numCol="1" anchor="b" anchorCtr="0" compatLnSpc="1">
            <a:prstTxWarp prst="textNoShape">
              <a:avLst/>
            </a:prstTxWarp>
          </a:bodyPr>
          <a:lstStyle>
            <a:lvl1pPr>
              <a:defRPr sz="1200">
                <a:latin typeface="Arial" charset="0"/>
                <a:ea typeface="+mn-ea"/>
                <a:cs typeface="Arial" charset="0"/>
              </a:defRPr>
            </a:lvl1pPr>
          </a:lstStyle>
          <a:p>
            <a:pPr>
              <a:defRPr/>
            </a:pPr>
            <a:endParaRPr lang="en-US" dirty="0"/>
          </a:p>
        </p:txBody>
      </p:sp>
      <p:sp>
        <p:nvSpPr>
          <p:cNvPr id="31749" name="Rectangle 5"/>
          <p:cNvSpPr>
            <a:spLocks noGrp="1" noChangeArrowheads="1"/>
          </p:cNvSpPr>
          <p:nvPr>
            <p:ph type="sldNum" sz="quarter" idx="3"/>
          </p:nvPr>
        </p:nvSpPr>
        <p:spPr bwMode="auto">
          <a:xfrm>
            <a:off x="3883744" y="8845330"/>
            <a:ext cx="2972722" cy="466955"/>
          </a:xfrm>
          <a:prstGeom prst="rect">
            <a:avLst/>
          </a:prstGeom>
          <a:noFill/>
          <a:ln w="9525">
            <a:noFill/>
            <a:miter lim="800000"/>
            <a:headEnd/>
            <a:tailEnd/>
          </a:ln>
          <a:effectLst/>
        </p:spPr>
        <p:txBody>
          <a:bodyPr vert="horz" wrap="square" lIns="91939" tIns="45970" rIns="91939" bIns="45970" numCol="1" anchor="b" anchorCtr="0" compatLnSpc="1">
            <a:prstTxWarp prst="textNoShape">
              <a:avLst/>
            </a:prstTxWarp>
          </a:bodyPr>
          <a:lstStyle>
            <a:lvl1pPr algn="r">
              <a:defRPr sz="1200">
                <a:latin typeface="Arial" charset="0"/>
                <a:ea typeface="+mn-ea"/>
                <a:cs typeface="Arial" charset="0"/>
              </a:defRPr>
            </a:lvl1pPr>
          </a:lstStyle>
          <a:p>
            <a:pPr>
              <a:defRPr/>
            </a:pPr>
            <a:fld id="{99489ECB-657A-4CC9-90AF-BFA36F09C39B}" type="slidenum">
              <a:rPr lang="en-US"/>
              <a:pPr>
                <a:defRPr/>
              </a:pPr>
              <a:t>‹#›</a:t>
            </a:fld>
            <a:endParaRPr lang="en-US" dirty="0"/>
          </a:p>
        </p:txBody>
      </p:sp>
    </p:spTree>
    <p:extLst>
      <p:ext uri="{BB962C8B-B14F-4D97-AF65-F5344CB8AC3E}">
        <p14:creationId xmlns:p14="http://schemas.microsoft.com/office/powerpoint/2010/main" val="20500563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2" y="1"/>
            <a:ext cx="2972722" cy="466955"/>
          </a:xfrm>
          <a:prstGeom prst="rect">
            <a:avLst/>
          </a:prstGeom>
          <a:noFill/>
          <a:ln w="9525">
            <a:noFill/>
            <a:miter lim="800000"/>
            <a:headEnd/>
            <a:tailEnd/>
          </a:ln>
          <a:effectLst/>
        </p:spPr>
        <p:txBody>
          <a:bodyPr vert="horz" wrap="square" lIns="91939" tIns="45970" rIns="91939" bIns="45970" numCol="1" anchor="t" anchorCtr="0" compatLnSpc="1">
            <a:prstTxWarp prst="textNoShape">
              <a:avLst/>
            </a:prstTxWarp>
          </a:bodyPr>
          <a:lstStyle>
            <a:lvl1pPr eaLnBrk="0" hangingPunct="0">
              <a:defRPr sz="1200">
                <a:latin typeface="Arial" pitchFamily="-110" charset="0"/>
                <a:ea typeface="Arial" pitchFamily="-110" charset="0"/>
                <a:cs typeface="Arial" pitchFamily="-110" charset="0"/>
              </a:defRPr>
            </a:lvl1pPr>
          </a:lstStyle>
          <a:p>
            <a:pPr>
              <a:defRPr/>
            </a:pPr>
            <a:endParaRPr lang="en-US" dirty="0"/>
          </a:p>
        </p:txBody>
      </p:sp>
      <p:sp>
        <p:nvSpPr>
          <p:cNvPr id="56323" name="Rectangle 3"/>
          <p:cNvSpPr>
            <a:spLocks noGrp="1" noChangeArrowheads="1"/>
          </p:cNvSpPr>
          <p:nvPr>
            <p:ph type="dt" idx="1"/>
          </p:nvPr>
        </p:nvSpPr>
        <p:spPr bwMode="auto">
          <a:xfrm>
            <a:off x="3883744" y="1"/>
            <a:ext cx="2972722" cy="466955"/>
          </a:xfrm>
          <a:prstGeom prst="rect">
            <a:avLst/>
          </a:prstGeom>
          <a:noFill/>
          <a:ln w="9525">
            <a:noFill/>
            <a:miter lim="800000"/>
            <a:headEnd/>
            <a:tailEnd/>
          </a:ln>
          <a:effectLst/>
        </p:spPr>
        <p:txBody>
          <a:bodyPr vert="horz" wrap="square" lIns="91939" tIns="45970" rIns="91939" bIns="45970" numCol="1" anchor="t" anchorCtr="0" compatLnSpc="1">
            <a:prstTxWarp prst="textNoShape">
              <a:avLst/>
            </a:prstTxWarp>
          </a:bodyPr>
          <a:lstStyle>
            <a:lvl1pPr algn="r" eaLnBrk="0" hangingPunct="0">
              <a:defRPr sz="1200">
                <a:latin typeface="Arial" charset="0"/>
                <a:ea typeface="+mn-ea"/>
                <a:cs typeface="Arial" charset="0"/>
              </a:defRPr>
            </a:lvl1pPr>
          </a:lstStyle>
          <a:p>
            <a:pPr>
              <a:defRPr/>
            </a:pPr>
            <a:fld id="{99F4D39A-CEAE-4036-AAD6-BEF1C34D8CE8}" type="datetime1">
              <a:rPr lang="en-US"/>
              <a:pPr>
                <a:defRPr/>
              </a:pPr>
              <a:t>6/20/2019</a:t>
            </a:fld>
            <a:endParaRPr lang="en-US" dirty="0"/>
          </a:p>
        </p:txBody>
      </p:sp>
      <p:sp>
        <p:nvSpPr>
          <p:cNvPr id="17412" name="Rectangle 4"/>
          <p:cNvSpPr>
            <a:spLocks noGrp="1" noRot="1" noChangeAspect="1" noChangeArrowheads="1" noTextEdit="1"/>
          </p:cNvSpPr>
          <p:nvPr>
            <p:ph type="sldImg" idx="2"/>
          </p:nvPr>
        </p:nvSpPr>
        <p:spPr bwMode="auto">
          <a:xfrm>
            <a:off x="1101725" y="696913"/>
            <a:ext cx="4654550" cy="3492500"/>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686725" y="4423455"/>
            <a:ext cx="5484557" cy="4193131"/>
          </a:xfrm>
          <a:prstGeom prst="rect">
            <a:avLst/>
          </a:prstGeom>
          <a:noFill/>
          <a:ln w="9525">
            <a:noFill/>
            <a:miter lim="800000"/>
            <a:headEnd/>
            <a:tailEnd/>
          </a:ln>
          <a:effectLst/>
        </p:spPr>
        <p:txBody>
          <a:bodyPr vert="horz" wrap="square" lIns="91939" tIns="45970" rIns="91939" bIns="4597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6326" name="Rectangle 6"/>
          <p:cNvSpPr>
            <a:spLocks noGrp="1" noChangeArrowheads="1"/>
          </p:cNvSpPr>
          <p:nvPr>
            <p:ph type="ftr" sz="quarter" idx="4"/>
          </p:nvPr>
        </p:nvSpPr>
        <p:spPr bwMode="auto">
          <a:xfrm>
            <a:off x="2" y="8845330"/>
            <a:ext cx="2972722" cy="466955"/>
          </a:xfrm>
          <a:prstGeom prst="rect">
            <a:avLst/>
          </a:prstGeom>
          <a:noFill/>
          <a:ln w="9525">
            <a:noFill/>
            <a:miter lim="800000"/>
            <a:headEnd/>
            <a:tailEnd/>
          </a:ln>
          <a:effectLst/>
        </p:spPr>
        <p:txBody>
          <a:bodyPr vert="horz" wrap="square" lIns="91939" tIns="45970" rIns="91939" bIns="45970" numCol="1" anchor="b" anchorCtr="0" compatLnSpc="1">
            <a:prstTxWarp prst="textNoShape">
              <a:avLst/>
            </a:prstTxWarp>
          </a:bodyPr>
          <a:lstStyle>
            <a:lvl1pPr eaLnBrk="0" hangingPunct="0">
              <a:defRPr sz="1200">
                <a:latin typeface="Arial" pitchFamily="-110" charset="0"/>
                <a:ea typeface="Arial" pitchFamily="-110" charset="0"/>
                <a:cs typeface="Arial" pitchFamily="-110" charset="0"/>
              </a:defRPr>
            </a:lvl1pPr>
          </a:lstStyle>
          <a:p>
            <a:pPr>
              <a:defRPr/>
            </a:pPr>
            <a:endParaRPr lang="en-US" dirty="0"/>
          </a:p>
        </p:txBody>
      </p:sp>
      <p:sp>
        <p:nvSpPr>
          <p:cNvPr id="56327" name="Rectangle 7"/>
          <p:cNvSpPr>
            <a:spLocks noGrp="1" noChangeArrowheads="1"/>
          </p:cNvSpPr>
          <p:nvPr>
            <p:ph type="sldNum" sz="quarter" idx="5"/>
          </p:nvPr>
        </p:nvSpPr>
        <p:spPr bwMode="auto">
          <a:xfrm>
            <a:off x="3883744" y="8845330"/>
            <a:ext cx="2972722" cy="466955"/>
          </a:xfrm>
          <a:prstGeom prst="rect">
            <a:avLst/>
          </a:prstGeom>
          <a:noFill/>
          <a:ln w="9525">
            <a:noFill/>
            <a:miter lim="800000"/>
            <a:headEnd/>
            <a:tailEnd/>
          </a:ln>
          <a:effectLst/>
        </p:spPr>
        <p:txBody>
          <a:bodyPr vert="horz" wrap="square" lIns="91939" tIns="45970" rIns="91939" bIns="45970" numCol="1" anchor="b" anchorCtr="0" compatLnSpc="1">
            <a:prstTxWarp prst="textNoShape">
              <a:avLst/>
            </a:prstTxWarp>
          </a:bodyPr>
          <a:lstStyle>
            <a:lvl1pPr algn="r" eaLnBrk="0" hangingPunct="0">
              <a:defRPr sz="1200">
                <a:latin typeface="Arial" charset="0"/>
                <a:ea typeface="+mn-ea"/>
                <a:cs typeface="Arial" charset="0"/>
              </a:defRPr>
            </a:lvl1pPr>
          </a:lstStyle>
          <a:p>
            <a:pPr>
              <a:defRPr/>
            </a:pPr>
            <a:fld id="{C99BC85D-41E6-46A1-B82D-5B906E777DAA}" type="slidenum">
              <a:rPr lang="en-US"/>
              <a:pPr>
                <a:defRPr/>
              </a:pPr>
              <a:t>‹#›</a:t>
            </a:fld>
            <a:endParaRPr lang="en-US" dirty="0"/>
          </a:p>
        </p:txBody>
      </p:sp>
    </p:spTree>
    <p:extLst>
      <p:ext uri="{BB962C8B-B14F-4D97-AF65-F5344CB8AC3E}">
        <p14:creationId xmlns:p14="http://schemas.microsoft.com/office/powerpoint/2010/main" val="408788303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pitchFamily="-110" charset="0"/>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Calibri"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Calibri"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Calibri"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Calibri"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p:spPr>
        <p:txBody>
          <a:bodyPr/>
          <a:lstStyle/>
          <a:p>
            <a:endParaRPr lang="en-US" dirty="0">
              <a:latin typeface="Calibri" pitchFamily="-123" charset="0"/>
              <a:ea typeface="ＭＳ Ｐゴシック" pitchFamily="-123" charset="-128"/>
              <a:cs typeface="ＭＳ Ｐゴシック" pitchFamily="-123" charset="-128"/>
            </a:endParaRPr>
          </a:p>
        </p:txBody>
      </p:sp>
      <p:sp>
        <p:nvSpPr>
          <p:cNvPr id="20483" name="Slide Number Placeholder 3"/>
          <p:cNvSpPr>
            <a:spLocks noGrp="1"/>
          </p:cNvSpPr>
          <p:nvPr>
            <p:ph type="sldNum" sz="quarter" idx="5"/>
          </p:nvPr>
        </p:nvSpPr>
        <p:spPr>
          <a:noFill/>
        </p:spPr>
        <p:txBody>
          <a:bodyPr/>
          <a:lstStyle/>
          <a:p>
            <a:fld id="{3A799CBF-8909-45DC-9462-A9EE343C3CAD}" type="slidenum">
              <a:rPr lang="en-US" smtClean="0">
                <a:latin typeface="Arial" pitchFamily="-123" charset="0"/>
                <a:ea typeface="ＭＳ Ｐゴシック" pitchFamily="-123" charset="-128"/>
                <a:cs typeface="ＭＳ Ｐゴシック" pitchFamily="-123" charset="-128"/>
              </a:rPr>
              <a:pPr/>
              <a:t>1</a:t>
            </a:fld>
            <a:endParaRPr lang="en-US" dirty="0">
              <a:latin typeface="Arial" pitchFamily="-123" charset="0"/>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3912891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xfrm>
            <a:off x="1082675" y="692150"/>
            <a:ext cx="4618038" cy="3463925"/>
          </a:xfrm>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ea typeface="MS PGothic" pitchFamily="34" charset="-128"/>
            </a:endParaRPr>
          </a:p>
        </p:txBody>
      </p:sp>
    </p:spTree>
    <p:extLst>
      <p:ext uri="{BB962C8B-B14F-4D97-AF65-F5344CB8AC3E}">
        <p14:creationId xmlns:p14="http://schemas.microsoft.com/office/powerpoint/2010/main" val="3793980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xfrm>
            <a:off x="1082675" y="692150"/>
            <a:ext cx="4618038" cy="3463925"/>
          </a:xfrm>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ea typeface="MS PGothic" pitchFamily="34" charset="-128"/>
            </a:endParaRPr>
          </a:p>
        </p:txBody>
      </p:sp>
    </p:spTree>
    <p:extLst>
      <p:ext uri="{BB962C8B-B14F-4D97-AF65-F5344CB8AC3E}">
        <p14:creationId xmlns:p14="http://schemas.microsoft.com/office/powerpoint/2010/main" val="3793980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F0635E5-44EF-4B0D-A832-7072C5674D36}" type="slidenum">
              <a:rPr lang="en-US"/>
              <a:pPr/>
              <a:t>33</a:t>
            </a:fld>
            <a:endParaRPr lang="en-US" dirty="0"/>
          </a:p>
        </p:txBody>
      </p:sp>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p:txBody>
          <a:bodyPr/>
          <a:lstStyle/>
          <a:p>
            <a:pPr>
              <a:spcBef>
                <a:spcPct val="0"/>
              </a:spcBef>
            </a:pPr>
            <a:endParaRPr lang="en-US" dirty="0"/>
          </a:p>
        </p:txBody>
      </p:sp>
      <p:sp>
        <p:nvSpPr>
          <p:cNvPr id="55300" name="Slide Number Placeholder 3"/>
          <p:cNvSpPr txBox="1">
            <a:spLocks noGrp="1"/>
          </p:cNvSpPr>
          <p:nvPr/>
        </p:nvSpPr>
        <p:spPr bwMode="auto">
          <a:xfrm>
            <a:off x="3884614" y="8846556"/>
            <a:ext cx="2971800" cy="465692"/>
          </a:xfrm>
          <a:prstGeom prst="rect">
            <a:avLst/>
          </a:prstGeom>
          <a:noFill/>
          <a:ln w="9525">
            <a:noFill/>
            <a:miter lim="800000"/>
            <a:headEnd/>
            <a:tailEnd/>
          </a:ln>
        </p:spPr>
        <p:txBody>
          <a:bodyPr lIns="93688" tIns="46845" rIns="93688" bIns="46845" anchor="b"/>
          <a:lstStyle/>
          <a:p>
            <a:pPr algn="r"/>
            <a:fld id="{DA78B5E7-9261-4315-A42C-AE3B6CD62F9C}" type="slidenum">
              <a:rPr lang="en-US" sz="1200">
                <a:latin typeface="Calibri" pitchFamily="34" charset="0"/>
              </a:rPr>
              <a:pPr algn="r"/>
              <a:t>33</a:t>
            </a:fld>
            <a:endParaRPr lang="en-US" sz="1200" dirty="0">
              <a:latin typeface="Calibri" pitchFamily="34" charset="0"/>
            </a:endParaRPr>
          </a:p>
        </p:txBody>
      </p:sp>
    </p:spTree>
    <p:extLst>
      <p:ext uri="{BB962C8B-B14F-4D97-AF65-F5344CB8AC3E}">
        <p14:creationId xmlns:p14="http://schemas.microsoft.com/office/powerpoint/2010/main" val="1741442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99BC85D-41E6-46A1-B82D-5B906E777DAA}" type="slidenum">
              <a:rPr lang="en-US" smtClean="0"/>
              <a:pPr>
                <a:defRPr/>
              </a:pPr>
              <a:t>34</a:t>
            </a:fld>
            <a:endParaRPr lang="en-US" dirty="0"/>
          </a:p>
        </p:txBody>
      </p:sp>
    </p:spTree>
    <p:extLst>
      <p:ext uri="{BB962C8B-B14F-4D97-AF65-F5344CB8AC3E}">
        <p14:creationId xmlns:p14="http://schemas.microsoft.com/office/powerpoint/2010/main" val="2757353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99BC85D-41E6-46A1-B82D-5B906E777DAA}" type="slidenum">
              <a:rPr lang="en-US" smtClean="0"/>
              <a:pPr>
                <a:defRPr/>
              </a:pPr>
              <a:t>35</a:t>
            </a:fld>
            <a:endParaRPr lang="en-US" dirty="0"/>
          </a:p>
        </p:txBody>
      </p:sp>
    </p:spTree>
    <p:extLst>
      <p:ext uri="{BB962C8B-B14F-4D97-AF65-F5344CB8AC3E}">
        <p14:creationId xmlns:p14="http://schemas.microsoft.com/office/powerpoint/2010/main" val="2757353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p:spPr>
        <p:txBody>
          <a:bodyPr/>
          <a:lstStyle/>
          <a:p>
            <a:endParaRPr lang="en-US" dirty="0">
              <a:latin typeface="Calibri" pitchFamily="-123" charset="0"/>
              <a:ea typeface="ＭＳ Ｐゴシック" pitchFamily="-123" charset="-128"/>
              <a:cs typeface="ＭＳ Ｐゴシック" pitchFamily="-123" charset="-128"/>
            </a:endParaRPr>
          </a:p>
        </p:txBody>
      </p:sp>
      <p:sp>
        <p:nvSpPr>
          <p:cNvPr id="20483" name="Slide Number Placeholder 3"/>
          <p:cNvSpPr>
            <a:spLocks noGrp="1"/>
          </p:cNvSpPr>
          <p:nvPr>
            <p:ph type="sldNum" sz="quarter" idx="5"/>
          </p:nvPr>
        </p:nvSpPr>
        <p:spPr>
          <a:noFill/>
        </p:spPr>
        <p:txBody>
          <a:bodyPr/>
          <a:lstStyle/>
          <a:p>
            <a:fld id="{3A799CBF-8909-45DC-9462-A9EE343C3CAD}" type="slidenum">
              <a:rPr lang="en-US" smtClean="0">
                <a:latin typeface="Arial" pitchFamily="-123" charset="0"/>
                <a:ea typeface="ＭＳ Ｐゴシック" pitchFamily="-123" charset="-128"/>
                <a:cs typeface="ＭＳ Ｐゴシック" pitchFamily="-123" charset="-128"/>
              </a:rPr>
              <a:pPr/>
              <a:t>2</a:t>
            </a:fld>
            <a:endParaRPr lang="en-US" dirty="0">
              <a:latin typeface="Arial" pitchFamily="-123" charset="0"/>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3912891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99BC85D-41E6-46A1-B82D-5B906E777DAA}" type="slidenum">
              <a:rPr lang="en-US" smtClean="0"/>
              <a:pPr>
                <a:defRPr/>
              </a:pPr>
              <a:t>3</a:t>
            </a:fld>
            <a:endParaRPr lang="en-US" dirty="0"/>
          </a:p>
        </p:txBody>
      </p:sp>
    </p:spTree>
    <p:extLst>
      <p:ext uri="{BB962C8B-B14F-4D97-AF65-F5344CB8AC3E}">
        <p14:creationId xmlns:p14="http://schemas.microsoft.com/office/powerpoint/2010/main" val="2857401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p:spPr>
        <p:txBody>
          <a:bodyPr/>
          <a:lstStyle/>
          <a:p>
            <a:endParaRPr lang="en-US" dirty="0">
              <a:latin typeface="Calibri" pitchFamily="-123" charset="0"/>
              <a:ea typeface="ＭＳ Ｐゴシック" pitchFamily="-123" charset="-128"/>
              <a:cs typeface="ＭＳ Ｐゴシック" pitchFamily="-123" charset="-128"/>
            </a:endParaRPr>
          </a:p>
        </p:txBody>
      </p:sp>
      <p:sp>
        <p:nvSpPr>
          <p:cNvPr id="20483" name="Slide Number Placeholder 3"/>
          <p:cNvSpPr>
            <a:spLocks noGrp="1"/>
          </p:cNvSpPr>
          <p:nvPr>
            <p:ph type="sldNum" sz="quarter" idx="5"/>
          </p:nvPr>
        </p:nvSpPr>
        <p:spPr>
          <a:noFill/>
        </p:spPr>
        <p:txBody>
          <a:bodyPr/>
          <a:lstStyle/>
          <a:p>
            <a:fld id="{3A799CBF-8909-45DC-9462-A9EE343C3CAD}" type="slidenum">
              <a:rPr lang="en-US" smtClean="0">
                <a:latin typeface="Arial" pitchFamily="-123" charset="0"/>
                <a:ea typeface="ＭＳ Ｐゴシック" pitchFamily="-123" charset="-128"/>
                <a:cs typeface="ＭＳ Ｐゴシック" pitchFamily="-123" charset="-128"/>
              </a:rPr>
              <a:pPr/>
              <a:t>5</a:t>
            </a:fld>
            <a:endParaRPr lang="en-US" dirty="0">
              <a:latin typeface="Arial" pitchFamily="-123" charset="0"/>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3912891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B7F6B69-7C0E-4E8C-B244-E5176FDF2F4F}" type="slidenum">
              <a:rPr lang="en-US"/>
              <a:pPr/>
              <a:t>8</a:t>
            </a:fld>
            <a:endParaRPr lang="en-US" dirty="0"/>
          </a:p>
        </p:txBody>
      </p:sp>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p:txBody>
          <a:bodyPr/>
          <a:lstStyle/>
          <a:p>
            <a:pPr>
              <a:spcBef>
                <a:spcPct val="0"/>
              </a:spcBef>
            </a:pPr>
            <a:endParaRPr lang="en-US" dirty="0"/>
          </a:p>
        </p:txBody>
      </p:sp>
      <p:sp>
        <p:nvSpPr>
          <p:cNvPr id="10244" name="Slide Number Placeholder 3"/>
          <p:cNvSpPr txBox="1">
            <a:spLocks noGrp="1"/>
          </p:cNvSpPr>
          <p:nvPr/>
        </p:nvSpPr>
        <p:spPr bwMode="auto">
          <a:xfrm>
            <a:off x="3884614" y="8846556"/>
            <a:ext cx="2971800" cy="465692"/>
          </a:xfrm>
          <a:prstGeom prst="rect">
            <a:avLst/>
          </a:prstGeom>
          <a:noFill/>
          <a:ln w="9525">
            <a:noFill/>
            <a:miter lim="800000"/>
            <a:headEnd/>
            <a:tailEnd/>
          </a:ln>
        </p:spPr>
        <p:txBody>
          <a:bodyPr lIns="93688" tIns="46845" rIns="93688" bIns="46845" anchor="b"/>
          <a:lstStyle/>
          <a:p>
            <a:pPr algn="r"/>
            <a:fld id="{85E80D70-2588-4AE6-A2BC-2BA90282A6F0}" type="slidenum">
              <a:rPr lang="en-US" sz="1200">
                <a:latin typeface="Calibri" pitchFamily="34" charset="0"/>
              </a:rPr>
              <a:pPr algn="r"/>
              <a:t>8</a:t>
            </a:fld>
            <a:endParaRPr lang="en-US" sz="1200" dirty="0">
              <a:latin typeface="Calibri" pitchFamily="34" charset="0"/>
            </a:endParaRPr>
          </a:p>
        </p:txBody>
      </p:sp>
    </p:spTree>
    <p:extLst>
      <p:ext uri="{BB962C8B-B14F-4D97-AF65-F5344CB8AC3E}">
        <p14:creationId xmlns:p14="http://schemas.microsoft.com/office/powerpoint/2010/main" val="2832657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ECF506-935D-4FB3-BA79-AB448C4ABB38}" type="slidenum">
              <a:rPr lang="en-US" smtClean="0"/>
              <a:pPr/>
              <a:t>9</a:t>
            </a:fld>
            <a:endParaRPr lang="en-US" dirty="0"/>
          </a:p>
        </p:txBody>
      </p:sp>
    </p:spTree>
    <p:extLst>
      <p:ext uri="{BB962C8B-B14F-4D97-AF65-F5344CB8AC3E}">
        <p14:creationId xmlns:p14="http://schemas.microsoft.com/office/powerpoint/2010/main" val="1503082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ECF506-935D-4FB3-BA79-AB448C4ABB38}" type="slidenum">
              <a:rPr lang="en-US" smtClean="0"/>
              <a:pPr/>
              <a:t>10</a:t>
            </a:fld>
            <a:endParaRPr lang="en-US" dirty="0"/>
          </a:p>
        </p:txBody>
      </p:sp>
    </p:spTree>
    <p:extLst>
      <p:ext uri="{BB962C8B-B14F-4D97-AF65-F5344CB8AC3E}">
        <p14:creationId xmlns:p14="http://schemas.microsoft.com/office/powerpoint/2010/main" val="1746914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p:spPr>
        <p:txBody>
          <a:bodyPr/>
          <a:lstStyle/>
          <a:p>
            <a:pPr eaLnBrk="1" hangingPunct="1"/>
            <a:endParaRPr lang="en-US" dirty="0">
              <a:latin typeface="Calibri" pitchFamily="-123" charset="0"/>
              <a:ea typeface="ＭＳ Ｐゴシック" pitchFamily="-123" charset="-128"/>
              <a:cs typeface="ＭＳ Ｐゴシック" pitchFamily="-123" charset="-128"/>
            </a:endParaRPr>
          </a:p>
        </p:txBody>
      </p:sp>
      <p:sp>
        <p:nvSpPr>
          <p:cNvPr id="4" name="Slide Number Placeholder 3"/>
          <p:cNvSpPr>
            <a:spLocks noGrp="1"/>
          </p:cNvSpPr>
          <p:nvPr>
            <p:ph type="sldNum" sz="quarter" idx="10"/>
          </p:nvPr>
        </p:nvSpPr>
        <p:spPr/>
        <p:txBody>
          <a:bodyPr/>
          <a:lstStyle/>
          <a:p>
            <a:pPr>
              <a:defRPr/>
            </a:pPr>
            <a:fld id="{C99BC85D-41E6-46A1-B82D-5B906E777DAA}" type="slidenum">
              <a:rPr lang="en-US" smtClean="0"/>
              <a:pPr>
                <a:defRPr/>
              </a:pPr>
              <a:t>11</a:t>
            </a:fld>
            <a:endParaRPr lang="en-US" dirty="0"/>
          </a:p>
        </p:txBody>
      </p:sp>
    </p:spTree>
    <p:extLst>
      <p:ext uri="{BB962C8B-B14F-4D97-AF65-F5344CB8AC3E}">
        <p14:creationId xmlns:p14="http://schemas.microsoft.com/office/powerpoint/2010/main" val="2923142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xfrm>
            <a:off x="1082675" y="692150"/>
            <a:ext cx="4618038" cy="3463925"/>
          </a:xfrm>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ea typeface="MS PGothic" pitchFamily="34" charset="-128"/>
            </a:endParaRPr>
          </a:p>
        </p:txBody>
      </p:sp>
    </p:spTree>
    <p:extLst>
      <p:ext uri="{BB962C8B-B14F-4D97-AF65-F5344CB8AC3E}">
        <p14:creationId xmlns:p14="http://schemas.microsoft.com/office/powerpoint/2010/main" val="3793980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MyPatrolBase.com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5305E8-2F0B-428B-8731-446FFD9EB3D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smtClean="0"/>
              <a:t>MyPatrolBase.com</a:t>
            </a:r>
            <a:endParaRPr lang="en-US" dirty="0"/>
          </a:p>
        </p:txBody>
      </p:sp>
      <p:sp>
        <p:nvSpPr>
          <p:cNvPr id="9" name="Slide Number Placeholder 8"/>
          <p:cNvSpPr>
            <a:spLocks noGrp="1"/>
          </p:cNvSpPr>
          <p:nvPr>
            <p:ph type="sldNum" sz="quarter" idx="12"/>
          </p:nvPr>
        </p:nvSpPr>
        <p:spPr/>
        <p:txBody>
          <a:bodyPr/>
          <a:lstStyle/>
          <a:p>
            <a:pPr>
              <a:defRPr/>
            </a:pPr>
            <a:fld id="{1EA9B139-D76A-4931-A5A9-2B0C0318493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MyPatrolBase.com</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E6720408-2D1B-4BA1-A288-F5B1EE7FA1A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Arial" charset="0"/>
              </a:defRPr>
            </a:lvl1pPr>
          </a:lstStyle>
          <a:p>
            <a:pPr>
              <a:defRPr/>
            </a:pPr>
            <a:endParaRPr lang="en-US" dirty="0"/>
          </a:p>
        </p:txBody>
      </p:sp>
      <p:sp>
        <p:nvSpPr>
          <p:cNvPr id="1029" name="Rectangle 5"/>
          <p:cNvSpPr>
            <a:spLocks noGrp="1" noChangeArrowheads="1"/>
          </p:cNvSpPr>
          <p:nvPr>
            <p:ph type="ftr" sz="quarter" idx="3"/>
          </p:nvPr>
        </p:nvSpPr>
        <p:spPr bwMode="auto">
          <a:xfrm>
            <a:off x="7596336" y="6677672"/>
            <a:ext cx="1023709" cy="129243"/>
          </a:xfrm>
          <a:prstGeom prst="rect">
            <a:avLst/>
          </a:prstGeom>
          <a:solidFill>
            <a:schemeClr val="accent3">
              <a:lumMod val="95000"/>
            </a:schemeClr>
          </a:solidFill>
          <a:ln w="9525">
            <a:solidFill>
              <a:schemeClr val="tx2"/>
            </a:solidFill>
            <a:miter lim="800000"/>
            <a:headEnd/>
            <a:tailEnd/>
          </a:ln>
          <a:effectLst/>
        </p:spPr>
        <p:txBody>
          <a:bodyPr vert="horz" wrap="square" lIns="0" tIns="0" rIns="0" bIns="0" numCol="1" anchor="b" anchorCtr="0" compatLnSpc="1">
            <a:prstTxWarp prst="textNoShape">
              <a:avLst/>
            </a:prstTxWarp>
          </a:bodyPr>
          <a:lstStyle>
            <a:lvl1pPr algn="ctr">
              <a:defRPr sz="900" b="1">
                <a:latin typeface="Garamond" panose="02020404030301010803" pitchFamily="18" charset="0"/>
                <a:ea typeface="+mn-ea"/>
                <a:cs typeface="Arial" charset="0"/>
              </a:defRPr>
            </a:lvl1pPr>
          </a:lstStyle>
          <a:p>
            <a:pPr>
              <a:defRPr/>
            </a:pPr>
            <a:r>
              <a:rPr lang="en-US" dirty="0" smtClean="0"/>
              <a:t>MyPatrolBase.com</a:t>
            </a:r>
            <a:endParaRPr lang="en-US" dirty="0"/>
          </a:p>
        </p:txBody>
      </p:sp>
      <p:sp>
        <p:nvSpPr>
          <p:cNvPr id="1030" name="Rectangle 6"/>
          <p:cNvSpPr>
            <a:spLocks noGrp="1" noChangeArrowheads="1"/>
          </p:cNvSpPr>
          <p:nvPr>
            <p:ph type="sldNum" sz="quarter" idx="4"/>
          </p:nvPr>
        </p:nvSpPr>
        <p:spPr bwMode="auto">
          <a:xfrm>
            <a:off x="8677334" y="6677694"/>
            <a:ext cx="287154" cy="129221"/>
          </a:xfrm>
          <a:prstGeom prst="rect">
            <a:avLst/>
          </a:prstGeom>
          <a:solidFill>
            <a:schemeClr val="accent3">
              <a:lumMod val="95000"/>
            </a:schemeClr>
          </a:solidFill>
          <a:ln w="9525">
            <a:solidFill>
              <a:schemeClr val="tx1"/>
            </a:solidFill>
            <a:miter lim="800000"/>
            <a:headEnd/>
            <a:tailEnd/>
          </a:ln>
          <a:effectLst/>
        </p:spPr>
        <p:txBody>
          <a:bodyPr vert="horz" wrap="square" lIns="0" tIns="137160" rIns="0" bIns="0" numCol="1" anchor="b" anchorCtr="0" compatLnSpc="1">
            <a:prstTxWarp prst="textNoShape">
              <a:avLst/>
            </a:prstTxWarp>
          </a:bodyPr>
          <a:lstStyle>
            <a:lvl1pPr algn="ctr">
              <a:defRPr sz="800" b="1">
                <a:latin typeface="Garamond" panose="02020404030301010803" pitchFamily="18" charset="0"/>
                <a:ea typeface="+mn-ea"/>
                <a:cs typeface="Arial" charset="0"/>
              </a:defRPr>
            </a:lvl1pPr>
          </a:lstStyle>
          <a:p>
            <a:pPr>
              <a:defRPr/>
            </a:pPr>
            <a:fld id="{1EA9B139-D76A-4931-A5A9-2B0C0318493A}"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57" r:id="rId3"/>
  </p:sldLayoutIdLst>
  <p:hf hdr="0" dt="0"/>
  <p:txStyles>
    <p:titleStyle>
      <a:lvl1pPr algn="ctr" rtl="0" eaLnBrk="0" fontAlgn="base" hangingPunct="0">
        <a:spcBef>
          <a:spcPct val="0"/>
        </a:spcBef>
        <a:spcAft>
          <a:spcPct val="0"/>
        </a:spcAft>
        <a:defRPr sz="4400">
          <a:solidFill>
            <a:schemeClr val="tx2"/>
          </a:solidFill>
          <a:latin typeface="+mj-lt"/>
          <a:ea typeface="Arial" pitchFamily="-110" charset="0"/>
          <a:cs typeface="+mj-cs"/>
        </a:defRPr>
      </a:lvl1pPr>
      <a:lvl2pPr algn="ctr" rtl="0" eaLnBrk="0" fontAlgn="base" hangingPunct="0">
        <a:spcBef>
          <a:spcPct val="0"/>
        </a:spcBef>
        <a:spcAft>
          <a:spcPct val="0"/>
        </a:spcAft>
        <a:defRPr sz="4400">
          <a:solidFill>
            <a:schemeClr val="tx2"/>
          </a:solidFill>
          <a:latin typeface="Arial" charset="0"/>
          <a:ea typeface="Arial" pitchFamily="-110" charset="0"/>
          <a:cs typeface="Arial" charset="0"/>
        </a:defRPr>
      </a:lvl2pPr>
      <a:lvl3pPr algn="ctr" rtl="0" eaLnBrk="0" fontAlgn="base" hangingPunct="0">
        <a:spcBef>
          <a:spcPct val="0"/>
        </a:spcBef>
        <a:spcAft>
          <a:spcPct val="0"/>
        </a:spcAft>
        <a:defRPr sz="4400">
          <a:solidFill>
            <a:schemeClr val="tx2"/>
          </a:solidFill>
          <a:latin typeface="Arial" charset="0"/>
          <a:ea typeface="Arial" pitchFamily="-110" charset="0"/>
          <a:cs typeface="Arial" charset="0"/>
        </a:defRPr>
      </a:lvl3pPr>
      <a:lvl4pPr algn="ctr" rtl="0" eaLnBrk="0" fontAlgn="base" hangingPunct="0">
        <a:spcBef>
          <a:spcPct val="0"/>
        </a:spcBef>
        <a:spcAft>
          <a:spcPct val="0"/>
        </a:spcAft>
        <a:defRPr sz="4400">
          <a:solidFill>
            <a:schemeClr val="tx2"/>
          </a:solidFill>
          <a:latin typeface="Arial" charset="0"/>
          <a:ea typeface="Arial" pitchFamily="-110" charset="0"/>
          <a:cs typeface="Arial" charset="0"/>
        </a:defRPr>
      </a:lvl4pPr>
      <a:lvl5pPr algn="ctr" rtl="0" eaLnBrk="0" fontAlgn="base" hangingPunct="0">
        <a:spcBef>
          <a:spcPct val="0"/>
        </a:spcBef>
        <a:spcAft>
          <a:spcPct val="0"/>
        </a:spcAft>
        <a:defRPr sz="4400">
          <a:solidFill>
            <a:schemeClr val="tx2"/>
          </a:solidFill>
          <a:latin typeface="Arial" charset="0"/>
          <a:ea typeface="Arial" pitchFamily="-110"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pitchFamily="-110"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10"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0"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0"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0"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527" y="0"/>
            <a:ext cx="9143568" cy="6887409"/>
          </a:xfrm>
          <a:prstGeom prst="rect">
            <a:avLst/>
          </a:prstGeom>
        </p:spPr>
        <p:style>
          <a:lnRef idx="2">
            <a:schemeClr val="dk1"/>
          </a:lnRef>
          <a:fillRef idx="1">
            <a:schemeClr val="lt1"/>
          </a:fillRef>
          <a:effectRef idx="0">
            <a:schemeClr val="dk1"/>
          </a:effectRef>
          <a:fontRef idx="minor">
            <a:schemeClr val="dk1"/>
          </a:fontRef>
        </p:style>
        <p:txBody>
          <a:bodyPr/>
          <a:lstStyle/>
          <a:p>
            <a:pPr algn="just"/>
            <a:endParaRPr lang="en-US" sz="1000" dirty="0">
              <a:solidFill>
                <a:srgbClr val="000000"/>
              </a:solidFill>
              <a:latin typeface="Garamond" panose="02020404030301010803" pitchFamily="18" charset="0"/>
              <a:cs typeface="Arial" charset="0"/>
            </a:endParaRPr>
          </a:p>
        </p:txBody>
      </p:sp>
      <p:sp>
        <p:nvSpPr>
          <p:cNvPr id="10" name="TextBox 9"/>
          <p:cNvSpPr txBox="1"/>
          <p:nvPr/>
        </p:nvSpPr>
        <p:spPr>
          <a:xfrm>
            <a:off x="395536" y="400590"/>
            <a:ext cx="8212158" cy="6124754"/>
          </a:xfrm>
          <a:prstGeom prst="rect">
            <a:avLst/>
          </a:prstGeom>
          <a:noFill/>
          <a:ln>
            <a:noFill/>
          </a:ln>
        </p:spPr>
        <p:txBody>
          <a:bodyPr wrap="square" rtlCol="0">
            <a:spAutoFit/>
          </a:bodyPr>
          <a:lstStyle/>
          <a:p>
            <a:r>
              <a:rPr lang="en-US" sz="3200" b="1" dirty="0" smtClean="0">
                <a:latin typeface="Garamond" panose="02020404030301010803" pitchFamily="18" charset="0"/>
              </a:rPr>
              <a:t>Instructions for best results:</a:t>
            </a:r>
          </a:p>
          <a:p>
            <a:endParaRPr lang="en-US" sz="3200" b="1" dirty="0" smtClean="0">
              <a:latin typeface="Garamond" panose="02020404030301010803" pitchFamily="18" charset="0"/>
            </a:endParaRPr>
          </a:p>
          <a:p>
            <a:pPr marL="914400" indent="-454025">
              <a:buFont typeface="+mj-lt"/>
              <a:buAutoNum type="arabicPeriod"/>
            </a:pPr>
            <a:r>
              <a:rPr lang="en-US" sz="3200" dirty="0" smtClean="0">
                <a:latin typeface="Garamond" panose="02020404030301010803" pitchFamily="18" charset="0"/>
              </a:rPr>
              <a:t>Print one slide per 8.5” </a:t>
            </a:r>
            <a:r>
              <a:rPr lang="en-US" sz="3200" dirty="0">
                <a:latin typeface="Garamond" panose="02020404030301010803" pitchFamily="18" charset="0"/>
              </a:rPr>
              <a:t>x</a:t>
            </a:r>
            <a:r>
              <a:rPr lang="en-US" sz="3200" dirty="0" smtClean="0">
                <a:latin typeface="Garamond" panose="02020404030301010803" pitchFamily="18" charset="0"/>
              </a:rPr>
              <a:t> 11” sheet of paper.  Don’t double-side.*</a:t>
            </a:r>
          </a:p>
          <a:p>
            <a:pPr marL="914400" indent="-454025">
              <a:buFont typeface="+mj-lt"/>
              <a:buAutoNum type="arabicPeriod"/>
            </a:pPr>
            <a:r>
              <a:rPr lang="en-US" sz="3200" dirty="0" smtClean="0">
                <a:latin typeface="Garamond" panose="02020404030301010803" pitchFamily="18" charset="0"/>
              </a:rPr>
              <a:t>Laminate.</a:t>
            </a:r>
          </a:p>
          <a:p>
            <a:pPr marL="914400" indent="-454025">
              <a:buFont typeface="+mj-lt"/>
              <a:buAutoNum type="arabicPeriod"/>
            </a:pPr>
            <a:r>
              <a:rPr lang="en-US" sz="3200" dirty="0" smtClean="0">
                <a:latin typeface="Garamond" panose="02020404030301010803" pitchFamily="18" charset="0"/>
              </a:rPr>
              <a:t>Punch a hole in the top corner of each sheet &amp; connect with a loose-leaf binder ring.</a:t>
            </a:r>
          </a:p>
          <a:p>
            <a:pPr marL="914400" indent="-454025">
              <a:buFont typeface="+mj-lt"/>
              <a:buAutoNum type="arabicPeriod"/>
            </a:pPr>
            <a:r>
              <a:rPr lang="en-US" sz="3200" dirty="0" smtClean="0">
                <a:latin typeface="Garamond" panose="02020404030301010803" pitchFamily="18" charset="0"/>
              </a:rPr>
              <a:t>Delete this page </a:t>
            </a:r>
            <a:r>
              <a:rPr lang="en-US" sz="3200" dirty="0">
                <a:latin typeface="Garamond" panose="02020404030301010803" pitchFamily="18" charset="0"/>
              </a:rPr>
              <a:t>before printing</a:t>
            </a:r>
            <a:r>
              <a:rPr lang="en-US" sz="3200" dirty="0" smtClean="0">
                <a:latin typeface="Garamond" panose="02020404030301010803" pitchFamily="18" charset="0"/>
              </a:rPr>
              <a:t>.</a:t>
            </a:r>
          </a:p>
          <a:p>
            <a:pPr marL="914400" indent="-454025">
              <a:buFont typeface="+mj-lt"/>
              <a:buAutoNum type="arabicPeriod"/>
            </a:pPr>
            <a:r>
              <a:rPr lang="en-US" sz="3200" dirty="0" smtClean="0">
                <a:latin typeface="Garamond" panose="02020404030301010803" pitchFamily="18" charset="0"/>
              </a:rPr>
              <a:t>Send any updates to</a:t>
            </a:r>
            <a:r>
              <a:rPr lang="en-US" sz="3200" smtClean="0">
                <a:latin typeface="Garamond" panose="02020404030301010803" pitchFamily="18" charset="0"/>
              </a:rPr>
              <a:t>: info@mypatrolbase.com</a:t>
            </a:r>
            <a:r>
              <a:rPr lang="en-US" sz="3200" dirty="0" smtClean="0">
                <a:latin typeface="Garamond" panose="02020404030301010803" pitchFamily="18" charset="0"/>
              </a:rPr>
              <a:t>.  Thanks.</a:t>
            </a:r>
          </a:p>
          <a:p>
            <a:pPr marL="688975" indent="-228600">
              <a:buFont typeface="+mj-lt"/>
              <a:buAutoNum type="arabicPeriod"/>
            </a:pPr>
            <a:endParaRPr lang="en-US" sz="3200" dirty="0">
              <a:latin typeface="Garamond" panose="02020404030301010803" pitchFamily="18" charset="0"/>
            </a:endParaRPr>
          </a:p>
          <a:p>
            <a:pPr marL="460375"/>
            <a:r>
              <a:rPr lang="en-US" sz="2000" dirty="0" smtClean="0">
                <a:latin typeface="Garamond" panose="02020404030301010803" pitchFamily="18" charset="0"/>
              </a:rPr>
              <a:t>*Note:  double-siding or spiral-binding OPORD will hinder Soldiers from working on different sections simultaneously.</a:t>
            </a:r>
          </a:p>
        </p:txBody>
      </p:sp>
      <p:sp>
        <p:nvSpPr>
          <p:cNvPr id="2" name="Footer Placeholder 1"/>
          <p:cNvSpPr>
            <a:spLocks noGrp="1"/>
          </p:cNvSpPr>
          <p:nvPr>
            <p:ph type="ftr" sz="quarter" idx="11"/>
          </p:nvPr>
        </p:nvSpPr>
        <p:spPr/>
        <p:txBody>
          <a:bodyPr/>
          <a:lstStyle/>
          <a:p>
            <a:pPr>
              <a:defRPr/>
            </a:pPr>
            <a:r>
              <a:rPr lang="en-US" smtClean="0"/>
              <a:t>MyPatrolBase.com</a:t>
            </a:r>
            <a:endParaRPr lang="en-US" dirty="0"/>
          </a:p>
        </p:txBody>
      </p:sp>
      <p:sp>
        <p:nvSpPr>
          <p:cNvPr id="3" name="Slide Number Placeholder 2"/>
          <p:cNvSpPr>
            <a:spLocks noGrp="1"/>
          </p:cNvSpPr>
          <p:nvPr>
            <p:ph type="sldNum" sz="quarter" idx="12"/>
          </p:nvPr>
        </p:nvSpPr>
        <p:spPr/>
        <p:txBody>
          <a:bodyPr/>
          <a:lstStyle/>
          <a:p>
            <a:pPr>
              <a:defRPr/>
            </a:pPr>
            <a:fld id="{1EA9B139-D76A-4931-A5A9-2B0C0318493A}" type="slidenum">
              <a:rPr lang="en-US" smtClean="0"/>
              <a:pPr>
                <a:defRPr/>
              </a:pPr>
              <a:t>1</a:t>
            </a:fld>
            <a:endParaRPr lang="en-US" dirty="0"/>
          </a:p>
        </p:txBody>
      </p:sp>
    </p:spTree>
    <p:extLst>
      <p:ext uri="{BB962C8B-B14F-4D97-AF65-F5344CB8AC3E}">
        <p14:creationId xmlns:p14="http://schemas.microsoft.com/office/powerpoint/2010/main" val="3044686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Table 45"/>
          <p:cNvGraphicFramePr>
            <a:graphicFrameLocks noGrp="1"/>
          </p:cNvGraphicFramePr>
          <p:nvPr>
            <p:extLst>
              <p:ext uri="{D42A27DB-BD31-4B8C-83A1-F6EECF244321}">
                <p14:modId xmlns:p14="http://schemas.microsoft.com/office/powerpoint/2010/main" val="1950683883"/>
              </p:ext>
            </p:extLst>
          </p:nvPr>
        </p:nvGraphicFramePr>
        <p:xfrm>
          <a:off x="3" y="2196662"/>
          <a:ext cx="9143999" cy="4661337"/>
        </p:xfrm>
        <a:graphic>
          <a:graphicData uri="http://schemas.openxmlformats.org/drawingml/2006/table">
            <a:tbl>
              <a:tblPr firstRow="1" bandRow="1">
                <a:tableStyleId>{5C22544A-7EE6-4342-B048-85BDC9FD1C3A}</a:tableStyleId>
              </a:tblPr>
              <a:tblGrid>
                <a:gridCol w="1115613">
                  <a:extLst>
                    <a:ext uri="{9D8B030D-6E8A-4147-A177-3AD203B41FA5}">
                      <a16:colId xmlns="" xmlns:a16="http://schemas.microsoft.com/office/drawing/2014/main" val="20000"/>
                    </a:ext>
                  </a:extLst>
                </a:gridCol>
                <a:gridCol w="2033986">
                  <a:extLst>
                    <a:ext uri="{9D8B030D-6E8A-4147-A177-3AD203B41FA5}">
                      <a16:colId xmlns="" xmlns:a16="http://schemas.microsoft.com/office/drawing/2014/main" val="20001"/>
                    </a:ext>
                  </a:extLst>
                </a:gridCol>
                <a:gridCol w="1930400">
                  <a:extLst>
                    <a:ext uri="{9D8B030D-6E8A-4147-A177-3AD203B41FA5}">
                      <a16:colId xmlns="" xmlns:a16="http://schemas.microsoft.com/office/drawing/2014/main" val="20002"/>
                    </a:ext>
                  </a:extLst>
                </a:gridCol>
                <a:gridCol w="3236414">
                  <a:extLst>
                    <a:ext uri="{9D8B030D-6E8A-4147-A177-3AD203B41FA5}">
                      <a16:colId xmlns="" xmlns:a16="http://schemas.microsoft.com/office/drawing/2014/main" val="20003"/>
                    </a:ext>
                  </a:extLst>
                </a:gridCol>
                <a:gridCol w="827586">
                  <a:extLst>
                    <a:ext uri="{9D8B030D-6E8A-4147-A177-3AD203B41FA5}">
                      <a16:colId xmlns="" xmlns:a16="http://schemas.microsoft.com/office/drawing/2014/main" val="3425033411"/>
                    </a:ext>
                  </a:extLst>
                </a:gridCol>
              </a:tblGrid>
              <a:tr h="323239">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300" dirty="0">
                          <a:solidFill>
                            <a:srgbClr val="FF0000"/>
                          </a:solidFill>
                          <a:latin typeface="Garamond" panose="02020404030301010803" pitchFamily="18" charset="0"/>
                        </a:rPr>
                        <a:t>Enemy</a:t>
                      </a: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300" dirty="0">
                          <a:solidFill>
                            <a:srgbClr val="0070C0"/>
                          </a:solidFill>
                          <a:latin typeface="Garamond" panose="02020404030301010803" pitchFamily="18" charset="0"/>
                        </a:rPr>
                        <a:t>Friendly</a:t>
                      </a: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300" dirty="0">
                          <a:solidFill>
                            <a:schemeClr val="tx1"/>
                          </a:solidFill>
                          <a:latin typeface="Garamond" panose="02020404030301010803" pitchFamily="18" charset="0"/>
                        </a:rPr>
                        <a:t>Deductions (So What?)</a:t>
                      </a: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300" dirty="0">
                          <a:solidFill>
                            <a:schemeClr val="tx1"/>
                          </a:solidFill>
                          <a:latin typeface="Garamond" panose="02020404030301010803" pitchFamily="18" charset="0"/>
                        </a:rPr>
                        <a:t>Favors</a:t>
                      </a: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0"/>
                  </a:ext>
                </a:extLst>
              </a:tr>
              <a:tr h="4748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cap="none" normalizeH="0" baseline="0" dirty="0" smtClean="0">
                          <a:ln>
                            <a:noFill/>
                          </a:ln>
                          <a:solidFill>
                            <a:schemeClr val="tx1"/>
                          </a:solidFill>
                          <a:effectLst/>
                          <a:latin typeface="Garamond" panose="02020404030301010803" pitchFamily="18" charset="0"/>
                          <a:cs typeface="Arial" charset="0"/>
                        </a:rPr>
                        <a:t>Cloud Cover</a:t>
                      </a: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i="1" dirty="0" smtClean="0">
                          <a:latin typeface="Garamond" panose="02020404030301010803" pitchFamily="18" charset="0"/>
                        </a:rPr>
                        <a:t>CAS, re-supply,</a:t>
                      </a:r>
                      <a:r>
                        <a:rPr lang="en-US" sz="1000" i="1" baseline="0" dirty="0" smtClean="0">
                          <a:latin typeface="Garamond" panose="02020404030301010803" pitchFamily="18" charset="0"/>
                        </a:rPr>
                        <a:t> extract, targeting</a:t>
                      </a:r>
                      <a:endParaRPr lang="en-US" sz="1000" i="1"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i="1" dirty="0" smtClean="0">
                          <a:latin typeface="Garamond" panose="02020404030301010803" pitchFamily="18" charset="0"/>
                        </a:rPr>
                        <a:t>CAS, re-supply,</a:t>
                      </a:r>
                      <a:r>
                        <a:rPr lang="en-US" sz="1000" i="1" baseline="0" dirty="0" smtClean="0">
                          <a:latin typeface="Garamond" panose="02020404030301010803" pitchFamily="18" charset="0"/>
                        </a:rPr>
                        <a:t> extract, targeting</a:t>
                      </a:r>
                      <a:endParaRPr lang="en-US" sz="1000" i="1" dirty="0" smtClean="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678460">
                <a:tc>
                  <a:txBody>
                    <a:bodyPr/>
                    <a:lstStyle/>
                    <a:p>
                      <a:r>
                        <a:rPr lang="en-US" sz="1100" b="1" dirty="0" smtClean="0">
                          <a:latin typeface="Garamond" panose="02020404030301010803" pitchFamily="18" charset="0"/>
                        </a:rPr>
                        <a:t>Precipitation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Garamond" panose="02020404030301010803" pitchFamily="18" charset="0"/>
                          <a:cs typeface="Arial" charset="0"/>
                        </a:rPr>
                        <a:t>% Chance: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Garamond" panose="02020404030301010803" pitchFamily="18" charset="0"/>
                          <a:cs typeface="Arial" charset="0"/>
                        </a:rPr>
                        <a:t>Type</a:t>
                      </a:r>
                      <a:r>
                        <a:rPr kumimoji="0" lang="en-US" sz="1100" b="1" i="0" u="none" strike="noStrike" cap="none" normalizeH="0" baseline="0" dirty="0" smtClean="0">
                          <a:ln>
                            <a:noFill/>
                          </a:ln>
                          <a:solidFill>
                            <a:schemeClr val="tx1"/>
                          </a:solidFill>
                          <a:effectLst/>
                          <a:latin typeface="Garamond" panose="02020404030301010803" pitchFamily="18" charset="0"/>
                          <a:cs typeface="Arial" charset="0"/>
                        </a:rPr>
                        <a:t>:</a:t>
                      </a: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i="1" dirty="0" smtClean="0">
                          <a:latin typeface="Garamond" panose="02020404030301010803" pitchFamily="18" charset="0"/>
                        </a:rPr>
                        <a:t>Movement, munitions</a:t>
                      </a:r>
                      <a:endParaRPr lang="en-US" sz="1000" i="1"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i="1" dirty="0" smtClean="0">
                          <a:latin typeface="Garamond" panose="02020404030301010803" pitchFamily="18" charset="0"/>
                        </a:rPr>
                        <a:t>Movement, munitions</a:t>
                      </a: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954443">
                <a:tc>
                  <a:txBody>
                    <a:bodyPr/>
                    <a:lstStyle/>
                    <a:p>
                      <a:r>
                        <a:rPr lang="en-US" sz="1100" b="1" dirty="0" smtClean="0">
                          <a:latin typeface="Garamond" panose="02020404030301010803" pitchFamily="18" charset="0"/>
                        </a:rPr>
                        <a:t>Temperature &amp; Humidity</a:t>
                      </a:r>
                    </a:p>
                    <a:p>
                      <a:r>
                        <a:rPr lang="en-US" sz="1100" b="0" dirty="0" smtClean="0">
                          <a:latin typeface="Garamond" panose="02020404030301010803" pitchFamily="18" charset="0"/>
                        </a:rPr>
                        <a:t>High:</a:t>
                      </a:r>
                    </a:p>
                    <a:p>
                      <a:r>
                        <a:rPr lang="en-US" sz="1100" b="0" dirty="0" smtClean="0">
                          <a:latin typeface="Garamond" panose="02020404030301010803" pitchFamily="18" charset="0"/>
                        </a:rPr>
                        <a:t>Low:</a:t>
                      </a:r>
                    </a:p>
                    <a:p>
                      <a:r>
                        <a:rPr lang="en-US" sz="1100" b="0" dirty="0" smtClean="0">
                          <a:latin typeface="Garamond" panose="02020404030301010803" pitchFamily="18" charset="0"/>
                        </a:rPr>
                        <a:t>%:</a:t>
                      </a: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i="1" dirty="0" smtClean="0">
                          <a:latin typeface="Garamond" panose="02020404030301010803" pitchFamily="18" charset="0"/>
                        </a:rPr>
                        <a:t>Targeting</a:t>
                      </a:r>
                      <a:r>
                        <a:rPr lang="en-US" sz="1000" i="1" baseline="0" dirty="0" smtClean="0">
                          <a:latin typeface="Garamond" panose="02020404030301010803" pitchFamily="18" charset="0"/>
                        </a:rPr>
                        <a:t> (crossovers), personnel</a:t>
                      </a:r>
                      <a:endParaRPr lang="en-US" sz="1000" i="1"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i="1" dirty="0" smtClean="0">
                          <a:latin typeface="Garamond" panose="02020404030301010803" pitchFamily="18" charset="0"/>
                        </a:rPr>
                        <a:t>Targeting</a:t>
                      </a:r>
                      <a:r>
                        <a:rPr lang="en-US" sz="1000" i="1" baseline="0" dirty="0" smtClean="0">
                          <a:latin typeface="Garamond" panose="02020404030301010803" pitchFamily="18" charset="0"/>
                        </a:rPr>
                        <a:t> (crossovers), personnel</a:t>
                      </a:r>
                      <a:endParaRPr lang="en-US" sz="1000" i="1" dirty="0" smtClean="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934113">
                <a:tc>
                  <a:txBody>
                    <a:bodyPr/>
                    <a:lstStyle/>
                    <a:p>
                      <a:r>
                        <a:rPr lang="en-US" sz="1100" b="1" dirty="0" smtClean="0">
                          <a:latin typeface="Garamond" panose="02020404030301010803" pitchFamily="18" charset="0"/>
                        </a:rPr>
                        <a:t>Wind</a:t>
                      </a:r>
                      <a:r>
                        <a:rPr lang="en-US" sz="1100" baseline="0" dirty="0" smtClean="0">
                          <a:latin typeface="Garamond" panose="02020404030301010803"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Garamond" panose="02020404030301010803" pitchFamily="18" charset="0"/>
                          <a:cs typeface="Arial" charset="0"/>
                        </a:rPr>
                        <a:t>Knots: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Garamond" panose="02020404030301010803" pitchFamily="18" charset="0"/>
                          <a:cs typeface="Arial" charset="0"/>
                        </a:rPr>
                        <a:t>From:</a:t>
                      </a: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i="1" dirty="0" smtClean="0">
                          <a:latin typeface="Garamond" panose="02020404030301010803" pitchFamily="18" charset="0"/>
                        </a:rPr>
                        <a:t>Dust, air ops, comms, smoke</a:t>
                      </a:r>
                      <a:endParaRPr lang="en-US" sz="1000" i="1"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i="1" dirty="0" smtClean="0">
                          <a:latin typeface="Garamond" panose="02020404030301010803" pitchFamily="18" charset="0"/>
                        </a:rPr>
                        <a:t>Dust, air ops, comms, smoke</a:t>
                      </a:r>
                      <a:endParaRPr lang="en-US" sz="1000" i="1"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12961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latin typeface="Garamond" panose="02020404030301010803" pitchFamily="18" charset="0"/>
                        </a:rPr>
                        <a:t>Visibility</a:t>
                      </a:r>
                      <a:r>
                        <a:rPr lang="en-US" sz="1100" b="0" i="1" baseline="0" dirty="0" smtClean="0">
                          <a:latin typeface="Garamond" panose="02020404030301010803" pitchFamily="18" charset="0"/>
                        </a:rPr>
                        <a:t>, </a:t>
                      </a:r>
                      <a:r>
                        <a:rPr lang="en-US" sz="1000" b="0" i="1" baseline="0" dirty="0" smtClean="0">
                          <a:latin typeface="Garamond" panose="02020404030301010803" pitchFamily="18" charset="0"/>
                        </a:rPr>
                        <a:t>smoke, dust, fog, smog, sun in eyes?</a:t>
                      </a:r>
                      <a:endParaRPr lang="en-US" sz="1000" b="0" dirty="0" smtClean="0">
                        <a:latin typeface="Garamond" panose="02020404030301010803" pitchFamily="18" charset="0"/>
                      </a:endParaRPr>
                    </a:p>
                    <a:p>
                      <a:r>
                        <a:rPr lang="en-US" sz="1100" b="0" dirty="0" smtClean="0">
                          <a:latin typeface="Garamond" panose="02020404030301010803" pitchFamily="18" charset="0"/>
                        </a:rPr>
                        <a:t>Distance:</a:t>
                      </a:r>
                    </a:p>
                    <a:p>
                      <a:endParaRPr lang="en-US" sz="1100" b="0" dirty="0" smtClean="0">
                        <a:latin typeface="Garamond" panose="02020404030301010803" pitchFamily="18" charset="0"/>
                      </a:endParaRPr>
                    </a:p>
                    <a:p>
                      <a:r>
                        <a:rPr lang="en-US" sz="1100" b="0" dirty="0" smtClean="0">
                          <a:latin typeface="Garamond" panose="02020404030301010803" pitchFamily="18" charset="0"/>
                        </a:rPr>
                        <a:t>Illumination</a:t>
                      </a:r>
                    </a:p>
                    <a:p>
                      <a:r>
                        <a:rPr lang="en-US" sz="1100" b="0" dirty="0" smtClean="0">
                          <a:latin typeface="Garamond" panose="02020404030301010803" pitchFamily="18" charset="0"/>
                        </a:rPr>
                        <a:t>%:</a:t>
                      </a: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latin typeface="Garamond" panose="02020404030301010803" pitchFamily="18" charset="0"/>
                        </a:rPr>
                        <a:t>NODs:</a:t>
                      </a:r>
                      <a:endParaRPr lang="en-US" sz="10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smtClean="0">
                          <a:latin typeface="Garamond" panose="02020404030301010803" pitchFamily="18" charset="0"/>
                        </a:rPr>
                        <a:t>NODs:</a:t>
                      </a:r>
                      <a:endParaRPr lang="en-US" sz="10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300" dirty="0" smtClean="0">
                          <a:latin typeface="Garamond" panose="02020404030301010803" pitchFamily="18" charset="0"/>
                        </a:rPr>
                        <a:t>NODs:</a:t>
                      </a:r>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15734701"/>
                  </a:ext>
                </a:extLst>
              </a:tr>
            </a:tbl>
          </a:graphicData>
        </a:graphic>
      </p:graphicFrame>
      <p:graphicFrame>
        <p:nvGraphicFramePr>
          <p:cNvPr id="47" name="Table 46"/>
          <p:cNvGraphicFramePr>
            <a:graphicFrameLocks noGrp="1"/>
          </p:cNvGraphicFramePr>
          <p:nvPr>
            <p:extLst>
              <p:ext uri="{D42A27DB-BD31-4B8C-83A1-F6EECF244321}">
                <p14:modId xmlns:p14="http://schemas.microsoft.com/office/powerpoint/2010/main" val="602369229"/>
              </p:ext>
            </p:extLst>
          </p:nvPr>
        </p:nvGraphicFramePr>
        <p:xfrm>
          <a:off x="0" y="332656"/>
          <a:ext cx="9143999" cy="1862328"/>
        </p:xfrm>
        <a:graphic>
          <a:graphicData uri="http://schemas.openxmlformats.org/drawingml/2006/table">
            <a:tbl>
              <a:tblPr firstRow="1" bandRow="1">
                <a:tableStyleId>{5C22544A-7EE6-4342-B048-85BDC9FD1C3A}</a:tableStyleId>
              </a:tblPr>
              <a:tblGrid>
                <a:gridCol w="539552">
                  <a:extLst>
                    <a:ext uri="{9D8B030D-6E8A-4147-A177-3AD203B41FA5}">
                      <a16:colId xmlns="" xmlns:a16="http://schemas.microsoft.com/office/drawing/2014/main" val="20000"/>
                    </a:ext>
                  </a:extLst>
                </a:gridCol>
                <a:gridCol w="648072">
                  <a:extLst>
                    <a:ext uri="{9D8B030D-6E8A-4147-A177-3AD203B41FA5}">
                      <a16:colId xmlns="" xmlns:a16="http://schemas.microsoft.com/office/drawing/2014/main" val="20001"/>
                    </a:ext>
                  </a:extLst>
                </a:gridCol>
                <a:gridCol w="720080">
                  <a:extLst>
                    <a:ext uri="{9D8B030D-6E8A-4147-A177-3AD203B41FA5}">
                      <a16:colId xmlns="" xmlns:a16="http://schemas.microsoft.com/office/drawing/2014/main" val="1587177348"/>
                    </a:ext>
                  </a:extLst>
                </a:gridCol>
                <a:gridCol w="864096">
                  <a:extLst>
                    <a:ext uri="{9D8B030D-6E8A-4147-A177-3AD203B41FA5}">
                      <a16:colId xmlns="" xmlns:a16="http://schemas.microsoft.com/office/drawing/2014/main" val="20002"/>
                    </a:ext>
                  </a:extLst>
                </a:gridCol>
                <a:gridCol w="792088">
                  <a:extLst>
                    <a:ext uri="{9D8B030D-6E8A-4147-A177-3AD203B41FA5}">
                      <a16:colId xmlns="" xmlns:a16="http://schemas.microsoft.com/office/drawing/2014/main" val="3018711505"/>
                    </a:ext>
                  </a:extLst>
                </a:gridCol>
                <a:gridCol w="1152128">
                  <a:extLst>
                    <a:ext uri="{9D8B030D-6E8A-4147-A177-3AD203B41FA5}">
                      <a16:colId xmlns="" xmlns:a16="http://schemas.microsoft.com/office/drawing/2014/main" val="20003"/>
                    </a:ext>
                  </a:extLst>
                </a:gridCol>
                <a:gridCol w="1008112">
                  <a:extLst>
                    <a:ext uri="{9D8B030D-6E8A-4147-A177-3AD203B41FA5}">
                      <a16:colId xmlns="" xmlns:a16="http://schemas.microsoft.com/office/drawing/2014/main" val="2099984010"/>
                    </a:ext>
                  </a:extLst>
                </a:gridCol>
                <a:gridCol w="1080120"/>
                <a:gridCol w="1224136"/>
                <a:gridCol w="1115615"/>
              </a:tblGrid>
              <a:tr h="286333">
                <a:tc>
                  <a:txBody>
                    <a:bodyPr/>
                    <a:lstStyle/>
                    <a:p>
                      <a:pPr algn="ctr"/>
                      <a:r>
                        <a:rPr lang="en-US" sz="1100" dirty="0">
                          <a:solidFill>
                            <a:schemeClr val="tx1"/>
                          </a:solidFill>
                          <a:latin typeface="Garamond" panose="02020404030301010803" pitchFamily="18" charset="0"/>
                        </a:rPr>
                        <a:t>Date</a:t>
                      </a: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dirty="0">
                          <a:solidFill>
                            <a:schemeClr val="tx1"/>
                          </a:solidFill>
                          <a:latin typeface="Garamond" panose="02020404030301010803" pitchFamily="18" charset="0"/>
                        </a:rPr>
                        <a:t>BMNT</a:t>
                      </a: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dirty="0">
                          <a:solidFill>
                            <a:schemeClr val="tx1"/>
                          </a:solidFill>
                          <a:latin typeface="Garamond" panose="02020404030301010803" pitchFamily="18" charset="0"/>
                        </a:rPr>
                        <a:t>Sunrise</a:t>
                      </a:r>
                      <a:endParaRPr lang="en-US" sz="11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dirty="0">
                          <a:solidFill>
                            <a:schemeClr val="tx1"/>
                          </a:solidFill>
                          <a:latin typeface="Garamond" panose="02020404030301010803" pitchFamily="18" charset="0"/>
                        </a:rPr>
                        <a:t>Sunset</a:t>
                      </a: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dirty="0" smtClean="0">
                          <a:solidFill>
                            <a:schemeClr val="tx1"/>
                          </a:solidFill>
                          <a:latin typeface="Garamond" panose="02020404030301010803" pitchFamily="18" charset="0"/>
                        </a:rPr>
                        <a:t>EENT</a:t>
                      </a:r>
                      <a:endParaRPr lang="en-US" sz="11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dirty="0">
                          <a:solidFill>
                            <a:schemeClr val="tx1"/>
                          </a:solidFill>
                          <a:latin typeface="Garamond" panose="02020404030301010803" pitchFamily="18" charset="0"/>
                        </a:rPr>
                        <a:t>Moonrise</a:t>
                      </a: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dirty="0">
                          <a:solidFill>
                            <a:schemeClr val="tx1"/>
                          </a:solidFill>
                          <a:latin typeface="Garamond" panose="02020404030301010803" pitchFamily="18" charset="0"/>
                        </a:rPr>
                        <a:t>Moonset</a:t>
                      </a: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dirty="0" smtClean="0">
                          <a:solidFill>
                            <a:schemeClr val="tx1"/>
                          </a:solidFill>
                          <a:latin typeface="Garamond" panose="02020404030301010803" pitchFamily="18" charset="0"/>
                        </a:rPr>
                        <a:t>Temp (High/Low)</a:t>
                      </a:r>
                      <a:endParaRPr lang="en-US" sz="1100" dirty="0">
                        <a:solidFill>
                          <a:schemeClr val="tx1"/>
                        </a:solidFill>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dirty="0" smtClean="0">
                          <a:solidFill>
                            <a:schemeClr val="tx1"/>
                          </a:solidFill>
                          <a:latin typeface="Garamond" panose="02020404030301010803" pitchFamily="18" charset="0"/>
                        </a:rPr>
                        <a:t>Chance</a:t>
                      </a:r>
                      <a:r>
                        <a:rPr lang="en-US" sz="1100" baseline="0" dirty="0" smtClean="0">
                          <a:solidFill>
                            <a:schemeClr val="tx1"/>
                          </a:solidFill>
                          <a:latin typeface="Garamond" panose="02020404030301010803" pitchFamily="18" charset="0"/>
                        </a:rPr>
                        <a:t> of Rain</a:t>
                      </a:r>
                      <a:endParaRPr lang="en-US" sz="1100" dirty="0">
                        <a:solidFill>
                          <a:schemeClr val="tx1"/>
                        </a:solidFill>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dirty="0" smtClean="0">
                          <a:solidFill>
                            <a:schemeClr val="tx1"/>
                          </a:solidFill>
                          <a:latin typeface="Garamond" panose="02020404030301010803" pitchFamily="18" charset="0"/>
                        </a:rPr>
                        <a:t>Wind</a:t>
                      </a:r>
                      <a:r>
                        <a:rPr lang="en-US" sz="1100" baseline="0" dirty="0" smtClean="0">
                          <a:solidFill>
                            <a:schemeClr val="tx1"/>
                          </a:solidFill>
                          <a:latin typeface="Garamond" panose="02020404030301010803" pitchFamily="18" charset="0"/>
                        </a:rPr>
                        <a:t> Speed &amp; Dir</a:t>
                      </a:r>
                      <a:endParaRPr lang="en-US" sz="1100" dirty="0">
                        <a:solidFill>
                          <a:schemeClr val="tx1"/>
                        </a:solidFill>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0"/>
                  </a:ext>
                </a:extLst>
              </a:tr>
              <a:tr h="286333">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286333">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286333">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286333">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281362">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dirty="0">
                        <a:latin typeface="Garamond" panose="02020404030301010803" pitchFamily="18" charset="0"/>
                      </a:endParaRPr>
                    </a:p>
                  </a:txBody>
                  <a:tcPr marT="44704" marB="44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bl>
          </a:graphicData>
        </a:graphic>
      </p:graphicFrame>
      <p:sp>
        <p:nvSpPr>
          <p:cNvPr id="48" name="Rectangle 47"/>
          <p:cNvSpPr/>
          <p:nvPr/>
        </p:nvSpPr>
        <p:spPr>
          <a:xfrm>
            <a:off x="0" y="0"/>
            <a:ext cx="9144000" cy="332656"/>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13203" tIns="56601" rIns="113203" bIns="56601" rtlCol="0" anchor="ctr"/>
          <a:lstStyle/>
          <a:p>
            <a:pPr algn="ctr"/>
            <a:r>
              <a:rPr lang="en-US" sz="1400" b="1" dirty="0">
                <a:solidFill>
                  <a:schemeClr val="bg1"/>
                </a:solidFill>
                <a:latin typeface="Garamond" panose="02020404030301010803" pitchFamily="18" charset="0"/>
                <a:cs typeface="Arial" panose="020B0604020202020204" pitchFamily="34" charset="0"/>
              </a:rPr>
              <a:t>WEATHER</a:t>
            </a:r>
          </a:p>
        </p:txBody>
      </p:sp>
      <p:sp>
        <p:nvSpPr>
          <p:cNvPr id="49" name="Rectangle 4"/>
          <p:cNvSpPr>
            <a:spLocks noChangeArrowheads="1"/>
          </p:cNvSpPr>
          <p:nvPr/>
        </p:nvSpPr>
        <p:spPr bwMode="auto">
          <a:xfrm>
            <a:off x="0" y="-1388"/>
            <a:ext cx="1475656" cy="334044"/>
          </a:xfrm>
          <a:prstGeom prst="rect">
            <a:avLst/>
          </a:prstGeom>
          <a:solidFill>
            <a:schemeClr val="bg1"/>
          </a:solidFill>
          <a:ln w="25400">
            <a:solidFill>
              <a:schemeClr val="tx1"/>
            </a:solidFill>
          </a:ln>
        </p:spPr>
        <p:style>
          <a:lnRef idx="1">
            <a:schemeClr val="accent2"/>
          </a:lnRef>
          <a:fillRef idx="2">
            <a:schemeClr val="accent2"/>
          </a:fillRef>
          <a:effectRef idx="1">
            <a:schemeClr val="accent2"/>
          </a:effectRef>
          <a:fontRef idx="minor">
            <a:schemeClr val="dk1"/>
          </a:fontRef>
        </p:style>
        <p:txBody>
          <a:bodyPr lIns="0" tIns="66032" rIns="0" bIns="66032" rtlCol="0" anchor="ctr"/>
          <a:lstStyle/>
          <a:p>
            <a:pPr algn="ctr"/>
            <a:r>
              <a:rPr lang="en-US" sz="1200" i="1" dirty="0" smtClean="0">
                <a:solidFill>
                  <a:schemeClr val="tx1"/>
                </a:solidFill>
                <a:latin typeface="Garamond" panose="02020404030301010803" pitchFamily="18" charset="0"/>
              </a:rPr>
              <a:t>Situation </a:t>
            </a:r>
            <a:r>
              <a:rPr lang="en-US" sz="1200" i="1" dirty="0">
                <a:solidFill>
                  <a:schemeClr val="tx1"/>
                </a:solidFill>
                <a:latin typeface="Garamond" panose="02020404030301010803" pitchFamily="18" charset="0"/>
              </a:rPr>
              <a:t>Con’t , Sect. b</a:t>
            </a:r>
          </a:p>
        </p:txBody>
      </p:sp>
      <p:sp>
        <p:nvSpPr>
          <p:cNvPr id="2" name="Footer Placeholder 1"/>
          <p:cNvSpPr>
            <a:spLocks noGrp="1"/>
          </p:cNvSpPr>
          <p:nvPr>
            <p:ph type="ftr" sz="quarter" idx="11"/>
          </p:nvPr>
        </p:nvSpPr>
        <p:spPr/>
        <p:txBody>
          <a:bodyPr/>
          <a:lstStyle/>
          <a:p>
            <a:pPr>
              <a:defRPr/>
            </a:pPr>
            <a:r>
              <a:rPr lang="en-US" smtClean="0"/>
              <a:t>MyPatrolBase.com</a:t>
            </a:r>
            <a:endParaRPr lang="en-US" dirty="0"/>
          </a:p>
        </p:txBody>
      </p:sp>
      <p:sp>
        <p:nvSpPr>
          <p:cNvPr id="3" name="Slide Number Placeholder 2"/>
          <p:cNvSpPr>
            <a:spLocks noGrp="1"/>
          </p:cNvSpPr>
          <p:nvPr>
            <p:ph type="sldNum" sz="quarter" idx="12"/>
          </p:nvPr>
        </p:nvSpPr>
        <p:spPr/>
        <p:txBody>
          <a:bodyPr/>
          <a:lstStyle/>
          <a:p>
            <a:pPr>
              <a:defRPr/>
            </a:pPr>
            <a:fld id="{E6720408-2D1B-4BA1-A288-F5B1EE7FA1AF}" type="slidenum">
              <a:rPr lang="en-US" smtClean="0"/>
              <a:pPr>
                <a:defRPr/>
              </a:pPr>
              <a:t>10</a:t>
            </a:fld>
            <a:endParaRPr lang="en-US" dirty="0"/>
          </a:p>
        </p:txBody>
      </p:sp>
    </p:spTree>
    <p:extLst>
      <p:ext uri="{BB962C8B-B14F-4D97-AF65-F5344CB8AC3E}">
        <p14:creationId xmlns:p14="http://schemas.microsoft.com/office/powerpoint/2010/main" val="19533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0527" y="258009"/>
            <a:ext cx="9133473" cy="6629400"/>
          </a:xfrm>
          <a:prstGeom prst="rect">
            <a:avLst/>
          </a:prstGeom>
        </p:spPr>
        <p:style>
          <a:lnRef idx="2">
            <a:schemeClr val="dk1"/>
          </a:lnRef>
          <a:fillRef idx="1">
            <a:schemeClr val="lt1"/>
          </a:fillRef>
          <a:effectRef idx="0">
            <a:schemeClr val="dk1"/>
          </a:effectRef>
          <a:fontRef idx="minor">
            <a:schemeClr val="dk1"/>
          </a:fontRef>
        </p:style>
        <p:txBody>
          <a:bodyPr/>
          <a:lstStyle/>
          <a:p>
            <a:pPr algn="just"/>
            <a:endParaRPr lang="en-US" sz="1000" dirty="0">
              <a:solidFill>
                <a:srgbClr val="000000"/>
              </a:solidFill>
              <a:latin typeface="Garamond" panose="02020404030301010803" pitchFamily="18" charset="0"/>
              <a:cs typeface="Arial" charset="0"/>
            </a:endParaRPr>
          </a:p>
        </p:txBody>
      </p:sp>
      <p:sp>
        <p:nvSpPr>
          <p:cNvPr id="44033" name="Rectangle 2"/>
          <p:cNvSpPr>
            <a:spLocks noGrp="1" noChangeArrowheads="1"/>
          </p:cNvSpPr>
          <p:nvPr>
            <p:ph type="title" idx="4294967295"/>
          </p:nvPr>
        </p:nvSpPr>
        <p:spPr>
          <a:xfrm>
            <a:off x="4860032" y="811691"/>
            <a:ext cx="936104" cy="961125"/>
          </a:xfrm>
          <a:prstGeom prst="rect">
            <a:avLst/>
          </a:prstGeom>
        </p:spPr>
        <p:txBody>
          <a:bodyPr anchor="t"/>
          <a:lstStyle/>
          <a:p>
            <a:pPr algn="l" eaLnBrk="1" hangingPunct="1"/>
            <a:r>
              <a:rPr lang="en-US" sz="1400" dirty="0">
                <a:solidFill>
                  <a:schemeClr val="tx1"/>
                </a:solidFill>
                <a:latin typeface="Garamond" panose="02020404030301010803" pitchFamily="18" charset="0"/>
                <a:ea typeface="Arial" pitchFamily="-123" charset="0"/>
              </a:rPr>
              <a:t>DO/ME</a:t>
            </a:r>
            <a:br>
              <a:rPr lang="en-US" sz="1400" dirty="0">
                <a:solidFill>
                  <a:schemeClr val="tx1"/>
                </a:solidFill>
                <a:latin typeface="Garamond" panose="02020404030301010803" pitchFamily="18" charset="0"/>
                <a:ea typeface="Arial" pitchFamily="-123" charset="0"/>
              </a:rPr>
            </a:br>
            <a:r>
              <a:rPr lang="en-US" sz="1400" dirty="0">
                <a:solidFill>
                  <a:schemeClr val="tx1"/>
                </a:solidFill>
                <a:latin typeface="Garamond" panose="02020404030301010803" pitchFamily="18" charset="0"/>
                <a:ea typeface="Arial" pitchFamily="-123" charset="0"/>
              </a:rPr>
              <a:t>T:</a:t>
            </a:r>
            <a:br>
              <a:rPr lang="en-US" sz="1400" dirty="0">
                <a:solidFill>
                  <a:schemeClr val="tx1"/>
                </a:solidFill>
                <a:latin typeface="Garamond" panose="02020404030301010803" pitchFamily="18" charset="0"/>
                <a:ea typeface="Arial" pitchFamily="-123" charset="0"/>
              </a:rPr>
            </a:br>
            <a:r>
              <a:rPr lang="en-US" sz="1400" dirty="0">
                <a:solidFill>
                  <a:schemeClr val="tx1"/>
                </a:solidFill>
                <a:latin typeface="Garamond" panose="02020404030301010803" pitchFamily="18" charset="0"/>
                <a:ea typeface="Arial" pitchFamily="-123" charset="0"/>
              </a:rPr>
              <a:t>P:</a:t>
            </a:r>
            <a:br>
              <a:rPr lang="en-US" sz="1400" dirty="0">
                <a:solidFill>
                  <a:schemeClr val="tx1"/>
                </a:solidFill>
                <a:latin typeface="Garamond" panose="02020404030301010803" pitchFamily="18" charset="0"/>
                <a:ea typeface="Arial" pitchFamily="-123" charset="0"/>
              </a:rPr>
            </a:br>
            <a:r>
              <a:rPr lang="en-US" sz="1400" dirty="0">
                <a:solidFill>
                  <a:schemeClr val="tx1"/>
                </a:solidFill>
                <a:latin typeface="Garamond" panose="02020404030301010803" pitchFamily="18" charset="0"/>
                <a:ea typeface="Arial" pitchFamily="-123" charset="0"/>
              </a:rPr>
              <a:t>Location:</a:t>
            </a:r>
          </a:p>
        </p:txBody>
      </p:sp>
      <p:pic>
        <p:nvPicPr>
          <p:cNvPr id="4" name="Picture 3">
            <a:extLst>
              <a:ext uri="{FF2B5EF4-FFF2-40B4-BE49-F238E27FC236}">
                <a16:creationId xmlns="" xmlns:a16="http://schemas.microsoft.com/office/drawing/2014/main" id="{F071C83D-48F4-4FE3-B144-D30FF42569CC}"/>
              </a:ext>
            </a:extLst>
          </p:cNvPr>
          <p:cNvPicPr>
            <a:picLocks noChangeAspect="1"/>
          </p:cNvPicPr>
          <p:nvPr/>
        </p:nvPicPr>
        <p:blipFill rotWithShape="1">
          <a:blip r:embed="rId3"/>
          <a:srcRect l="11598" r="13272" b="24539"/>
          <a:stretch/>
        </p:blipFill>
        <p:spPr>
          <a:xfrm>
            <a:off x="213006" y="811691"/>
            <a:ext cx="3062850" cy="2257269"/>
          </a:xfrm>
          <a:prstGeom prst="rect">
            <a:avLst/>
          </a:prstGeom>
        </p:spPr>
      </p:pic>
      <p:sp>
        <p:nvSpPr>
          <p:cNvPr id="6" name="TextBox 5">
            <a:extLst>
              <a:ext uri="{FF2B5EF4-FFF2-40B4-BE49-F238E27FC236}">
                <a16:creationId xmlns="" xmlns:a16="http://schemas.microsoft.com/office/drawing/2014/main" id="{CA6F53A7-BD27-4EC0-97C8-7DD9573BEC8C}"/>
              </a:ext>
            </a:extLst>
          </p:cNvPr>
          <p:cNvSpPr txBox="1"/>
          <p:nvPr/>
        </p:nvSpPr>
        <p:spPr>
          <a:xfrm>
            <a:off x="833370" y="442724"/>
            <a:ext cx="1872208" cy="338554"/>
          </a:xfrm>
          <a:prstGeom prst="rect">
            <a:avLst/>
          </a:prstGeom>
          <a:noFill/>
        </p:spPr>
        <p:txBody>
          <a:bodyPr wrap="square" rtlCol="0">
            <a:spAutoFit/>
          </a:bodyPr>
          <a:lstStyle/>
          <a:p>
            <a:pPr algn="ctr"/>
            <a:r>
              <a:rPr lang="en-US" u="sng" dirty="0">
                <a:latin typeface="Garamond" panose="02020404030301010803" pitchFamily="18" charset="0"/>
              </a:rPr>
              <a:t>COMPOSITION</a:t>
            </a:r>
          </a:p>
        </p:txBody>
      </p:sp>
      <p:sp>
        <p:nvSpPr>
          <p:cNvPr id="8" name="TextBox 7">
            <a:extLst>
              <a:ext uri="{FF2B5EF4-FFF2-40B4-BE49-F238E27FC236}">
                <a16:creationId xmlns="" xmlns:a16="http://schemas.microsoft.com/office/drawing/2014/main" id="{06E1DC73-4977-4C61-8ECF-8547609B1853}"/>
              </a:ext>
            </a:extLst>
          </p:cNvPr>
          <p:cNvSpPr txBox="1"/>
          <p:nvPr/>
        </p:nvSpPr>
        <p:spPr>
          <a:xfrm>
            <a:off x="5508104" y="444622"/>
            <a:ext cx="1872208" cy="338554"/>
          </a:xfrm>
          <a:prstGeom prst="rect">
            <a:avLst/>
          </a:prstGeom>
          <a:noFill/>
        </p:spPr>
        <p:txBody>
          <a:bodyPr wrap="square" rtlCol="0">
            <a:spAutoFit/>
          </a:bodyPr>
          <a:lstStyle/>
          <a:p>
            <a:pPr algn="ctr"/>
            <a:r>
              <a:rPr lang="en-US" u="sng" dirty="0">
                <a:latin typeface="Garamond" panose="02020404030301010803" pitchFamily="18" charset="0"/>
              </a:rPr>
              <a:t>DISPOSITION</a:t>
            </a:r>
          </a:p>
        </p:txBody>
      </p:sp>
      <p:sp>
        <p:nvSpPr>
          <p:cNvPr id="12" name="Rectangle 2">
            <a:extLst>
              <a:ext uri="{FF2B5EF4-FFF2-40B4-BE49-F238E27FC236}">
                <a16:creationId xmlns="" xmlns:a16="http://schemas.microsoft.com/office/drawing/2014/main" id="{07A631E9-3B90-4828-B1A3-01729286094C}"/>
              </a:ext>
            </a:extLst>
          </p:cNvPr>
          <p:cNvSpPr txBox="1">
            <a:spLocks noChangeArrowheads="1"/>
          </p:cNvSpPr>
          <p:nvPr/>
        </p:nvSpPr>
        <p:spPr bwMode="auto">
          <a:xfrm>
            <a:off x="7102823" y="781278"/>
            <a:ext cx="936104" cy="961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Arial" pitchFamily="-110" charset="0"/>
                <a:cs typeface="+mj-cs"/>
              </a:defRPr>
            </a:lvl1pPr>
            <a:lvl2pPr algn="ctr" rtl="0" eaLnBrk="0" fontAlgn="base" hangingPunct="0">
              <a:spcBef>
                <a:spcPct val="0"/>
              </a:spcBef>
              <a:spcAft>
                <a:spcPct val="0"/>
              </a:spcAft>
              <a:defRPr sz="4400">
                <a:solidFill>
                  <a:schemeClr val="tx2"/>
                </a:solidFill>
                <a:latin typeface="Arial" charset="0"/>
                <a:ea typeface="Arial" pitchFamily="-110" charset="0"/>
                <a:cs typeface="Arial" charset="0"/>
              </a:defRPr>
            </a:lvl2pPr>
            <a:lvl3pPr algn="ctr" rtl="0" eaLnBrk="0" fontAlgn="base" hangingPunct="0">
              <a:spcBef>
                <a:spcPct val="0"/>
              </a:spcBef>
              <a:spcAft>
                <a:spcPct val="0"/>
              </a:spcAft>
              <a:defRPr sz="4400">
                <a:solidFill>
                  <a:schemeClr val="tx2"/>
                </a:solidFill>
                <a:latin typeface="Arial" charset="0"/>
                <a:ea typeface="Arial" pitchFamily="-110" charset="0"/>
                <a:cs typeface="Arial" charset="0"/>
              </a:defRPr>
            </a:lvl3pPr>
            <a:lvl4pPr algn="ctr" rtl="0" eaLnBrk="0" fontAlgn="base" hangingPunct="0">
              <a:spcBef>
                <a:spcPct val="0"/>
              </a:spcBef>
              <a:spcAft>
                <a:spcPct val="0"/>
              </a:spcAft>
              <a:defRPr sz="4400">
                <a:solidFill>
                  <a:schemeClr val="tx2"/>
                </a:solidFill>
                <a:latin typeface="Arial" charset="0"/>
                <a:ea typeface="Arial" pitchFamily="-110" charset="0"/>
                <a:cs typeface="Arial" charset="0"/>
              </a:defRPr>
            </a:lvl4pPr>
            <a:lvl5pPr algn="ctr" rtl="0" eaLnBrk="0" fontAlgn="base" hangingPunct="0">
              <a:spcBef>
                <a:spcPct val="0"/>
              </a:spcBef>
              <a:spcAft>
                <a:spcPct val="0"/>
              </a:spcAft>
              <a:defRPr sz="4400">
                <a:solidFill>
                  <a:schemeClr val="tx2"/>
                </a:solidFill>
                <a:latin typeface="Arial" charset="0"/>
                <a:ea typeface="Arial" pitchFamily="-110"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r>
              <a:rPr lang="en-US" sz="1400" kern="0" dirty="0">
                <a:solidFill>
                  <a:schemeClr val="tx1"/>
                </a:solidFill>
                <a:latin typeface="Garamond" panose="02020404030301010803" pitchFamily="18" charset="0"/>
                <a:ea typeface="Arial" pitchFamily="-123" charset="0"/>
              </a:rPr>
              <a:t>SO1/SE1</a:t>
            </a:r>
            <a:br>
              <a:rPr lang="en-US" sz="1400" kern="0" dirty="0">
                <a:solidFill>
                  <a:schemeClr val="tx1"/>
                </a:solidFill>
                <a:latin typeface="Garamond" panose="02020404030301010803" pitchFamily="18" charset="0"/>
                <a:ea typeface="Arial" pitchFamily="-123" charset="0"/>
              </a:rPr>
            </a:br>
            <a:r>
              <a:rPr lang="en-US" sz="1400" kern="0" dirty="0">
                <a:solidFill>
                  <a:schemeClr val="tx1"/>
                </a:solidFill>
                <a:latin typeface="Garamond" panose="02020404030301010803" pitchFamily="18" charset="0"/>
                <a:ea typeface="Arial" pitchFamily="-123" charset="0"/>
              </a:rPr>
              <a:t>T:</a:t>
            </a:r>
            <a:br>
              <a:rPr lang="en-US" sz="1400" kern="0" dirty="0">
                <a:solidFill>
                  <a:schemeClr val="tx1"/>
                </a:solidFill>
                <a:latin typeface="Garamond" panose="02020404030301010803" pitchFamily="18" charset="0"/>
                <a:ea typeface="Arial" pitchFamily="-123" charset="0"/>
              </a:rPr>
            </a:br>
            <a:r>
              <a:rPr lang="en-US" sz="1400" kern="0" dirty="0">
                <a:solidFill>
                  <a:schemeClr val="tx1"/>
                </a:solidFill>
                <a:latin typeface="Garamond" panose="02020404030301010803" pitchFamily="18" charset="0"/>
                <a:ea typeface="Arial" pitchFamily="-123" charset="0"/>
              </a:rPr>
              <a:t>P:</a:t>
            </a:r>
            <a:br>
              <a:rPr lang="en-US" sz="1400" kern="0" dirty="0">
                <a:solidFill>
                  <a:schemeClr val="tx1"/>
                </a:solidFill>
                <a:latin typeface="Garamond" panose="02020404030301010803" pitchFamily="18" charset="0"/>
                <a:ea typeface="Arial" pitchFamily="-123" charset="0"/>
              </a:rPr>
            </a:br>
            <a:r>
              <a:rPr lang="en-US" sz="1400" kern="0" dirty="0">
                <a:solidFill>
                  <a:schemeClr val="tx1"/>
                </a:solidFill>
                <a:latin typeface="Garamond" panose="02020404030301010803" pitchFamily="18" charset="0"/>
                <a:ea typeface="Arial" pitchFamily="-123" charset="0"/>
              </a:rPr>
              <a:t>Location:</a:t>
            </a:r>
          </a:p>
        </p:txBody>
      </p:sp>
      <p:sp>
        <p:nvSpPr>
          <p:cNvPr id="13" name="Rectangle 2">
            <a:extLst>
              <a:ext uri="{FF2B5EF4-FFF2-40B4-BE49-F238E27FC236}">
                <a16:creationId xmlns="" xmlns:a16="http://schemas.microsoft.com/office/drawing/2014/main" id="{2D51C03F-A0E8-48DE-B638-0BFC51D477F8}"/>
              </a:ext>
            </a:extLst>
          </p:cNvPr>
          <p:cNvSpPr txBox="1">
            <a:spLocks noChangeArrowheads="1"/>
          </p:cNvSpPr>
          <p:nvPr/>
        </p:nvSpPr>
        <p:spPr bwMode="auto">
          <a:xfrm>
            <a:off x="4862194" y="1988840"/>
            <a:ext cx="936104" cy="961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Arial" pitchFamily="-110" charset="0"/>
                <a:cs typeface="+mj-cs"/>
              </a:defRPr>
            </a:lvl1pPr>
            <a:lvl2pPr algn="ctr" rtl="0" eaLnBrk="0" fontAlgn="base" hangingPunct="0">
              <a:spcBef>
                <a:spcPct val="0"/>
              </a:spcBef>
              <a:spcAft>
                <a:spcPct val="0"/>
              </a:spcAft>
              <a:defRPr sz="4400">
                <a:solidFill>
                  <a:schemeClr val="tx2"/>
                </a:solidFill>
                <a:latin typeface="Arial" charset="0"/>
                <a:ea typeface="Arial" pitchFamily="-110" charset="0"/>
                <a:cs typeface="Arial" charset="0"/>
              </a:defRPr>
            </a:lvl2pPr>
            <a:lvl3pPr algn="ctr" rtl="0" eaLnBrk="0" fontAlgn="base" hangingPunct="0">
              <a:spcBef>
                <a:spcPct val="0"/>
              </a:spcBef>
              <a:spcAft>
                <a:spcPct val="0"/>
              </a:spcAft>
              <a:defRPr sz="4400">
                <a:solidFill>
                  <a:schemeClr val="tx2"/>
                </a:solidFill>
                <a:latin typeface="Arial" charset="0"/>
                <a:ea typeface="Arial" pitchFamily="-110" charset="0"/>
                <a:cs typeface="Arial" charset="0"/>
              </a:defRPr>
            </a:lvl3pPr>
            <a:lvl4pPr algn="ctr" rtl="0" eaLnBrk="0" fontAlgn="base" hangingPunct="0">
              <a:spcBef>
                <a:spcPct val="0"/>
              </a:spcBef>
              <a:spcAft>
                <a:spcPct val="0"/>
              </a:spcAft>
              <a:defRPr sz="4400">
                <a:solidFill>
                  <a:schemeClr val="tx2"/>
                </a:solidFill>
                <a:latin typeface="Arial" charset="0"/>
                <a:ea typeface="Arial" pitchFamily="-110" charset="0"/>
                <a:cs typeface="Arial" charset="0"/>
              </a:defRPr>
            </a:lvl4pPr>
            <a:lvl5pPr algn="ctr" rtl="0" eaLnBrk="0" fontAlgn="base" hangingPunct="0">
              <a:spcBef>
                <a:spcPct val="0"/>
              </a:spcBef>
              <a:spcAft>
                <a:spcPct val="0"/>
              </a:spcAft>
              <a:defRPr sz="4400">
                <a:solidFill>
                  <a:schemeClr val="tx2"/>
                </a:solidFill>
                <a:latin typeface="Arial" charset="0"/>
                <a:ea typeface="Arial" pitchFamily="-110"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r>
              <a:rPr lang="en-US" sz="1400" kern="0" dirty="0">
                <a:solidFill>
                  <a:schemeClr val="tx1"/>
                </a:solidFill>
                <a:latin typeface="Garamond" panose="02020404030301010803" pitchFamily="18" charset="0"/>
                <a:ea typeface="Arial" pitchFamily="-123" charset="0"/>
              </a:rPr>
              <a:t>SO2/SE2</a:t>
            </a:r>
            <a:br>
              <a:rPr lang="en-US" sz="1400" kern="0" dirty="0">
                <a:solidFill>
                  <a:schemeClr val="tx1"/>
                </a:solidFill>
                <a:latin typeface="Garamond" panose="02020404030301010803" pitchFamily="18" charset="0"/>
                <a:ea typeface="Arial" pitchFamily="-123" charset="0"/>
              </a:rPr>
            </a:br>
            <a:r>
              <a:rPr lang="en-US" sz="1400" kern="0" dirty="0">
                <a:solidFill>
                  <a:schemeClr val="tx1"/>
                </a:solidFill>
                <a:latin typeface="Garamond" panose="02020404030301010803" pitchFamily="18" charset="0"/>
                <a:ea typeface="Arial" pitchFamily="-123" charset="0"/>
              </a:rPr>
              <a:t>T:</a:t>
            </a:r>
            <a:br>
              <a:rPr lang="en-US" sz="1400" kern="0" dirty="0">
                <a:solidFill>
                  <a:schemeClr val="tx1"/>
                </a:solidFill>
                <a:latin typeface="Garamond" panose="02020404030301010803" pitchFamily="18" charset="0"/>
                <a:ea typeface="Arial" pitchFamily="-123" charset="0"/>
              </a:rPr>
            </a:br>
            <a:r>
              <a:rPr lang="en-US" sz="1400" kern="0" dirty="0">
                <a:solidFill>
                  <a:schemeClr val="tx1"/>
                </a:solidFill>
                <a:latin typeface="Garamond" panose="02020404030301010803" pitchFamily="18" charset="0"/>
                <a:ea typeface="Arial" pitchFamily="-123" charset="0"/>
              </a:rPr>
              <a:t>P:</a:t>
            </a:r>
            <a:br>
              <a:rPr lang="en-US" sz="1400" kern="0" dirty="0">
                <a:solidFill>
                  <a:schemeClr val="tx1"/>
                </a:solidFill>
                <a:latin typeface="Garamond" panose="02020404030301010803" pitchFamily="18" charset="0"/>
                <a:ea typeface="Arial" pitchFamily="-123" charset="0"/>
              </a:rPr>
            </a:br>
            <a:r>
              <a:rPr lang="en-US" sz="1400" kern="0" dirty="0">
                <a:solidFill>
                  <a:schemeClr val="tx1"/>
                </a:solidFill>
                <a:latin typeface="Garamond" panose="02020404030301010803" pitchFamily="18" charset="0"/>
                <a:ea typeface="Arial" pitchFamily="-123" charset="0"/>
              </a:rPr>
              <a:t>Location:</a:t>
            </a:r>
          </a:p>
        </p:txBody>
      </p:sp>
      <p:sp>
        <p:nvSpPr>
          <p:cNvPr id="14" name="Rectangle 2">
            <a:extLst>
              <a:ext uri="{FF2B5EF4-FFF2-40B4-BE49-F238E27FC236}">
                <a16:creationId xmlns="" xmlns:a16="http://schemas.microsoft.com/office/drawing/2014/main" id="{F630D6A7-DC8C-489F-940E-AD5EAB6ED059}"/>
              </a:ext>
            </a:extLst>
          </p:cNvPr>
          <p:cNvSpPr txBox="1">
            <a:spLocks noChangeArrowheads="1"/>
          </p:cNvSpPr>
          <p:nvPr/>
        </p:nvSpPr>
        <p:spPr bwMode="auto">
          <a:xfrm>
            <a:off x="7127344" y="1982291"/>
            <a:ext cx="936104" cy="961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Arial" pitchFamily="-110" charset="0"/>
                <a:cs typeface="+mj-cs"/>
              </a:defRPr>
            </a:lvl1pPr>
            <a:lvl2pPr algn="ctr" rtl="0" eaLnBrk="0" fontAlgn="base" hangingPunct="0">
              <a:spcBef>
                <a:spcPct val="0"/>
              </a:spcBef>
              <a:spcAft>
                <a:spcPct val="0"/>
              </a:spcAft>
              <a:defRPr sz="4400">
                <a:solidFill>
                  <a:schemeClr val="tx2"/>
                </a:solidFill>
                <a:latin typeface="Arial" charset="0"/>
                <a:ea typeface="Arial" pitchFamily="-110" charset="0"/>
                <a:cs typeface="Arial" charset="0"/>
              </a:defRPr>
            </a:lvl2pPr>
            <a:lvl3pPr algn="ctr" rtl="0" eaLnBrk="0" fontAlgn="base" hangingPunct="0">
              <a:spcBef>
                <a:spcPct val="0"/>
              </a:spcBef>
              <a:spcAft>
                <a:spcPct val="0"/>
              </a:spcAft>
              <a:defRPr sz="4400">
                <a:solidFill>
                  <a:schemeClr val="tx2"/>
                </a:solidFill>
                <a:latin typeface="Arial" charset="0"/>
                <a:ea typeface="Arial" pitchFamily="-110" charset="0"/>
                <a:cs typeface="Arial" charset="0"/>
              </a:defRPr>
            </a:lvl3pPr>
            <a:lvl4pPr algn="ctr" rtl="0" eaLnBrk="0" fontAlgn="base" hangingPunct="0">
              <a:spcBef>
                <a:spcPct val="0"/>
              </a:spcBef>
              <a:spcAft>
                <a:spcPct val="0"/>
              </a:spcAft>
              <a:defRPr sz="4400">
                <a:solidFill>
                  <a:schemeClr val="tx2"/>
                </a:solidFill>
                <a:latin typeface="Arial" charset="0"/>
                <a:ea typeface="Arial" pitchFamily="-110" charset="0"/>
                <a:cs typeface="Arial" charset="0"/>
              </a:defRPr>
            </a:lvl4pPr>
            <a:lvl5pPr algn="ctr" rtl="0" eaLnBrk="0" fontAlgn="base" hangingPunct="0">
              <a:spcBef>
                <a:spcPct val="0"/>
              </a:spcBef>
              <a:spcAft>
                <a:spcPct val="0"/>
              </a:spcAft>
              <a:defRPr sz="4400">
                <a:solidFill>
                  <a:schemeClr val="tx2"/>
                </a:solidFill>
                <a:latin typeface="Arial" charset="0"/>
                <a:ea typeface="Arial" pitchFamily="-110"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r>
              <a:rPr lang="en-US" sz="1400" kern="0" dirty="0">
                <a:solidFill>
                  <a:schemeClr val="tx1"/>
                </a:solidFill>
                <a:latin typeface="Garamond" panose="02020404030301010803" pitchFamily="18" charset="0"/>
                <a:ea typeface="Arial" pitchFamily="-123" charset="0"/>
              </a:rPr>
              <a:t>SO3/SE3</a:t>
            </a:r>
            <a:br>
              <a:rPr lang="en-US" sz="1400" kern="0" dirty="0">
                <a:solidFill>
                  <a:schemeClr val="tx1"/>
                </a:solidFill>
                <a:latin typeface="Garamond" panose="02020404030301010803" pitchFamily="18" charset="0"/>
                <a:ea typeface="Arial" pitchFamily="-123" charset="0"/>
              </a:rPr>
            </a:br>
            <a:r>
              <a:rPr lang="en-US" sz="1400" kern="0" dirty="0">
                <a:solidFill>
                  <a:schemeClr val="tx1"/>
                </a:solidFill>
                <a:latin typeface="Garamond" panose="02020404030301010803" pitchFamily="18" charset="0"/>
                <a:ea typeface="Arial" pitchFamily="-123" charset="0"/>
              </a:rPr>
              <a:t>T:</a:t>
            </a:r>
            <a:br>
              <a:rPr lang="en-US" sz="1400" kern="0" dirty="0">
                <a:solidFill>
                  <a:schemeClr val="tx1"/>
                </a:solidFill>
                <a:latin typeface="Garamond" panose="02020404030301010803" pitchFamily="18" charset="0"/>
                <a:ea typeface="Arial" pitchFamily="-123" charset="0"/>
              </a:rPr>
            </a:br>
            <a:r>
              <a:rPr lang="en-US" sz="1400" kern="0" dirty="0">
                <a:solidFill>
                  <a:schemeClr val="tx1"/>
                </a:solidFill>
                <a:latin typeface="Garamond" panose="02020404030301010803" pitchFamily="18" charset="0"/>
                <a:ea typeface="Arial" pitchFamily="-123" charset="0"/>
              </a:rPr>
              <a:t>P:</a:t>
            </a:r>
            <a:br>
              <a:rPr lang="en-US" sz="1400" kern="0" dirty="0">
                <a:solidFill>
                  <a:schemeClr val="tx1"/>
                </a:solidFill>
                <a:latin typeface="Garamond" panose="02020404030301010803" pitchFamily="18" charset="0"/>
                <a:ea typeface="Arial" pitchFamily="-123" charset="0"/>
              </a:rPr>
            </a:br>
            <a:r>
              <a:rPr lang="en-US" sz="1400" kern="0" dirty="0">
                <a:solidFill>
                  <a:schemeClr val="tx1"/>
                </a:solidFill>
                <a:latin typeface="Garamond" panose="02020404030301010803" pitchFamily="18" charset="0"/>
                <a:ea typeface="Arial" pitchFamily="-123" charset="0"/>
              </a:rPr>
              <a:t>Location:</a:t>
            </a:r>
          </a:p>
        </p:txBody>
      </p:sp>
      <p:sp>
        <p:nvSpPr>
          <p:cNvPr id="22" name="Rectangle 4">
            <a:extLst>
              <a:ext uri="{FF2B5EF4-FFF2-40B4-BE49-F238E27FC236}">
                <a16:creationId xmlns="" xmlns:a16="http://schemas.microsoft.com/office/drawing/2014/main" id="{11F344E3-E1BD-4AC6-AF19-84D0C5C8D20E}"/>
              </a:ext>
            </a:extLst>
          </p:cNvPr>
          <p:cNvSpPr>
            <a:spLocks noChangeArrowheads="1"/>
          </p:cNvSpPr>
          <p:nvPr/>
        </p:nvSpPr>
        <p:spPr bwMode="auto">
          <a:xfrm>
            <a:off x="0" y="0"/>
            <a:ext cx="9144000" cy="298501"/>
          </a:xfrm>
          <a:prstGeom prst="rect">
            <a:avLst/>
          </a:prstGeom>
          <a:solidFill>
            <a:srgbClr val="FF0000"/>
          </a:solidFill>
          <a:ln w="25400">
            <a:solidFill>
              <a:schemeClr val="tx1"/>
            </a:solidFill>
          </a:ln>
        </p:spPr>
        <p:style>
          <a:lnRef idx="1">
            <a:schemeClr val="accent2"/>
          </a:lnRef>
          <a:fillRef idx="2">
            <a:schemeClr val="accent2"/>
          </a:fillRef>
          <a:effectRef idx="1">
            <a:schemeClr val="accent2"/>
          </a:effectRef>
          <a:fontRef idx="minor">
            <a:schemeClr val="dk1"/>
          </a:fontRef>
        </p:style>
        <p:txBody>
          <a:bodyPr lIns="132067" tIns="66032" rIns="132067" bIns="66032" rtlCol="0" anchor="ctr"/>
          <a:lstStyle/>
          <a:p>
            <a:pPr algn="ctr"/>
            <a:r>
              <a:rPr lang="en-US" sz="1400" b="1" dirty="0">
                <a:solidFill>
                  <a:schemeClr val="tx1"/>
                </a:solidFill>
                <a:latin typeface="Garamond" panose="02020404030301010803" pitchFamily="18" charset="0"/>
              </a:rPr>
              <a:t>ENEMY FORCES</a:t>
            </a:r>
          </a:p>
        </p:txBody>
      </p:sp>
      <p:sp>
        <p:nvSpPr>
          <p:cNvPr id="2" name="TextBox 1"/>
          <p:cNvSpPr txBox="1"/>
          <p:nvPr/>
        </p:nvSpPr>
        <p:spPr>
          <a:xfrm>
            <a:off x="179512" y="3114470"/>
            <a:ext cx="4248472" cy="3570208"/>
          </a:xfrm>
          <a:prstGeom prst="rect">
            <a:avLst/>
          </a:prstGeom>
          <a:noFill/>
        </p:spPr>
        <p:txBody>
          <a:bodyPr wrap="square" rtlCol="0">
            <a:spAutoFit/>
          </a:bodyPr>
          <a:lstStyle/>
          <a:p>
            <a:r>
              <a:rPr lang="en-US" dirty="0" smtClean="0">
                <a:latin typeface="Garamond" panose="02020404030301010803" pitchFamily="18" charset="0"/>
              </a:rPr>
              <a:t>Strength:  </a:t>
            </a:r>
            <a:r>
              <a:rPr lang="en-US" u="sng" dirty="0" smtClean="0">
                <a:latin typeface="Garamond" panose="02020404030301010803" pitchFamily="18" charset="0"/>
              </a:rPr>
              <a:t>____</a:t>
            </a:r>
            <a:r>
              <a:rPr lang="en-US" dirty="0" smtClean="0">
                <a:latin typeface="Garamond" panose="02020404030301010803" pitchFamily="18" charset="0"/>
              </a:rPr>
              <a:t>%.  Conventional/Unconventiona</a:t>
            </a:r>
            <a:r>
              <a:rPr lang="en-US" dirty="0">
                <a:latin typeface="Garamond" panose="02020404030301010803" pitchFamily="18" charset="0"/>
              </a:rPr>
              <a:t>l</a:t>
            </a:r>
            <a:endParaRPr lang="en-US" dirty="0" smtClean="0">
              <a:latin typeface="Garamond" panose="02020404030301010803" pitchFamily="18" charset="0"/>
            </a:endParaRPr>
          </a:p>
          <a:p>
            <a:r>
              <a:rPr lang="en-US" dirty="0" smtClean="0">
                <a:latin typeface="Garamond" panose="02020404030301010803" pitchFamily="18" charset="0"/>
              </a:rPr>
              <a:t>Civilian Support:  _________</a:t>
            </a:r>
          </a:p>
          <a:p>
            <a:r>
              <a:rPr lang="en-US" dirty="0" smtClean="0">
                <a:latin typeface="Garamond" panose="02020404030301010803" pitchFamily="18" charset="0"/>
              </a:rPr>
              <a:t>Moral:  ______________</a:t>
            </a:r>
          </a:p>
          <a:p>
            <a:r>
              <a:rPr lang="en-US" dirty="0" smtClean="0">
                <a:latin typeface="Garamond" panose="02020404030301010803" pitchFamily="18" charset="0"/>
              </a:rPr>
              <a:t>Capabilities (map), </a:t>
            </a:r>
            <a:r>
              <a:rPr lang="en-US" sz="1200" i="1" dirty="0" smtClean="0">
                <a:latin typeface="Garamond" panose="02020404030301010803" pitchFamily="18" charset="0"/>
              </a:rPr>
              <a:t>CAR-D </a:t>
            </a:r>
            <a:r>
              <a:rPr lang="en-US" sz="1000" i="1" dirty="0" smtClean="0">
                <a:latin typeface="Garamond" panose="02020404030301010803" pitchFamily="18" charset="0"/>
              </a:rPr>
              <a:t>(Close Air, Artillery, Reserves, &amp; Defenses (known &amp; suspected)) – how are we vulnerable &amp; how to mitigate; how are they vulnerable</a:t>
            </a:r>
            <a:r>
              <a:rPr lang="en-US" sz="1000" dirty="0" smtClean="0">
                <a:latin typeface="Garamond" panose="02020404030301010803" pitchFamily="18" charset="0"/>
              </a:rPr>
              <a:t>:  </a:t>
            </a:r>
            <a:r>
              <a:rPr lang="en-US" dirty="0" smtClean="0">
                <a:latin typeface="Garamond" panose="02020404030301010803" pitchFamily="18" charset="0"/>
              </a:rPr>
              <a:t>________________________________________</a:t>
            </a:r>
          </a:p>
          <a:p>
            <a:r>
              <a:rPr lang="en-US" dirty="0" smtClean="0">
                <a:latin typeface="Garamond" panose="02020404030301010803" pitchFamily="18" charset="0"/>
              </a:rPr>
              <a:t>________________________________________</a:t>
            </a:r>
          </a:p>
          <a:p>
            <a:r>
              <a:rPr lang="en-US" dirty="0" smtClean="0">
                <a:latin typeface="Garamond" panose="02020404030301010803" pitchFamily="18" charset="0"/>
              </a:rPr>
              <a:t>________________________________________________________________________________________________________________________</a:t>
            </a:r>
          </a:p>
          <a:p>
            <a:r>
              <a:rPr lang="en-US" dirty="0" smtClean="0">
                <a:latin typeface="Garamond" panose="02020404030301010803" pitchFamily="18" charset="0"/>
              </a:rPr>
              <a:t>________________________________________</a:t>
            </a:r>
          </a:p>
          <a:p>
            <a:endParaRPr lang="en-US" sz="800" dirty="0">
              <a:latin typeface="Garamond" panose="02020404030301010803" pitchFamily="18" charset="0"/>
            </a:endParaRPr>
          </a:p>
          <a:p>
            <a:r>
              <a:rPr lang="en-US" dirty="0">
                <a:latin typeface="Garamond" panose="02020404030301010803" pitchFamily="18" charset="0"/>
              </a:rPr>
              <a:t>Recent </a:t>
            </a:r>
            <a:r>
              <a:rPr lang="en-US" dirty="0" smtClean="0">
                <a:latin typeface="Garamond" panose="02020404030301010803" pitchFamily="18" charset="0"/>
              </a:rPr>
              <a:t>Activities (map):  ____________________ ________________________________________________________________________________</a:t>
            </a:r>
            <a:endParaRPr lang="en-US" dirty="0">
              <a:latin typeface="Garamond" panose="02020404030301010803" pitchFamily="18" charset="0"/>
            </a:endParaRPr>
          </a:p>
        </p:txBody>
      </p:sp>
      <p:sp>
        <p:nvSpPr>
          <p:cNvPr id="23" name="TextBox 22"/>
          <p:cNvSpPr txBox="1"/>
          <p:nvPr/>
        </p:nvSpPr>
        <p:spPr>
          <a:xfrm>
            <a:off x="4572000" y="3068960"/>
            <a:ext cx="4464496" cy="3739485"/>
          </a:xfrm>
          <a:prstGeom prst="rect">
            <a:avLst/>
          </a:prstGeom>
          <a:noFill/>
        </p:spPr>
        <p:txBody>
          <a:bodyPr wrap="square" rtlCol="0">
            <a:spAutoFit/>
          </a:bodyPr>
          <a:lstStyle/>
          <a:p>
            <a:r>
              <a:rPr lang="en-US" sz="1200" i="1" dirty="0" smtClean="0">
                <a:latin typeface="Garamond" panose="02020404030301010803" pitchFamily="18" charset="0"/>
              </a:rPr>
              <a:t>Recent Activities con’t:  </a:t>
            </a:r>
            <a:r>
              <a:rPr lang="en-US" dirty="0" smtClean="0">
                <a:latin typeface="Garamond" panose="02020404030301010803" pitchFamily="18" charset="0"/>
              </a:rPr>
              <a:t>____________________________</a:t>
            </a:r>
          </a:p>
          <a:p>
            <a:r>
              <a:rPr lang="en-US" dirty="0" smtClean="0">
                <a:latin typeface="Garamond" panose="02020404030301010803" pitchFamily="18" charset="0"/>
              </a:rPr>
              <a:t>________________________________________</a:t>
            </a:r>
          </a:p>
          <a:p>
            <a:r>
              <a:rPr lang="en-US" dirty="0" smtClean="0">
                <a:latin typeface="Garamond" panose="02020404030301010803" pitchFamily="18" charset="0"/>
              </a:rPr>
              <a:t>________________________________________</a:t>
            </a:r>
          </a:p>
          <a:p>
            <a:r>
              <a:rPr lang="en-US" dirty="0" smtClean="0">
                <a:latin typeface="Garamond" panose="02020404030301010803" pitchFamily="18" charset="0"/>
              </a:rPr>
              <a:t>________________________________________</a:t>
            </a:r>
          </a:p>
          <a:p>
            <a:endParaRPr lang="en-US" sz="800" dirty="0" smtClean="0">
              <a:latin typeface="Garamond" panose="02020404030301010803" pitchFamily="18" charset="0"/>
            </a:endParaRPr>
          </a:p>
          <a:p>
            <a:pPr algn="ctr"/>
            <a:r>
              <a:rPr lang="en-US" sz="900" b="1" dirty="0" smtClean="0">
                <a:latin typeface="Garamond" panose="02020404030301010803" pitchFamily="18" charset="0"/>
              </a:rPr>
              <a:t>SITTEMP </a:t>
            </a:r>
            <a:r>
              <a:rPr lang="en-US" sz="900" i="1" dirty="0" smtClean="0">
                <a:latin typeface="Garamond" panose="02020404030301010803" pitchFamily="18" charset="0"/>
              </a:rPr>
              <a:t>(estimate on how enemy will fight</a:t>
            </a:r>
            <a:r>
              <a:rPr lang="en-US" sz="900" dirty="0" smtClean="0">
                <a:latin typeface="Garamond" panose="02020404030301010803" pitchFamily="18" charset="0"/>
              </a:rPr>
              <a:t>)</a:t>
            </a:r>
            <a:r>
              <a:rPr lang="en-US" sz="900" i="1" dirty="0" smtClean="0">
                <a:latin typeface="Garamond" panose="02020404030301010803" pitchFamily="18" charset="0"/>
              </a:rPr>
              <a:t>:</a:t>
            </a:r>
            <a:r>
              <a:rPr lang="en-US" sz="900" dirty="0" smtClean="0">
                <a:latin typeface="Garamond" panose="02020404030301010803" pitchFamily="18" charset="0"/>
              </a:rPr>
              <a:t>  </a:t>
            </a:r>
            <a:r>
              <a:rPr lang="en-US" sz="900" dirty="0">
                <a:latin typeface="Garamond" panose="02020404030301010803" pitchFamily="18" charset="0"/>
              </a:rPr>
              <a:t>DRAW-D  (</a:t>
            </a:r>
            <a:r>
              <a:rPr lang="en-US" sz="900" i="1" dirty="0" smtClean="0">
                <a:latin typeface="Garamond" panose="02020404030301010803" pitchFamily="18" charset="0"/>
              </a:rPr>
              <a:t>Defend, Reinforce, Attack, Withdraw, Delay</a:t>
            </a:r>
            <a:r>
              <a:rPr lang="en-US" sz="900" dirty="0" smtClean="0">
                <a:latin typeface="Garamond" panose="02020404030301010803" pitchFamily="18" charset="0"/>
              </a:rPr>
              <a:t>)</a:t>
            </a:r>
            <a:endParaRPr lang="en-US" sz="900" dirty="0">
              <a:latin typeface="Garamond" panose="02020404030301010803" pitchFamily="18" charset="0"/>
            </a:endParaRPr>
          </a:p>
          <a:p>
            <a:endParaRPr lang="en-US" sz="400" dirty="0" smtClean="0">
              <a:latin typeface="Garamond" panose="02020404030301010803" pitchFamily="18" charset="0"/>
            </a:endParaRPr>
          </a:p>
          <a:p>
            <a:r>
              <a:rPr lang="en-US" dirty="0" smtClean="0">
                <a:latin typeface="Garamond" panose="02020404030301010803" pitchFamily="18" charset="0"/>
              </a:rPr>
              <a:t>MLCoA (map), </a:t>
            </a:r>
            <a:r>
              <a:rPr lang="en-US" sz="1200" i="1" dirty="0" smtClean="0">
                <a:latin typeface="Garamond" panose="02020404030301010803" pitchFamily="18" charset="0"/>
              </a:rPr>
              <a:t>how does he normally fight</a:t>
            </a:r>
            <a:r>
              <a:rPr lang="en-US" dirty="0" smtClean="0">
                <a:latin typeface="Garamond" panose="02020404030301010803" pitchFamily="18" charset="0"/>
              </a:rPr>
              <a:t>:  ______________</a:t>
            </a:r>
            <a:endParaRPr lang="en-US" dirty="0">
              <a:latin typeface="Garamond" panose="02020404030301010803" pitchFamily="18" charset="0"/>
            </a:endParaRPr>
          </a:p>
          <a:p>
            <a:r>
              <a:rPr lang="en-US" dirty="0" smtClean="0">
                <a:latin typeface="Garamond" panose="02020404030301010803" pitchFamily="18" charset="0"/>
              </a:rPr>
              <a:t>_________________________________________</a:t>
            </a:r>
            <a:endParaRPr lang="en-US" dirty="0">
              <a:latin typeface="Garamond" panose="02020404030301010803" pitchFamily="18" charset="0"/>
            </a:endParaRPr>
          </a:p>
          <a:p>
            <a:r>
              <a:rPr lang="en-US" dirty="0" smtClean="0">
                <a:latin typeface="Garamond" panose="02020404030301010803" pitchFamily="18" charset="0"/>
              </a:rPr>
              <a:t>_________________________________________</a:t>
            </a:r>
            <a:endParaRPr lang="en-US" dirty="0">
              <a:latin typeface="Garamond" panose="02020404030301010803" pitchFamily="18" charset="0"/>
            </a:endParaRPr>
          </a:p>
          <a:p>
            <a:r>
              <a:rPr lang="en-US" dirty="0" smtClean="0">
                <a:latin typeface="Garamond" panose="02020404030301010803" pitchFamily="18" charset="0"/>
              </a:rPr>
              <a:t>_________________________________________</a:t>
            </a:r>
          </a:p>
          <a:p>
            <a:endParaRPr lang="en-US" sz="800" dirty="0" smtClean="0">
              <a:latin typeface="Garamond" panose="02020404030301010803" pitchFamily="18" charset="0"/>
            </a:endParaRPr>
          </a:p>
          <a:p>
            <a:r>
              <a:rPr lang="en-US" dirty="0" smtClean="0">
                <a:latin typeface="Garamond" panose="02020404030301010803" pitchFamily="18" charset="0"/>
              </a:rPr>
              <a:t>MDCoA (map), </a:t>
            </a:r>
            <a:r>
              <a:rPr lang="en-US" sz="1200" i="1" dirty="0" smtClean="0">
                <a:latin typeface="Garamond" panose="02020404030301010803" pitchFamily="18" charset="0"/>
              </a:rPr>
              <a:t>what he is capable of doing that will through off yr CoA &amp; yr countermeasures</a:t>
            </a:r>
            <a:r>
              <a:rPr lang="en-US" dirty="0" smtClean="0">
                <a:latin typeface="Garamond" panose="02020404030301010803" pitchFamily="18" charset="0"/>
              </a:rPr>
              <a:t>:  _____________________________</a:t>
            </a:r>
            <a:endParaRPr lang="en-US" dirty="0">
              <a:latin typeface="Garamond" panose="02020404030301010803" pitchFamily="18" charset="0"/>
            </a:endParaRPr>
          </a:p>
          <a:p>
            <a:r>
              <a:rPr lang="en-US" dirty="0" smtClean="0">
                <a:latin typeface="Garamond" panose="02020404030301010803" pitchFamily="18" charset="0"/>
              </a:rPr>
              <a:t>_________________________________________</a:t>
            </a:r>
            <a:endParaRPr lang="en-US" dirty="0">
              <a:latin typeface="Garamond" panose="02020404030301010803" pitchFamily="18" charset="0"/>
            </a:endParaRPr>
          </a:p>
          <a:p>
            <a:r>
              <a:rPr lang="en-US" dirty="0" smtClean="0">
                <a:latin typeface="Garamond" panose="02020404030301010803" pitchFamily="18" charset="0"/>
              </a:rPr>
              <a:t>__________________________________________________________________________________</a:t>
            </a:r>
            <a:endParaRPr lang="en-US" dirty="0">
              <a:latin typeface="Garamond" panose="02020404030301010803" pitchFamily="18" charset="0"/>
            </a:endParaRPr>
          </a:p>
        </p:txBody>
      </p:sp>
      <p:sp>
        <p:nvSpPr>
          <p:cNvPr id="15" name="Rectangle 4"/>
          <p:cNvSpPr>
            <a:spLocks noChangeArrowheads="1"/>
          </p:cNvSpPr>
          <p:nvPr/>
        </p:nvSpPr>
        <p:spPr bwMode="auto">
          <a:xfrm>
            <a:off x="0" y="0"/>
            <a:ext cx="1475656" cy="306660"/>
          </a:xfrm>
          <a:prstGeom prst="rect">
            <a:avLst/>
          </a:prstGeom>
          <a:solidFill>
            <a:schemeClr val="bg1"/>
          </a:solidFill>
          <a:ln w="25400">
            <a:solidFill>
              <a:schemeClr val="tx1"/>
            </a:solidFill>
          </a:ln>
        </p:spPr>
        <p:style>
          <a:lnRef idx="1">
            <a:schemeClr val="accent2"/>
          </a:lnRef>
          <a:fillRef idx="2">
            <a:schemeClr val="accent2"/>
          </a:fillRef>
          <a:effectRef idx="1">
            <a:schemeClr val="accent2"/>
          </a:effectRef>
          <a:fontRef idx="minor">
            <a:schemeClr val="dk1"/>
          </a:fontRef>
        </p:style>
        <p:txBody>
          <a:bodyPr lIns="0" tIns="66032" rIns="0" bIns="66032" rtlCol="0" anchor="ctr"/>
          <a:lstStyle/>
          <a:p>
            <a:pPr algn="ctr"/>
            <a:r>
              <a:rPr lang="en-US" sz="1200" i="1" dirty="0" smtClean="0">
                <a:solidFill>
                  <a:schemeClr val="tx1"/>
                </a:solidFill>
                <a:latin typeface="Garamond" panose="02020404030301010803" pitchFamily="18" charset="0"/>
              </a:rPr>
              <a:t>Situation </a:t>
            </a:r>
            <a:r>
              <a:rPr lang="en-US" sz="1200" i="1" dirty="0">
                <a:solidFill>
                  <a:schemeClr val="tx1"/>
                </a:solidFill>
                <a:latin typeface="Garamond" panose="02020404030301010803" pitchFamily="18" charset="0"/>
              </a:rPr>
              <a:t>Con’t , Sect. </a:t>
            </a:r>
            <a:r>
              <a:rPr lang="en-US" sz="1200" i="1" dirty="0" smtClean="0">
                <a:solidFill>
                  <a:schemeClr val="tx1"/>
                </a:solidFill>
                <a:latin typeface="Garamond" panose="02020404030301010803" pitchFamily="18" charset="0"/>
              </a:rPr>
              <a:t>c</a:t>
            </a:r>
            <a:endParaRPr lang="en-US" sz="1200" i="1" dirty="0">
              <a:solidFill>
                <a:schemeClr val="tx1"/>
              </a:solidFill>
              <a:latin typeface="Garamond" panose="02020404030301010803" pitchFamily="18" charset="0"/>
            </a:endParaRPr>
          </a:p>
        </p:txBody>
      </p:sp>
      <p:sp>
        <p:nvSpPr>
          <p:cNvPr id="16" name="TextBox 15"/>
          <p:cNvSpPr txBox="1"/>
          <p:nvPr/>
        </p:nvSpPr>
        <p:spPr>
          <a:xfrm>
            <a:off x="3746004" y="298501"/>
            <a:ext cx="1728192" cy="246221"/>
          </a:xfrm>
          <a:prstGeom prst="rect">
            <a:avLst/>
          </a:prstGeom>
          <a:noFill/>
        </p:spPr>
        <p:txBody>
          <a:bodyPr wrap="square" rtlCol="0">
            <a:spAutoFit/>
          </a:bodyPr>
          <a:lstStyle/>
          <a:p>
            <a:r>
              <a:rPr lang="en-US" sz="1000" i="1" dirty="0" smtClean="0">
                <a:latin typeface="Garamond" panose="02020404030301010803" pitchFamily="18" charset="0"/>
              </a:rPr>
              <a:t>Taken from Para 1c of OPORD</a:t>
            </a:r>
            <a:endParaRPr lang="en-US" sz="1000" i="1" dirty="0">
              <a:latin typeface="Garamond" panose="02020404030301010803" pitchFamily="18" charset="0"/>
            </a:endParaRPr>
          </a:p>
        </p:txBody>
      </p:sp>
      <p:sp>
        <p:nvSpPr>
          <p:cNvPr id="18" name="TextBox 17"/>
          <p:cNvSpPr txBox="1"/>
          <p:nvPr/>
        </p:nvSpPr>
        <p:spPr>
          <a:xfrm>
            <a:off x="7812360" y="3179066"/>
            <a:ext cx="1159284" cy="707886"/>
          </a:xfrm>
          <a:prstGeom prst="rect">
            <a:avLst/>
          </a:prstGeom>
          <a:solidFill>
            <a:schemeClr val="accent3">
              <a:lumMod val="95000"/>
            </a:schemeClr>
          </a:solidFill>
          <a:ln>
            <a:solidFill>
              <a:schemeClr val="tx1">
                <a:lumMod val="75000"/>
                <a:lumOff val="25000"/>
              </a:schemeClr>
            </a:solidFill>
          </a:ln>
        </p:spPr>
        <p:txBody>
          <a:bodyPr wrap="square" rtlCol="0">
            <a:spAutoFit/>
          </a:bodyPr>
          <a:lstStyle/>
          <a:p>
            <a:r>
              <a:rPr lang="en-US" sz="800" i="1" dirty="0" smtClean="0">
                <a:latin typeface="Garamond" panose="02020404030301010803" pitchFamily="18" charset="0"/>
              </a:rPr>
              <a:t>NOTE: For FRAGOs, tell how Enemy SOPs may have changed since operations against them began:  quicker reactions, etc..</a:t>
            </a:r>
            <a:endParaRPr lang="en-US" sz="800" i="1" dirty="0">
              <a:latin typeface="Garamond" panose="02020404030301010803" pitchFamily="18" charset="0"/>
            </a:endParaRPr>
          </a:p>
        </p:txBody>
      </p:sp>
      <p:sp>
        <p:nvSpPr>
          <p:cNvPr id="3" name="Footer Placeholder 2"/>
          <p:cNvSpPr>
            <a:spLocks noGrp="1"/>
          </p:cNvSpPr>
          <p:nvPr>
            <p:ph type="ftr" sz="quarter" idx="11"/>
          </p:nvPr>
        </p:nvSpPr>
        <p:spPr/>
        <p:txBody>
          <a:bodyPr/>
          <a:lstStyle/>
          <a:p>
            <a:pPr>
              <a:defRPr/>
            </a:pPr>
            <a:r>
              <a:rPr lang="en-US" smtClean="0"/>
              <a:t>MyPatrolBase.com</a:t>
            </a:r>
            <a:endParaRPr lang="en-US" dirty="0"/>
          </a:p>
        </p:txBody>
      </p:sp>
      <p:sp>
        <p:nvSpPr>
          <p:cNvPr id="5" name="Slide Number Placeholder 4"/>
          <p:cNvSpPr>
            <a:spLocks noGrp="1"/>
          </p:cNvSpPr>
          <p:nvPr>
            <p:ph type="sldNum" sz="quarter" idx="12"/>
          </p:nvPr>
        </p:nvSpPr>
        <p:spPr/>
        <p:txBody>
          <a:bodyPr/>
          <a:lstStyle/>
          <a:p>
            <a:pPr>
              <a:defRPr/>
            </a:pPr>
            <a:fld id="{1EA9B139-D76A-4931-A5A9-2B0C0318493A}" type="slidenum">
              <a:rPr lang="en-US" smtClean="0"/>
              <a:pPr>
                <a:defRPr/>
              </a:pPr>
              <a:t>11</a:t>
            </a:fld>
            <a:endParaRPr lang="en-US" dirty="0"/>
          </a:p>
        </p:txBody>
      </p:sp>
    </p:spTree>
    <p:extLst>
      <p:ext uri="{BB962C8B-B14F-4D97-AF65-F5344CB8AC3E}">
        <p14:creationId xmlns:p14="http://schemas.microsoft.com/office/powerpoint/2010/main" val="3058128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0" y="0"/>
            <a:ext cx="9144000" cy="332656"/>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13203" tIns="56601" rIns="113203" bIns="56601" rtlCol="0" anchor="ctr"/>
          <a:lstStyle/>
          <a:p>
            <a:pPr algn="ctr"/>
            <a:r>
              <a:rPr lang="en-US" sz="1400" b="1" dirty="0" smtClean="0">
                <a:solidFill>
                  <a:schemeClr val="bg1"/>
                </a:solidFill>
                <a:latin typeface="Garamond" panose="02020404030301010803" pitchFamily="18" charset="0"/>
                <a:cs typeface="Arial" panose="020B0604020202020204" pitchFamily="34" charset="0"/>
              </a:rPr>
              <a:t>ASCOPE</a:t>
            </a:r>
            <a:endParaRPr lang="en-US" sz="1400" b="1" dirty="0">
              <a:solidFill>
                <a:schemeClr val="bg1"/>
              </a:solidFill>
              <a:latin typeface="Garamond" panose="02020404030301010803" pitchFamily="18" charset="0"/>
              <a:cs typeface="Arial" panose="020B0604020202020204" pitchFamily="34" charset="0"/>
            </a:endParaRPr>
          </a:p>
        </p:txBody>
      </p:sp>
      <p:sp>
        <p:nvSpPr>
          <p:cNvPr id="6" name="Rectangle 5"/>
          <p:cNvSpPr/>
          <p:nvPr/>
        </p:nvSpPr>
        <p:spPr>
          <a:xfrm>
            <a:off x="0" y="533400"/>
            <a:ext cx="6019800" cy="931863"/>
          </a:xfrm>
          <a:prstGeom prst="rect">
            <a:avLst/>
          </a:prstGeom>
        </p:spPr>
        <p:style>
          <a:lnRef idx="2">
            <a:schemeClr val="dk1"/>
          </a:lnRef>
          <a:fillRef idx="1">
            <a:schemeClr val="lt1"/>
          </a:fillRef>
          <a:effectRef idx="0">
            <a:schemeClr val="dk1"/>
          </a:effectRef>
          <a:fontRef idx="minor">
            <a:schemeClr val="dk1"/>
          </a:fontRef>
        </p:style>
        <p:txBody>
          <a:bodyPr/>
          <a:lstStyle/>
          <a:p>
            <a:pPr algn="just"/>
            <a:endParaRPr lang="en-US" sz="800" b="1" dirty="0">
              <a:solidFill>
                <a:srgbClr val="000000"/>
              </a:solidFill>
              <a:latin typeface="Garamond" panose="02020404030301010803" pitchFamily="18" charset="0"/>
              <a:cs typeface="Arial" charset="0"/>
            </a:endParaRPr>
          </a:p>
        </p:txBody>
      </p:sp>
      <p:sp>
        <p:nvSpPr>
          <p:cNvPr id="7" name="TextBox 11"/>
          <p:cNvSpPr txBox="1">
            <a:spLocks noChangeArrowheads="1"/>
          </p:cNvSpPr>
          <p:nvPr/>
        </p:nvSpPr>
        <p:spPr bwMode="auto">
          <a:xfrm>
            <a:off x="152400" y="4029075"/>
            <a:ext cx="4630738" cy="457200"/>
          </a:xfrm>
          <a:prstGeom prst="rect">
            <a:avLst/>
          </a:prstGeom>
          <a:noFill/>
          <a:ln w="9525">
            <a:noFill/>
            <a:miter lim="800000"/>
            <a:headEnd/>
            <a:tailEnd/>
          </a:ln>
        </p:spPr>
        <p:txBody>
          <a:bodyPr>
            <a:spAutoFit/>
          </a:bodyPr>
          <a:lstStyle/>
          <a:p>
            <a:r>
              <a:rPr lang="en-US" sz="1200" dirty="0">
                <a:latin typeface="Garamond" panose="02020404030301010803" pitchFamily="18" charset="0"/>
              </a:rPr>
              <a:t/>
            </a:r>
            <a:br>
              <a:rPr lang="en-US" sz="1200" dirty="0">
                <a:latin typeface="Garamond" panose="02020404030301010803" pitchFamily="18" charset="0"/>
              </a:rPr>
            </a:br>
            <a:endParaRPr lang="en-US" sz="1200" dirty="0">
              <a:latin typeface="Garamond" panose="02020404030301010803" pitchFamily="18" charset="0"/>
            </a:endParaRPr>
          </a:p>
        </p:txBody>
      </p:sp>
      <p:sp>
        <p:nvSpPr>
          <p:cNvPr id="8" name="Rectangle 7"/>
          <p:cNvSpPr/>
          <p:nvPr/>
        </p:nvSpPr>
        <p:spPr>
          <a:xfrm>
            <a:off x="0" y="1447800"/>
            <a:ext cx="6019800" cy="931863"/>
          </a:xfrm>
          <a:prstGeom prst="rect">
            <a:avLst/>
          </a:prstGeom>
        </p:spPr>
        <p:style>
          <a:lnRef idx="2">
            <a:schemeClr val="dk1"/>
          </a:lnRef>
          <a:fillRef idx="1">
            <a:schemeClr val="lt1"/>
          </a:fillRef>
          <a:effectRef idx="0">
            <a:schemeClr val="dk1"/>
          </a:effectRef>
          <a:fontRef idx="minor">
            <a:schemeClr val="dk1"/>
          </a:fontRef>
        </p:style>
        <p:txBody>
          <a:bodyPr/>
          <a:lstStyle/>
          <a:p>
            <a:pPr algn="ctr"/>
            <a:endParaRPr lang="en-US" sz="800" b="1" u="sng" dirty="0">
              <a:solidFill>
                <a:srgbClr val="000000"/>
              </a:solidFill>
              <a:latin typeface="Garamond" panose="02020404030301010803" pitchFamily="18" charset="0"/>
              <a:cs typeface="Arial" charset="0"/>
            </a:endParaRPr>
          </a:p>
        </p:txBody>
      </p:sp>
      <p:sp>
        <p:nvSpPr>
          <p:cNvPr id="9" name="Rectangle 8"/>
          <p:cNvSpPr/>
          <p:nvPr/>
        </p:nvSpPr>
        <p:spPr>
          <a:xfrm>
            <a:off x="0" y="2362200"/>
            <a:ext cx="6019800" cy="1447800"/>
          </a:xfrm>
          <a:prstGeom prst="rect">
            <a:avLst/>
          </a:prstGeom>
        </p:spPr>
        <p:style>
          <a:lnRef idx="2">
            <a:schemeClr val="dk1"/>
          </a:lnRef>
          <a:fillRef idx="1">
            <a:schemeClr val="lt1"/>
          </a:fillRef>
          <a:effectRef idx="0">
            <a:schemeClr val="dk1"/>
          </a:effectRef>
          <a:fontRef idx="minor">
            <a:schemeClr val="dk1"/>
          </a:fontRef>
        </p:style>
        <p:txBody>
          <a:bodyPr/>
          <a:lstStyle/>
          <a:p>
            <a:endParaRPr lang="en-US" sz="1200" b="1" u="sng" dirty="0">
              <a:solidFill>
                <a:schemeClr val="tx1"/>
              </a:solidFill>
              <a:latin typeface="Garamond" panose="02020404030301010803" pitchFamily="18" charset="0"/>
            </a:endParaRPr>
          </a:p>
        </p:txBody>
      </p:sp>
      <p:sp>
        <p:nvSpPr>
          <p:cNvPr id="10" name="Rectangle 9"/>
          <p:cNvSpPr/>
          <p:nvPr/>
        </p:nvSpPr>
        <p:spPr>
          <a:xfrm>
            <a:off x="14288" y="533400"/>
            <a:ext cx="685800" cy="228600"/>
          </a:xfrm>
          <a:prstGeom prst="rect">
            <a:avLst/>
          </a:prstGeom>
        </p:spPr>
        <p:style>
          <a:lnRef idx="2">
            <a:schemeClr val="dk1"/>
          </a:lnRef>
          <a:fillRef idx="1">
            <a:schemeClr val="lt1"/>
          </a:fillRef>
          <a:effectRef idx="0">
            <a:schemeClr val="dk1"/>
          </a:effectRef>
          <a:fontRef idx="minor">
            <a:schemeClr val="dk1"/>
          </a:fontRef>
        </p:style>
        <p:txBody>
          <a:bodyPr/>
          <a:lstStyle/>
          <a:p>
            <a:pPr algn="just"/>
            <a:r>
              <a:rPr lang="en-US" sz="1200" b="1" dirty="0">
                <a:solidFill>
                  <a:srgbClr val="000000"/>
                </a:solidFill>
                <a:latin typeface="Garamond" panose="02020404030301010803" pitchFamily="18" charset="0"/>
                <a:cs typeface="Arial" charset="0"/>
              </a:rPr>
              <a:t>Areas:</a:t>
            </a:r>
          </a:p>
        </p:txBody>
      </p:sp>
      <p:sp>
        <p:nvSpPr>
          <p:cNvPr id="11" name="Rectangle 10"/>
          <p:cNvSpPr/>
          <p:nvPr/>
        </p:nvSpPr>
        <p:spPr>
          <a:xfrm>
            <a:off x="14288" y="1447800"/>
            <a:ext cx="1143000" cy="228600"/>
          </a:xfrm>
          <a:prstGeom prst="rect">
            <a:avLst/>
          </a:prstGeom>
        </p:spPr>
        <p:style>
          <a:lnRef idx="2">
            <a:schemeClr val="dk1"/>
          </a:lnRef>
          <a:fillRef idx="1">
            <a:schemeClr val="lt1"/>
          </a:fillRef>
          <a:effectRef idx="0">
            <a:schemeClr val="dk1"/>
          </a:effectRef>
          <a:fontRef idx="minor">
            <a:schemeClr val="dk1"/>
          </a:fontRef>
        </p:style>
        <p:txBody>
          <a:bodyPr/>
          <a:lstStyle/>
          <a:p>
            <a:pPr algn="just"/>
            <a:r>
              <a:rPr lang="en-US" sz="1200" b="1" dirty="0">
                <a:solidFill>
                  <a:srgbClr val="000000"/>
                </a:solidFill>
                <a:latin typeface="Garamond" panose="02020404030301010803" pitchFamily="18" charset="0"/>
                <a:cs typeface="Arial" charset="0"/>
              </a:rPr>
              <a:t>Structures:</a:t>
            </a:r>
          </a:p>
        </p:txBody>
      </p:sp>
      <p:sp>
        <p:nvSpPr>
          <p:cNvPr id="12" name="Rectangle 11"/>
          <p:cNvSpPr/>
          <p:nvPr/>
        </p:nvSpPr>
        <p:spPr>
          <a:xfrm>
            <a:off x="14288" y="2362200"/>
            <a:ext cx="1893416" cy="233363"/>
          </a:xfrm>
          <a:prstGeom prst="rect">
            <a:avLst/>
          </a:prstGeom>
        </p:spPr>
        <p:style>
          <a:lnRef idx="2">
            <a:schemeClr val="dk1"/>
          </a:lnRef>
          <a:fillRef idx="1">
            <a:schemeClr val="lt1"/>
          </a:fillRef>
          <a:effectRef idx="0">
            <a:schemeClr val="dk1"/>
          </a:effectRef>
          <a:fontRef idx="minor">
            <a:schemeClr val="dk1"/>
          </a:fontRef>
        </p:style>
        <p:txBody>
          <a:bodyPr/>
          <a:lstStyle/>
          <a:p>
            <a:pPr algn="just"/>
            <a:r>
              <a:rPr lang="en-US" sz="1200" b="1" dirty="0">
                <a:solidFill>
                  <a:srgbClr val="000000"/>
                </a:solidFill>
                <a:latin typeface="Garamond" panose="02020404030301010803" pitchFamily="18" charset="0"/>
                <a:cs typeface="Arial" charset="0"/>
              </a:rPr>
              <a:t>Capabilities</a:t>
            </a:r>
            <a:r>
              <a:rPr lang="en-US" sz="1200" b="1" dirty="0" smtClean="0">
                <a:solidFill>
                  <a:srgbClr val="000000"/>
                </a:solidFill>
                <a:latin typeface="Garamond" panose="02020404030301010803" pitchFamily="18" charset="0"/>
                <a:cs typeface="Arial" charset="0"/>
              </a:rPr>
              <a:t>:  SWEAT-MS</a:t>
            </a:r>
            <a:endParaRPr lang="en-US" sz="1200" b="1" dirty="0">
              <a:solidFill>
                <a:srgbClr val="000000"/>
              </a:solidFill>
              <a:latin typeface="Garamond" panose="02020404030301010803" pitchFamily="18" charset="0"/>
              <a:cs typeface="Arial" charset="0"/>
            </a:endParaRPr>
          </a:p>
        </p:txBody>
      </p:sp>
      <p:sp>
        <p:nvSpPr>
          <p:cNvPr id="13" name="TextBox 22"/>
          <p:cNvSpPr txBox="1">
            <a:spLocks noChangeArrowheads="1"/>
          </p:cNvSpPr>
          <p:nvPr/>
        </p:nvSpPr>
        <p:spPr bwMode="auto">
          <a:xfrm>
            <a:off x="152400" y="5634038"/>
            <a:ext cx="4630738" cy="457200"/>
          </a:xfrm>
          <a:prstGeom prst="rect">
            <a:avLst/>
          </a:prstGeom>
          <a:noFill/>
          <a:ln w="9525">
            <a:noFill/>
            <a:miter lim="800000"/>
            <a:headEnd/>
            <a:tailEnd/>
          </a:ln>
        </p:spPr>
        <p:txBody>
          <a:bodyPr>
            <a:spAutoFit/>
          </a:bodyPr>
          <a:lstStyle/>
          <a:p>
            <a:r>
              <a:rPr lang="en-US" sz="1200" dirty="0">
                <a:latin typeface="Garamond" panose="02020404030301010803" pitchFamily="18" charset="0"/>
              </a:rPr>
              <a:t/>
            </a:r>
            <a:br>
              <a:rPr lang="en-US" sz="1200" dirty="0">
                <a:latin typeface="Garamond" panose="02020404030301010803" pitchFamily="18" charset="0"/>
              </a:rPr>
            </a:br>
            <a:endParaRPr lang="en-US" sz="1200" dirty="0">
              <a:latin typeface="Garamond" panose="02020404030301010803" pitchFamily="18" charset="0"/>
            </a:endParaRPr>
          </a:p>
        </p:txBody>
      </p:sp>
      <p:sp>
        <p:nvSpPr>
          <p:cNvPr id="14" name="TextBox 23"/>
          <p:cNvSpPr txBox="1">
            <a:spLocks noChangeArrowheads="1"/>
          </p:cNvSpPr>
          <p:nvPr/>
        </p:nvSpPr>
        <p:spPr bwMode="auto">
          <a:xfrm>
            <a:off x="5486400" y="4867275"/>
            <a:ext cx="3276600" cy="457200"/>
          </a:xfrm>
          <a:prstGeom prst="rect">
            <a:avLst/>
          </a:prstGeom>
          <a:noFill/>
          <a:ln w="9525">
            <a:noFill/>
            <a:miter lim="800000"/>
            <a:headEnd/>
            <a:tailEnd/>
          </a:ln>
        </p:spPr>
        <p:txBody>
          <a:bodyPr>
            <a:spAutoFit/>
          </a:bodyPr>
          <a:lstStyle/>
          <a:p>
            <a:endParaRPr lang="en-US" sz="1200" b="1" dirty="0">
              <a:latin typeface="Garamond" panose="02020404030301010803" pitchFamily="18" charset="0"/>
            </a:endParaRPr>
          </a:p>
          <a:p>
            <a:endParaRPr lang="en-US" sz="1200" dirty="0">
              <a:latin typeface="Garamond" panose="02020404030301010803" pitchFamily="18" charset="0"/>
            </a:endParaRPr>
          </a:p>
        </p:txBody>
      </p:sp>
      <p:sp>
        <p:nvSpPr>
          <p:cNvPr id="15" name="Rectangle 14"/>
          <p:cNvSpPr/>
          <p:nvPr/>
        </p:nvSpPr>
        <p:spPr>
          <a:xfrm>
            <a:off x="0" y="3810000"/>
            <a:ext cx="6019800" cy="1058863"/>
          </a:xfrm>
          <a:prstGeom prst="rect">
            <a:avLst/>
          </a:prstGeom>
        </p:spPr>
        <p:style>
          <a:lnRef idx="2">
            <a:schemeClr val="dk1"/>
          </a:lnRef>
          <a:fillRef idx="1">
            <a:schemeClr val="lt1"/>
          </a:fillRef>
          <a:effectRef idx="0">
            <a:schemeClr val="dk1"/>
          </a:effectRef>
          <a:fontRef idx="minor">
            <a:schemeClr val="dk1"/>
          </a:fontRef>
        </p:style>
        <p:txBody>
          <a:bodyPr/>
          <a:lstStyle/>
          <a:p>
            <a:pPr algn="ctr"/>
            <a:endParaRPr lang="en-US" sz="900" i="1" dirty="0">
              <a:solidFill>
                <a:srgbClr val="000000"/>
              </a:solidFill>
              <a:latin typeface="Garamond" panose="02020404030301010803" pitchFamily="18" charset="0"/>
              <a:cs typeface="Arial" charset="0"/>
            </a:endParaRPr>
          </a:p>
        </p:txBody>
      </p:sp>
      <p:sp>
        <p:nvSpPr>
          <p:cNvPr id="16" name="Rectangle 15"/>
          <p:cNvSpPr/>
          <p:nvPr/>
        </p:nvSpPr>
        <p:spPr>
          <a:xfrm>
            <a:off x="0" y="4872038"/>
            <a:ext cx="6019800" cy="990600"/>
          </a:xfrm>
          <a:prstGeom prst="rect">
            <a:avLst/>
          </a:prstGeom>
        </p:spPr>
        <p:style>
          <a:lnRef idx="2">
            <a:schemeClr val="dk1"/>
          </a:lnRef>
          <a:fillRef idx="1">
            <a:schemeClr val="lt1"/>
          </a:fillRef>
          <a:effectRef idx="0">
            <a:schemeClr val="dk1"/>
          </a:effectRef>
          <a:fontRef idx="minor">
            <a:schemeClr val="dk1"/>
          </a:fontRef>
        </p:style>
        <p:txBody>
          <a:bodyPr/>
          <a:lstStyle/>
          <a:p>
            <a:pPr algn="just" fontAlgn="auto">
              <a:spcBef>
                <a:spcPts val="0"/>
              </a:spcBef>
              <a:spcAft>
                <a:spcPts val="0"/>
              </a:spcAft>
              <a:defRPr/>
            </a:pPr>
            <a:endParaRPr lang="en-US" sz="800" b="1" u="sng" dirty="0">
              <a:latin typeface="Garamond" panose="02020404030301010803" pitchFamily="18" charset="0"/>
              <a:cs typeface="Arial" pitchFamily="34" charset="0"/>
            </a:endParaRPr>
          </a:p>
        </p:txBody>
      </p:sp>
      <p:sp>
        <p:nvSpPr>
          <p:cNvPr id="17" name="Rectangle 16"/>
          <p:cNvSpPr/>
          <p:nvPr/>
        </p:nvSpPr>
        <p:spPr>
          <a:xfrm>
            <a:off x="14288" y="3810000"/>
            <a:ext cx="1295400" cy="309562"/>
          </a:xfrm>
          <a:prstGeom prst="rect">
            <a:avLst/>
          </a:prstGeom>
        </p:spPr>
        <p:style>
          <a:lnRef idx="2">
            <a:schemeClr val="dk1"/>
          </a:lnRef>
          <a:fillRef idx="1">
            <a:schemeClr val="lt1"/>
          </a:fillRef>
          <a:effectRef idx="0">
            <a:schemeClr val="dk1"/>
          </a:effectRef>
          <a:fontRef idx="minor">
            <a:schemeClr val="dk1"/>
          </a:fontRef>
        </p:style>
        <p:txBody>
          <a:bodyPr/>
          <a:lstStyle/>
          <a:p>
            <a:pPr algn="just"/>
            <a:r>
              <a:rPr lang="en-US" sz="1200" b="1" dirty="0">
                <a:solidFill>
                  <a:srgbClr val="000000"/>
                </a:solidFill>
                <a:latin typeface="Garamond" panose="02020404030301010803" pitchFamily="18" charset="0"/>
                <a:cs typeface="Arial" charset="0"/>
              </a:rPr>
              <a:t>Organizations:</a:t>
            </a:r>
          </a:p>
        </p:txBody>
      </p:sp>
      <p:sp>
        <p:nvSpPr>
          <p:cNvPr id="18" name="Rectangle 17"/>
          <p:cNvSpPr/>
          <p:nvPr/>
        </p:nvSpPr>
        <p:spPr>
          <a:xfrm>
            <a:off x="14288" y="4867275"/>
            <a:ext cx="762000" cy="238125"/>
          </a:xfrm>
          <a:prstGeom prst="rect">
            <a:avLst/>
          </a:prstGeom>
        </p:spPr>
        <p:style>
          <a:lnRef idx="2">
            <a:schemeClr val="dk1"/>
          </a:lnRef>
          <a:fillRef idx="1">
            <a:schemeClr val="lt1"/>
          </a:fillRef>
          <a:effectRef idx="0">
            <a:schemeClr val="dk1"/>
          </a:effectRef>
          <a:fontRef idx="minor">
            <a:schemeClr val="dk1"/>
          </a:fontRef>
        </p:style>
        <p:txBody>
          <a:bodyPr/>
          <a:lstStyle/>
          <a:p>
            <a:pPr algn="just"/>
            <a:r>
              <a:rPr lang="en-US" sz="1200" b="1" dirty="0">
                <a:solidFill>
                  <a:srgbClr val="000000"/>
                </a:solidFill>
                <a:latin typeface="Garamond" panose="02020404030301010803" pitchFamily="18" charset="0"/>
                <a:cs typeface="Arial" charset="0"/>
              </a:rPr>
              <a:t>People:</a:t>
            </a:r>
          </a:p>
        </p:txBody>
      </p:sp>
      <p:sp>
        <p:nvSpPr>
          <p:cNvPr id="19" name="Rectangle 18"/>
          <p:cNvSpPr/>
          <p:nvPr/>
        </p:nvSpPr>
        <p:spPr>
          <a:xfrm>
            <a:off x="6019800" y="533401"/>
            <a:ext cx="31242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Garamond" panose="02020404030301010803" pitchFamily="18" charset="0"/>
            </a:endParaRPr>
          </a:p>
        </p:txBody>
      </p:sp>
      <p:sp>
        <p:nvSpPr>
          <p:cNvPr id="20" name="Rectangle 19"/>
          <p:cNvSpPr/>
          <p:nvPr/>
        </p:nvSpPr>
        <p:spPr>
          <a:xfrm>
            <a:off x="6019800" y="1447800"/>
            <a:ext cx="3124200" cy="9318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Garamond" panose="02020404030301010803" pitchFamily="18" charset="0"/>
            </a:endParaRPr>
          </a:p>
        </p:txBody>
      </p:sp>
      <p:sp>
        <p:nvSpPr>
          <p:cNvPr id="21" name="Rectangle 20"/>
          <p:cNvSpPr/>
          <p:nvPr/>
        </p:nvSpPr>
        <p:spPr>
          <a:xfrm>
            <a:off x="6019800" y="4872038"/>
            <a:ext cx="3124200" cy="99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Garamond" panose="02020404030301010803" pitchFamily="18" charset="0"/>
            </a:endParaRPr>
          </a:p>
        </p:txBody>
      </p:sp>
      <p:sp>
        <p:nvSpPr>
          <p:cNvPr id="22" name="Rectangle 21"/>
          <p:cNvSpPr/>
          <p:nvPr/>
        </p:nvSpPr>
        <p:spPr>
          <a:xfrm>
            <a:off x="6019800" y="2379663"/>
            <a:ext cx="3124200" cy="14303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Garamond" panose="02020404030301010803" pitchFamily="18" charset="0"/>
            </a:endParaRPr>
          </a:p>
        </p:txBody>
      </p:sp>
      <p:sp>
        <p:nvSpPr>
          <p:cNvPr id="23" name="Rectangle 22"/>
          <p:cNvSpPr/>
          <p:nvPr/>
        </p:nvSpPr>
        <p:spPr>
          <a:xfrm>
            <a:off x="6019800" y="3810000"/>
            <a:ext cx="3124200" cy="10620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Garamond" panose="02020404030301010803" pitchFamily="18" charset="0"/>
            </a:endParaRPr>
          </a:p>
        </p:txBody>
      </p:sp>
      <p:sp>
        <p:nvSpPr>
          <p:cNvPr id="24" name="Rectangle 23"/>
          <p:cNvSpPr/>
          <p:nvPr/>
        </p:nvSpPr>
        <p:spPr>
          <a:xfrm>
            <a:off x="0" y="304799"/>
            <a:ext cx="6019800" cy="228601"/>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a:lstStyle/>
          <a:p>
            <a:pPr algn="ctr"/>
            <a:r>
              <a:rPr lang="en-US" sz="1200" b="1" dirty="0">
                <a:solidFill>
                  <a:srgbClr val="000000"/>
                </a:solidFill>
                <a:latin typeface="Garamond" panose="02020404030301010803" pitchFamily="18" charset="0"/>
                <a:cs typeface="Arial" charset="0"/>
              </a:rPr>
              <a:t>Analysis: ASCOPE</a:t>
            </a:r>
          </a:p>
        </p:txBody>
      </p:sp>
      <p:sp>
        <p:nvSpPr>
          <p:cNvPr id="25" name="Rectangle 24"/>
          <p:cNvSpPr/>
          <p:nvPr/>
        </p:nvSpPr>
        <p:spPr>
          <a:xfrm>
            <a:off x="6019800" y="304800"/>
            <a:ext cx="3124200" cy="228600"/>
          </a:xfrm>
          <a:prstGeom prst="rect">
            <a:avLst/>
          </a:prstGeom>
          <a:solidFill>
            <a:srgbClr val="0070C0"/>
          </a:solidFill>
          <a:ln>
            <a:solidFill>
              <a:schemeClr val="tx1"/>
            </a:solidFill>
          </a:ln>
        </p:spPr>
        <p:style>
          <a:lnRef idx="2">
            <a:schemeClr val="dk1"/>
          </a:lnRef>
          <a:fillRef idx="1">
            <a:schemeClr val="lt1"/>
          </a:fillRef>
          <a:effectRef idx="0">
            <a:schemeClr val="dk1"/>
          </a:effectRef>
          <a:fontRef idx="minor">
            <a:schemeClr val="dk1"/>
          </a:fontRef>
        </p:style>
        <p:txBody>
          <a:bodyPr/>
          <a:lstStyle/>
          <a:p>
            <a:pPr algn="ctr" fontAlgn="auto">
              <a:spcBef>
                <a:spcPts val="0"/>
              </a:spcBef>
              <a:spcAft>
                <a:spcPts val="0"/>
              </a:spcAft>
              <a:defRPr/>
            </a:pPr>
            <a:r>
              <a:rPr lang="en-US" sz="1200" b="1" dirty="0">
                <a:solidFill>
                  <a:schemeClr val="bg1"/>
                </a:solidFill>
                <a:latin typeface="Garamond" panose="02020404030301010803" pitchFamily="18" charset="0"/>
                <a:cs typeface="Arial" pitchFamily="34" charset="0"/>
              </a:rPr>
              <a:t>DEDUCTIONS</a:t>
            </a:r>
          </a:p>
        </p:txBody>
      </p:sp>
      <p:sp>
        <p:nvSpPr>
          <p:cNvPr id="26" name="TextBox 23"/>
          <p:cNvSpPr txBox="1">
            <a:spLocks noChangeArrowheads="1"/>
          </p:cNvSpPr>
          <p:nvPr/>
        </p:nvSpPr>
        <p:spPr bwMode="auto">
          <a:xfrm>
            <a:off x="5486400" y="5862638"/>
            <a:ext cx="3276600" cy="457200"/>
          </a:xfrm>
          <a:prstGeom prst="rect">
            <a:avLst/>
          </a:prstGeom>
          <a:noFill/>
          <a:ln w="9525">
            <a:noFill/>
            <a:miter lim="800000"/>
            <a:headEnd/>
            <a:tailEnd/>
          </a:ln>
        </p:spPr>
        <p:txBody>
          <a:bodyPr>
            <a:spAutoFit/>
          </a:bodyPr>
          <a:lstStyle/>
          <a:p>
            <a:endParaRPr lang="en-US" sz="1200" b="1" dirty="0">
              <a:latin typeface="Garamond" panose="02020404030301010803" pitchFamily="18" charset="0"/>
            </a:endParaRPr>
          </a:p>
          <a:p>
            <a:endParaRPr lang="en-US" sz="1200" dirty="0">
              <a:latin typeface="Garamond" panose="02020404030301010803" pitchFamily="18" charset="0"/>
            </a:endParaRPr>
          </a:p>
        </p:txBody>
      </p:sp>
      <p:sp>
        <p:nvSpPr>
          <p:cNvPr id="27" name="Rectangle 25"/>
          <p:cNvSpPr/>
          <p:nvPr/>
        </p:nvSpPr>
        <p:spPr>
          <a:xfrm>
            <a:off x="0" y="5867400"/>
            <a:ext cx="6019800" cy="990600"/>
          </a:xfrm>
          <a:prstGeom prst="rect">
            <a:avLst/>
          </a:prstGeom>
        </p:spPr>
        <p:style>
          <a:lnRef idx="2">
            <a:schemeClr val="dk1"/>
          </a:lnRef>
          <a:fillRef idx="1">
            <a:schemeClr val="lt1"/>
          </a:fillRef>
          <a:effectRef idx="0">
            <a:schemeClr val="dk1"/>
          </a:effectRef>
          <a:fontRef idx="minor">
            <a:schemeClr val="dk1"/>
          </a:fontRef>
        </p:style>
        <p:txBody>
          <a:bodyPr/>
          <a:lstStyle/>
          <a:p>
            <a:pPr algn="just" fontAlgn="auto">
              <a:spcBef>
                <a:spcPts val="0"/>
              </a:spcBef>
              <a:spcAft>
                <a:spcPts val="0"/>
              </a:spcAft>
              <a:defRPr/>
            </a:pPr>
            <a:endParaRPr lang="en-US" sz="800" b="1" u="sng" dirty="0">
              <a:latin typeface="Garamond" panose="02020404030301010803" pitchFamily="18" charset="0"/>
              <a:cs typeface="Arial" pitchFamily="34" charset="0"/>
            </a:endParaRPr>
          </a:p>
        </p:txBody>
      </p:sp>
      <p:sp>
        <p:nvSpPr>
          <p:cNvPr id="28" name="Rectangle 27"/>
          <p:cNvSpPr/>
          <p:nvPr/>
        </p:nvSpPr>
        <p:spPr>
          <a:xfrm>
            <a:off x="14288" y="5862638"/>
            <a:ext cx="762000" cy="309562"/>
          </a:xfrm>
          <a:prstGeom prst="rect">
            <a:avLst/>
          </a:prstGeom>
        </p:spPr>
        <p:style>
          <a:lnRef idx="2">
            <a:schemeClr val="dk1"/>
          </a:lnRef>
          <a:fillRef idx="1">
            <a:schemeClr val="lt1"/>
          </a:fillRef>
          <a:effectRef idx="0">
            <a:schemeClr val="dk1"/>
          </a:effectRef>
          <a:fontRef idx="minor">
            <a:schemeClr val="dk1"/>
          </a:fontRef>
        </p:style>
        <p:txBody>
          <a:bodyPr/>
          <a:lstStyle/>
          <a:p>
            <a:pPr algn="just"/>
            <a:r>
              <a:rPr lang="en-US" sz="1200" b="1" dirty="0">
                <a:solidFill>
                  <a:srgbClr val="000000"/>
                </a:solidFill>
                <a:latin typeface="Garamond" panose="02020404030301010803" pitchFamily="18" charset="0"/>
                <a:cs typeface="Arial" charset="0"/>
              </a:rPr>
              <a:t>Events:</a:t>
            </a:r>
          </a:p>
        </p:txBody>
      </p:sp>
      <p:sp>
        <p:nvSpPr>
          <p:cNvPr id="29" name="Rectangle 30"/>
          <p:cNvSpPr/>
          <p:nvPr/>
        </p:nvSpPr>
        <p:spPr>
          <a:xfrm>
            <a:off x="6019800" y="5867400"/>
            <a:ext cx="3124200" cy="99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Garamond" panose="02020404030301010803" pitchFamily="18" charset="0"/>
            </a:endParaRPr>
          </a:p>
        </p:txBody>
      </p:sp>
      <p:sp>
        <p:nvSpPr>
          <p:cNvPr id="30" name="Rectangle 29"/>
          <p:cNvSpPr/>
          <p:nvPr/>
        </p:nvSpPr>
        <p:spPr>
          <a:xfrm>
            <a:off x="186720" y="2420888"/>
            <a:ext cx="5833080" cy="941796"/>
          </a:xfrm>
          <a:prstGeom prst="rect">
            <a:avLst/>
          </a:prstGeom>
        </p:spPr>
        <p:txBody>
          <a:bodyPr wrap="square">
            <a:spAutoFit/>
          </a:bodyPr>
          <a:lstStyle/>
          <a:p>
            <a:pPr lvl="0">
              <a:spcBef>
                <a:spcPct val="20000"/>
              </a:spcBef>
            </a:pPr>
            <a:r>
              <a:rPr lang="en-US" sz="1200" dirty="0">
                <a:latin typeface="Garamond" panose="02020404030301010803" pitchFamily="18" charset="0"/>
                <a:cs typeface="Arial" charset="0"/>
              </a:rPr>
              <a:t> </a:t>
            </a:r>
            <a:r>
              <a:rPr lang="en-US" sz="1200" dirty="0" smtClean="0">
                <a:latin typeface="Garamond" panose="02020404030301010803" pitchFamily="18" charset="0"/>
                <a:cs typeface="Arial" charset="0"/>
              </a:rPr>
              <a:t>                                                   </a:t>
            </a:r>
            <a:r>
              <a:rPr lang="en-US" sz="1200" u="sng" dirty="0" smtClean="0">
                <a:latin typeface="Garamond" panose="02020404030301010803" pitchFamily="18" charset="0"/>
                <a:cs typeface="Arial" charset="0"/>
              </a:rPr>
              <a:t>Sewage</a:t>
            </a:r>
            <a:r>
              <a:rPr lang="en-US" sz="1200" dirty="0" smtClean="0">
                <a:latin typeface="Garamond" panose="02020404030301010803" pitchFamily="18" charset="0"/>
                <a:cs typeface="Arial" charset="0"/>
              </a:rPr>
              <a:t>                        </a:t>
            </a:r>
            <a:r>
              <a:rPr lang="en-US" sz="1200" u="sng" dirty="0" smtClean="0">
                <a:latin typeface="Garamond" panose="02020404030301010803" pitchFamily="18" charset="0"/>
                <a:cs typeface="Arial" charset="0"/>
              </a:rPr>
              <a:t>Water</a:t>
            </a:r>
            <a:r>
              <a:rPr lang="en-US" sz="1200" dirty="0" smtClean="0">
                <a:latin typeface="Garamond" panose="02020404030301010803" pitchFamily="18" charset="0"/>
                <a:cs typeface="Arial" charset="0"/>
              </a:rPr>
              <a:t>                           </a:t>
            </a:r>
            <a:r>
              <a:rPr lang="en-US" sz="1200" u="sng" dirty="0" smtClean="0">
                <a:latin typeface="Garamond" panose="02020404030301010803" pitchFamily="18" charset="0"/>
                <a:cs typeface="Arial" charset="0"/>
              </a:rPr>
              <a:t>Electricity</a:t>
            </a:r>
            <a:r>
              <a:rPr lang="en-US" sz="1200" dirty="0" smtClean="0">
                <a:latin typeface="Garamond" panose="02020404030301010803" pitchFamily="18" charset="0"/>
                <a:cs typeface="Arial" charset="0"/>
              </a:rPr>
              <a:t> </a:t>
            </a:r>
          </a:p>
          <a:p>
            <a:pPr lvl="0">
              <a:spcBef>
                <a:spcPct val="20000"/>
              </a:spcBef>
            </a:pPr>
            <a:endParaRPr lang="en-US" sz="1200" u="sng" dirty="0" smtClean="0">
              <a:latin typeface="Garamond" panose="02020404030301010803" pitchFamily="18" charset="0"/>
              <a:cs typeface="Arial" charset="0"/>
            </a:endParaRPr>
          </a:p>
          <a:p>
            <a:pPr lvl="0">
              <a:spcBef>
                <a:spcPct val="20000"/>
              </a:spcBef>
            </a:pPr>
            <a:endParaRPr lang="en-US" sz="1200" u="sng" dirty="0" smtClean="0">
              <a:latin typeface="Garamond" panose="02020404030301010803" pitchFamily="18" charset="0"/>
              <a:cs typeface="Arial" charset="0"/>
            </a:endParaRPr>
          </a:p>
          <a:p>
            <a:pPr lvl="0">
              <a:spcBef>
                <a:spcPct val="20000"/>
              </a:spcBef>
            </a:pPr>
            <a:r>
              <a:rPr lang="en-US" sz="1200" u="sng" dirty="0" smtClean="0">
                <a:latin typeface="Garamond" panose="02020404030301010803" pitchFamily="18" charset="0"/>
                <a:cs typeface="Arial" charset="0"/>
              </a:rPr>
              <a:t>Academics</a:t>
            </a:r>
            <a:r>
              <a:rPr lang="en-US" sz="1200" dirty="0" smtClean="0">
                <a:latin typeface="Garamond" panose="02020404030301010803" pitchFamily="18" charset="0"/>
                <a:cs typeface="Arial" charset="0"/>
              </a:rPr>
              <a:t>                   </a:t>
            </a:r>
            <a:r>
              <a:rPr lang="en-US" sz="1200" u="sng" dirty="0" smtClean="0">
                <a:latin typeface="Garamond" panose="02020404030301010803" pitchFamily="18" charset="0"/>
                <a:cs typeface="Arial" charset="0"/>
              </a:rPr>
              <a:t>Trash</a:t>
            </a:r>
            <a:r>
              <a:rPr lang="en-US" sz="1200" dirty="0" smtClean="0">
                <a:latin typeface="Garamond" panose="02020404030301010803" pitchFamily="18" charset="0"/>
                <a:cs typeface="Arial" charset="0"/>
              </a:rPr>
              <a:t>                           </a:t>
            </a:r>
            <a:r>
              <a:rPr lang="en-US" sz="1200" u="sng" dirty="0">
                <a:latin typeface="Garamond" panose="02020404030301010803" pitchFamily="18" charset="0"/>
                <a:cs typeface="Arial" charset="0"/>
              </a:rPr>
              <a:t>Medical</a:t>
            </a:r>
            <a:r>
              <a:rPr lang="en-US" sz="1200" dirty="0">
                <a:latin typeface="Garamond" panose="02020404030301010803" pitchFamily="18" charset="0"/>
                <a:cs typeface="Arial" charset="0"/>
              </a:rPr>
              <a:t>                           </a:t>
            </a:r>
            <a:r>
              <a:rPr lang="en-US" sz="1200" u="sng" dirty="0" smtClean="0">
                <a:latin typeface="Garamond" panose="02020404030301010803" pitchFamily="18" charset="0"/>
                <a:cs typeface="Arial" charset="0"/>
              </a:rPr>
              <a:t>Security</a:t>
            </a:r>
            <a:endParaRPr lang="en-US" sz="1200" u="sng" dirty="0">
              <a:latin typeface="Garamond" panose="02020404030301010803" pitchFamily="18" charset="0"/>
              <a:cs typeface="Arial" charset="0"/>
            </a:endParaRPr>
          </a:p>
        </p:txBody>
      </p:sp>
      <p:cxnSp>
        <p:nvCxnSpPr>
          <p:cNvPr id="31" name="Straight Connector 30"/>
          <p:cNvCxnSpPr>
            <a:stCxn id="29" idx="2"/>
            <a:endCxn id="25" idx="2"/>
          </p:cNvCxnSpPr>
          <p:nvPr/>
        </p:nvCxnSpPr>
        <p:spPr>
          <a:xfrm flipV="1">
            <a:off x="7581900" y="533400"/>
            <a:ext cx="0" cy="6324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4"/>
          <p:cNvSpPr>
            <a:spLocks noChangeArrowheads="1"/>
          </p:cNvSpPr>
          <p:nvPr/>
        </p:nvSpPr>
        <p:spPr bwMode="auto">
          <a:xfrm>
            <a:off x="0" y="-1388"/>
            <a:ext cx="1403648" cy="306187"/>
          </a:xfrm>
          <a:prstGeom prst="rect">
            <a:avLst/>
          </a:prstGeom>
          <a:solidFill>
            <a:schemeClr val="bg1"/>
          </a:solidFill>
          <a:ln w="25400">
            <a:solidFill>
              <a:schemeClr val="tx1"/>
            </a:solidFill>
          </a:ln>
        </p:spPr>
        <p:style>
          <a:lnRef idx="1">
            <a:schemeClr val="accent2"/>
          </a:lnRef>
          <a:fillRef idx="2">
            <a:schemeClr val="accent2"/>
          </a:fillRef>
          <a:effectRef idx="1">
            <a:schemeClr val="accent2"/>
          </a:effectRef>
          <a:fontRef idx="minor">
            <a:schemeClr val="dk1"/>
          </a:fontRef>
        </p:style>
        <p:txBody>
          <a:bodyPr lIns="0" tIns="66032" rIns="0" bIns="66032" rtlCol="0" anchor="ctr"/>
          <a:lstStyle/>
          <a:p>
            <a:pPr algn="ctr"/>
            <a:r>
              <a:rPr lang="en-US" sz="1200" i="1" dirty="0" smtClean="0">
                <a:solidFill>
                  <a:schemeClr val="tx1"/>
                </a:solidFill>
                <a:latin typeface="Garamond" panose="02020404030301010803" pitchFamily="18" charset="0"/>
              </a:rPr>
              <a:t>Situation </a:t>
            </a:r>
            <a:r>
              <a:rPr lang="en-US" sz="1200" i="1" dirty="0">
                <a:solidFill>
                  <a:schemeClr val="tx1"/>
                </a:solidFill>
                <a:latin typeface="Garamond" panose="02020404030301010803" pitchFamily="18" charset="0"/>
              </a:rPr>
              <a:t>Con’t , Sect. </a:t>
            </a:r>
            <a:r>
              <a:rPr lang="en-US" sz="1200" i="1" dirty="0" smtClean="0">
                <a:solidFill>
                  <a:schemeClr val="tx1"/>
                </a:solidFill>
                <a:latin typeface="Garamond" panose="02020404030301010803" pitchFamily="18" charset="0"/>
              </a:rPr>
              <a:t>c</a:t>
            </a:r>
            <a:endParaRPr lang="en-US" sz="1200" i="1" dirty="0">
              <a:solidFill>
                <a:schemeClr val="tx1"/>
              </a:solidFill>
              <a:latin typeface="Garamond" panose="02020404030301010803" pitchFamily="18" charset="0"/>
            </a:endParaRPr>
          </a:p>
        </p:txBody>
      </p:sp>
      <p:sp>
        <p:nvSpPr>
          <p:cNvPr id="37" name="TextBox 36"/>
          <p:cNvSpPr txBox="1"/>
          <p:nvPr/>
        </p:nvSpPr>
        <p:spPr>
          <a:xfrm>
            <a:off x="787872" y="548156"/>
            <a:ext cx="5152280" cy="246221"/>
          </a:xfrm>
          <a:prstGeom prst="rect">
            <a:avLst/>
          </a:prstGeom>
          <a:noFill/>
        </p:spPr>
        <p:txBody>
          <a:bodyPr wrap="square" rtlCol="0">
            <a:spAutoFit/>
          </a:bodyPr>
          <a:lstStyle/>
          <a:p>
            <a:r>
              <a:rPr lang="en-US" sz="1000" i="1" dirty="0" smtClean="0">
                <a:latin typeface="Garamond" panose="02020404030301010803" pitchFamily="18" charset="0"/>
              </a:rPr>
              <a:t>Clans/Ethnic/Religious, Pol., Financial, Residential, Industrial, Gang Territory </a:t>
            </a:r>
            <a:endParaRPr lang="en-US" sz="1000" i="1" dirty="0">
              <a:latin typeface="Garamond" panose="02020404030301010803" pitchFamily="18" charset="0"/>
            </a:endParaRPr>
          </a:p>
        </p:txBody>
      </p:sp>
      <p:sp>
        <p:nvSpPr>
          <p:cNvPr id="38" name="TextBox 37"/>
          <p:cNvSpPr txBox="1"/>
          <p:nvPr/>
        </p:nvSpPr>
        <p:spPr>
          <a:xfrm>
            <a:off x="1259632" y="1454587"/>
            <a:ext cx="5152280" cy="246221"/>
          </a:xfrm>
          <a:prstGeom prst="rect">
            <a:avLst/>
          </a:prstGeom>
          <a:noFill/>
        </p:spPr>
        <p:txBody>
          <a:bodyPr wrap="square" rtlCol="0">
            <a:spAutoFit/>
          </a:bodyPr>
          <a:lstStyle/>
          <a:p>
            <a:r>
              <a:rPr lang="en-US" sz="1000" i="1" dirty="0" smtClean="0">
                <a:latin typeface="Garamond" panose="02020404030301010803" pitchFamily="18" charset="0"/>
              </a:rPr>
              <a:t>Worship Centers, TV, Radio, Print, Schools, Businesses, Power, Sanitation, Water</a:t>
            </a:r>
            <a:endParaRPr lang="en-US" sz="1000" i="1" dirty="0">
              <a:latin typeface="Garamond" panose="02020404030301010803" pitchFamily="18" charset="0"/>
            </a:endParaRPr>
          </a:p>
        </p:txBody>
      </p:sp>
      <p:sp>
        <p:nvSpPr>
          <p:cNvPr id="39" name="TextBox 38"/>
          <p:cNvSpPr txBox="1"/>
          <p:nvPr/>
        </p:nvSpPr>
        <p:spPr>
          <a:xfrm>
            <a:off x="1403648" y="3873341"/>
            <a:ext cx="4536504" cy="246221"/>
          </a:xfrm>
          <a:prstGeom prst="rect">
            <a:avLst/>
          </a:prstGeom>
          <a:noFill/>
        </p:spPr>
        <p:txBody>
          <a:bodyPr wrap="square" rtlCol="0">
            <a:spAutoFit/>
          </a:bodyPr>
          <a:lstStyle/>
          <a:p>
            <a:r>
              <a:rPr lang="en-US" sz="1000" i="1" dirty="0" smtClean="0">
                <a:latin typeface="Garamond" panose="02020404030301010803" pitchFamily="18" charset="0"/>
              </a:rPr>
              <a:t>Business, Political, Refugee, Infrastructure, Criminal</a:t>
            </a:r>
            <a:endParaRPr lang="en-US" sz="1000" i="1" dirty="0">
              <a:latin typeface="Garamond" panose="02020404030301010803" pitchFamily="18" charset="0"/>
            </a:endParaRPr>
          </a:p>
        </p:txBody>
      </p:sp>
      <p:sp>
        <p:nvSpPr>
          <p:cNvPr id="40" name="TextBox 39"/>
          <p:cNvSpPr txBox="1"/>
          <p:nvPr/>
        </p:nvSpPr>
        <p:spPr>
          <a:xfrm>
            <a:off x="931888" y="4883089"/>
            <a:ext cx="5152280" cy="246221"/>
          </a:xfrm>
          <a:prstGeom prst="rect">
            <a:avLst/>
          </a:prstGeom>
          <a:noFill/>
        </p:spPr>
        <p:txBody>
          <a:bodyPr wrap="square" rtlCol="0">
            <a:spAutoFit/>
          </a:bodyPr>
          <a:lstStyle/>
          <a:p>
            <a:r>
              <a:rPr lang="en-US" sz="1000" i="1" dirty="0" smtClean="0">
                <a:latin typeface="Garamond" panose="02020404030301010803" pitchFamily="18" charset="0"/>
              </a:rPr>
              <a:t>Leaders (Political &amp; Religious), Professionals, Citizens, Refugees, Tribes</a:t>
            </a:r>
            <a:endParaRPr lang="en-US" sz="1000" i="1" dirty="0">
              <a:latin typeface="Garamond" panose="02020404030301010803" pitchFamily="18" charset="0"/>
            </a:endParaRPr>
          </a:p>
        </p:txBody>
      </p:sp>
      <p:sp>
        <p:nvSpPr>
          <p:cNvPr id="41" name="TextBox 40"/>
          <p:cNvSpPr txBox="1"/>
          <p:nvPr/>
        </p:nvSpPr>
        <p:spPr>
          <a:xfrm>
            <a:off x="6015814" y="529731"/>
            <a:ext cx="3128185" cy="276999"/>
          </a:xfrm>
          <a:prstGeom prst="rect">
            <a:avLst/>
          </a:prstGeom>
          <a:noFill/>
          <a:ln>
            <a:noFill/>
          </a:ln>
        </p:spPr>
        <p:txBody>
          <a:bodyPr wrap="square" rtlCol="0">
            <a:spAutoFit/>
          </a:bodyPr>
          <a:lstStyle/>
          <a:p>
            <a:pPr algn="ctr"/>
            <a:r>
              <a:rPr lang="en-US" sz="1200" b="1" i="1" dirty="0" smtClean="0">
                <a:solidFill>
                  <a:srgbClr val="FF0000"/>
                </a:solidFill>
                <a:latin typeface="Garamond" panose="02020404030301010803" pitchFamily="18" charset="0"/>
              </a:rPr>
              <a:t>Benefits Enemy              </a:t>
            </a:r>
            <a:r>
              <a:rPr lang="en-US" sz="1200" b="1" i="1" dirty="0" smtClean="0">
                <a:solidFill>
                  <a:srgbClr val="0070C0"/>
                </a:solidFill>
                <a:latin typeface="Garamond" panose="02020404030301010803" pitchFamily="18" charset="0"/>
              </a:rPr>
              <a:t>Benefits Friendly</a:t>
            </a:r>
            <a:endParaRPr lang="en-US" sz="1200" b="1" i="1" dirty="0">
              <a:solidFill>
                <a:srgbClr val="0070C0"/>
              </a:solidFill>
              <a:latin typeface="Garamond" panose="02020404030301010803" pitchFamily="18" charset="0"/>
            </a:endParaRPr>
          </a:p>
        </p:txBody>
      </p:sp>
      <p:sp>
        <p:nvSpPr>
          <p:cNvPr id="43" name="TextBox 42"/>
          <p:cNvSpPr txBox="1"/>
          <p:nvPr/>
        </p:nvSpPr>
        <p:spPr>
          <a:xfrm>
            <a:off x="787872" y="5907556"/>
            <a:ext cx="5152280" cy="246221"/>
          </a:xfrm>
          <a:prstGeom prst="rect">
            <a:avLst/>
          </a:prstGeom>
          <a:noFill/>
        </p:spPr>
        <p:txBody>
          <a:bodyPr wrap="square" rtlCol="0">
            <a:spAutoFit/>
          </a:bodyPr>
          <a:lstStyle/>
          <a:p>
            <a:r>
              <a:rPr lang="en-US" sz="1000" i="1" dirty="0" smtClean="0">
                <a:latin typeface="Garamond" panose="02020404030301010803" pitchFamily="18" charset="0"/>
              </a:rPr>
              <a:t>Markets, Holidays, Gatherings</a:t>
            </a:r>
            <a:endParaRPr lang="en-US" sz="1000" i="1" dirty="0">
              <a:latin typeface="Garamond" panose="02020404030301010803" pitchFamily="18" charset="0"/>
            </a:endParaRPr>
          </a:p>
        </p:txBody>
      </p:sp>
      <p:sp>
        <p:nvSpPr>
          <p:cNvPr id="2" name="Footer Placeholder 1"/>
          <p:cNvSpPr>
            <a:spLocks noGrp="1"/>
          </p:cNvSpPr>
          <p:nvPr>
            <p:ph type="ftr" sz="quarter" idx="11"/>
          </p:nvPr>
        </p:nvSpPr>
        <p:spPr/>
        <p:txBody>
          <a:bodyPr/>
          <a:lstStyle/>
          <a:p>
            <a:pPr>
              <a:defRPr/>
            </a:pPr>
            <a:r>
              <a:rPr lang="en-US" smtClean="0"/>
              <a:t>MyPatrolBase.com</a:t>
            </a:r>
            <a:endParaRPr lang="en-US" dirty="0"/>
          </a:p>
        </p:txBody>
      </p:sp>
      <p:sp>
        <p:nvSpPr>
          <p:cNvPr id="3" name="Slide Number Placeholder 2"/>
          <p:cNvSpPr>
            <a:spLocks noGrp="1"/>
          </p:cNvSpPr>
          <p:nvPr>
            <p:ph type="sldNum" sz="quarter" idx="12"/>
          </p:nvPr>
        </p:nvSpPr>
        <p:spPr/>
        <p:txBody>
          <a:bodyPr/>
          <a:lstStyle/>
          <a:p>
            <a:pPr>
              <a:defRPr/>
            </a:pPr>
            <a:fld id="{1EA9B139-D76A-4931-A5A9-2B0C0318493A}" type="slidenum">
              <a:rPr lang="en-US" smtClean="0"/>
              <a:pPr>
                <a:defRPr/>
              </a:pPr>
              <a:t>12</a:t>
            </a:fld>
            <a:endParaRPr lang="en-US" dirty="0"/>
          </a:p>
        </p:txBody>
      </p:sp>
    </p:spTree>
    <p:extLst>
      <p:ext uri="{BB962C8B-B14F-4D97-AF65-F5344CB8AC3E}">
        <p14:creationId xmlns:p14="http://schemas.microsoft.com/office/powerpoint/2010/main" val="3627618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56165951"/>
              </p:ext>
            </p:extLst>
          </p:nvPr>
        </p:nvGraphicFramePr>
        <p:xfrm>
          <a:off x="-1" y="330640"/>
          <a:ext cx="9180513" cy="6556770"/>
        </p:xfrm>
        <a:graphic>
          <a:graphicData uri="http://schemas.openxmlformats.org/drawingml/2006/table">
            <a:tbl>
              <a:tblPr firstRow="1" bandRow="1">
                <a:tableStyleId>{5C22544A-7EE6-4342-B048-85BDC9FD1C3A}</a:tableStyleId>
              </a:tblPr>
              <a:tblGrid>
                <a:gridCol w="1120069"/>
                <a:gridCol w="1502934"/>
                <a:gridCol w="1311502"/>
                <a:gridCol w="1311502"/>
                <a:gridCol w="1311502"/>
                <a:gridCol w="1311502"/>
                <a:gridCol w="1311502"/>
              </a:tblGrid>
              <a:tr h="565318">
                <a:tc>
                  <a:txBody>
                    <a:bodyPr/>
                    <a:lstStyle/>
                    <a:p>
                      <a:pPr algn="ctr"/>
                      <a:endParaRPr lang="en-US" sz="1200" b="1" dirty="0">
                        <a:solidFill>
                          <a:schemeClr val="tx1"/>
                        </a:solidFill>
                        <a:latin typeface="Garamond" panose="02020404030301010803" pitchFamily="18" charset="0"/>
                      </a:endParaRPr>
                    </a:p>
                  </a:txBody>
                  <a:tcPr/>
                </a:tc>
                <a:tc>
                  <a:txBody>
                    <a:bodyPr/>
                    <a:lstStyle/>
                    <a:p>
                      <a:pPr algn="ctr"/>
                      <a:r>
                        <a:rPr lang="en-US" sz="1200" b="1" dirty="0" smtClean="0">
                          <a:solidFill>
                            <a:schemeClr val="tx1"/>
                          </a:solidFill>
                          <a:latin typeface="Garamond" panose="02020404030301010803" pitchFamily="18" charset="0"/>
                        </a:rPr>
                        <a:t>P</a:t>
                      </a:r>
                    </a:p>
                    <a:p>
                      <a:pPr algn="ctr"/>
                      <a:r>
                        <a:rPr lang="en-US" sz="1200" b="1" dirty="0" smtClean="0">
                          <a:solidFill>
                            <a:schemeClr val="tx1"/>
                          </a:solidFill>
                          <a:latin typeface="Garamond" panose="02020404030301010803" pitchFamily="18" charset="0"/>
                        </a:rPr>
                        <a:t>Political</a:t>
                      </a:r>
                      <a:endParaRPr lang="en-US" sz="1200" b="1" dirty="0">
                        <a:solidFill>
                          <a:schemeClr val="tx1"/>
                        </a:solidFill>
                        <a:latin typeface="Garamond" panose="02020404030301010803" pitchFamily="18" charset="0"/>
                      </a:endParaRPr>
                    </a:p>
                  </a:txBody>
                  <a:tcPr anchor="ctr"/>
                </a:tc>
                <a:tc>
                  <a:txBody>
                    <a:bodyPr/>
                    <a:lstStyle/>
                    <a:p>
                      <a:pPr algn="ctr"/>
                      <a:r>
                        <a:rPr lang="en-US" sz="1200" b="1" dirty="0" smtClean="0">
                          <a:solidFill>
                            <a:schemeClr val="tx1"/>
                          </a:solidFill>
                          <a:latin typeface="Garamond" panose="02020404030301010803" pitchFamily="18" charset="0"/>
                        </a:rPr>
                        <a:t>M</a:t>
                      </a:r>
                    </a:p>
                    <a:p>
                      <a:pPr algn="ctr"/>
                      <a:r>
                        <a:rPr lang="en-US" sz="1200" b="1" dirty="0" smtClean="0">
                          <a:solidFill>
                            <a:schemeClr val="tx1"/>
                          </a:solidFill>
                          <a:latin typeface="Garamond" panose="02020404030301010803" pitchFamily="18" charset="0"/>
                        </a:rPr>
                        <a:t>Military/Police</a:t>
                      </a:r>
                      <a:endParaRPr lang="en-US" sz="1200" b="1" dirty="0">
                        <a:solidFill>
                          <a:schemeClr val="tx1"/>
                        </a:solidFill>
                        <a:latin typeface="Garamond" panose="02020404030301010803" pitchFamily="18" charset="0"/>
                      </a:endParaRPr>
                    </a:p>
                  </a:txBody>
                  <a:tcPr anchor="ctr"/>
                </a:tc>
                <a:tc>
                  <a:txBody>
                    <a:bodyPr/>
                    <a:lstStyle/>
                    <a:p>
                      <a:pPr algn="ctr"/>
                      <a:r>
                        <a:rPr lang="en-US" sz="1200" b="1" dirty="0" smtClean="0">
                          <a:solidFill>
                            <a:schemeClr val="tx1"/>
                          </a:solidFill>
                          <a:latin typeface="Garamond" panose="02020404030301010803" pitchFamily="18" charset="0"/>
                        </a:rPr>
                        <a:t>E</a:t>
                      </a:r>
                    </a:p>
                    <a:p>
                      <a:pPr algn="ctr"/>
                      <a:r>
                        <a:rPr lang="en-US" sz="1200" b="1" dirty="0" smtClean="0">
                          <a:solidFill>
                            <a:schemeClr val="tx1"/>
                          </a:solidFill>
                          <a:latin typeface="Garamond" panose="02020404030301010803" pitchFamily="18" charset="0"/>
                        </a:rPr>
                        <a:t>Economic</a:t>
                      </a:r>
                      <a:endParaRPr lang="en-US" sz="1200" b="1" dirty="0">
                        <a:solidFill>
                          <a:schemeClr val="tx1"/>
                        </a:solidFill>
                        <a:latin typeface="Garamond" panose="02020404030301010803" pitchFamily="18" charset="0"/>
                      </a:endParaRPr>
                    </a:p>
                  </a:txBody>
                  <a:tcPr anchor="ctr"/>
                </a:tc>
                <a:tc>
                  <a:txBody>
                    <a:bodyPr/>
                    <a:lstStyle/>
                    <a:p>
                      <a:pPr algn="ctr"/>
                      <a:r>
                        <a:rPr lang="en-US" sz="1200" b="1" dirty="0" smtClean="0">
                          <a:solidFill>
                            <a:schemeClr val="tx1"/>
                          </a:solidFill>
                          <a:latin typeface="Garamond" panose="02020404030301010803" pitchFamily="18" charset="0"/>
                        </a:rPr>
                        <a:t>S</a:t>
                      </a:r>
                    </a:p>
                    <a:p>
                      <a:pPr algn="ctr"/>
                      <a:r>
                        <a:rPr lang="en-US" sz="1200" b="1" dirty="0" smtClean="0">
                          <a:solidFill>
                            <a:schemeClr val="tx1"/>
                          </a:solidFill>
                          <a:latin typeface="Garamond" panose="02020404030301010803" pitchFamily="18" charset="0"/>
                        </a:rPr>
                        <a:t>Social</a:t>
                      </a:r>
                      <a:endParaRPr lang="en-US" sz="1200" b="1" dirty="0">
                        <a:solidFill>
                          <a:schemeClr val="tx1"/>
                        </a:solidFill>
                        <a:latin typeface="Garamond" panose="02020404030301010803" pitchFamily="18" charset="0"/>
                      </a:endParaRPr>
                    </a:p>
                  </a:txBody>
                  <a:tcPr anchor="ctr"/>
                </a:tc>
                <a:tc>
                  <a:txBody>
                    <a:bodyPr/>
                    <a:lstStyle/>
                    <a:p>
                      <a:pPr algn="ctr"/>
                      <a:r>
                        <a:rPr lang="en-US" sz="1200" b="1" dirty="0" smtClean="0">
                          <a:solidFill>
                            <a:schemeClr val="tx1"/>
                          </a:solidFill>
                          <a:latin typeface="Garamond" panose="02020404030301010803" pitchFamily="18" charset="0"/>
                        </a:rPr>
                        <a:t>I</a:t>
                      </a:r>
                    </a:p>
                    <a:p>
                      <a:pPr algn="ctr"/>
                      <a:r>
                        <a:rPr lang="en-US" sz="1200" b="1" dirty="0" smtClean="0">
                          <a:solidFill>
                            <a:schemeClr val="tx1"/>
                          </a:solidFill>
                          <a:latin typeface="Garamond" panose="02020404030301010803" pitchFamily="18" charset="0"/>
                        </a:rPr>
                        <a:t>Information</a:t>
                      </a:r>
                      <a:endParaRPr lang="en-US" sz="1200" b="1" dirty="0">
                        <a:solidFill>
                          <a:schemeClr val="tx1"/>
                        </a:solidFill>
                        <a:latin typeface="Garamond" panose="02020404030301010803" pitchFamily="18" charset="0"/>
                      </a:endParaRPr>
                    </a:p>
                  </a:txBody>
                  <a:tcPr anchor="ctr"/>
                </a:tc>
                <a:tc>
                  <a:txBody>
                    <a:bodyPr/>
                    <a:lstStyle/>
                    <a:p>
                      <a:pPr algn="ctr"/>
                      <a:r>
                        <a:rPr lang="en-US" sz="1200" b="1" dirty="0" smtClean="0">
                          <a:solidFill>
                            <a:schemeClr val="tx1"/>
                          </a:solidFill>
                          <a:latin typeface="Garamond" panose="02020404030301010803" pitchFamily="18" charset="0"/>
                        </a:rPr>
                        <a:t>I</a:t>
                      </a:r>
                    </a:p>
                    <a:p>
                      <a:pPr algn="ctr"/>
                      <a:r>
                        <a:rPr lang="en-US" sz="1200" b="1" dirty="0" smtClean="0">
                          <a:solidFill>
                            <a:schemeClr val="tx1"/>
                          </a:solidFill>
                          <a:latin typeface="Garamond" panose="02020404030301010803" pitchFamily="18" charset="0"/>
                        </a:rPr>
                        <a:t>Infrastructure</a:t>
                      </a:r>
                      <a:endParaRPr lang="en-US" sz="1200" b="1" dirty="0">
                        <a:solidFill>
                          <a:schemeClr val="tx1"/>
                        </a:solidFill>
                        <a:latin typeface="Garamond" panose="02020404030301010803" pitchFamily="18" charset="0"/>
                      </a:endParaRPr>
                    </a:p>
                  </a:txBody>
                  <a:tcPr anchor="ctr"/>
                </a:tc>
              </a:tr>
              <a:tr h="915437">
                <a:tc>
                  <a:txBody>
                    <a:bodyPr/>
                    <a:lstStyle/>
                    <a:p>
                      <a:pPr algn="ctr"/>
                      <a:r>
                        <a:rPr lang="en-US" sz="1200" b="1" dirty="0" smtClean="0">
                          <a:solidFill>
                            <a:schemeClr val="tx1"/>
                          </a:solidFill>
                          <a:latin typeface="Garamond" panose="02020404030301010803" pitchFamily="18" charset="0"/>
                        </a:rPr>
                        <a:t>A</a:t>
                      </a:r>
                    </a:p>
                    <a:p>
                      <a:pPr algn="ctr"/>
                      <a:endParaRPr lang="en-US" sz="1200" b="1" dirty="0" smtClean="0">
                        <a:solidFill>
                          <a:schemeClr val="tx1"/>
                        </a:solidFill>
                        <a:latin typeface="Garamond" panose="02020404030301010803" pitchFamily="18" charset="0"/>
                      </a:endParaRPr>
                    </a:p>
                    <a:p>
                      <a:pPr algn="ctr"/>
                      <a:r>
                        <a:rPr lang="en-US" sz="1200" b="1" dirty="0" smtClean="0">
                          <a:solidFill>
                            <a:schemeClr val="tx1"/>
                          </a:solidFill>
                          <a:latin typeface="Garamond" panose="02020404030301010803" pitchFamily="18" charset="0"/>
                        </a:rPr>
                        <a:t>Areas</a:t>
                      </a:r>
                      <a:endParaRPr lang="en-US" sz="1200" b="1" dirty="0">
                        <a:solidFill>
                          <a:schemeClr val="tx1"/>
                        </a:solidFill>
                        <a:latin typeface="Garamond" panose="02020404030301010803" pitchFamily="18" charset="0"/>
                      </a:endParaRPr>
                    </a:p>
                  </a:txBody>
                  <a:tcPr/>
                </a:tc>
                <a:tc>
                  <a:txBody>
                    <a:bodyPr/>
                    <a:lstStyle/>
                    <a:p>
                      <a:pPr algn="l"/>
                      <a:r>
                        <a:rPr lang="en-US" sz="700" b="0" i="1" dirty="0" smtClean="0">
                          <a:solidFill>
                            <a:schemeClr val="tx1"/>
                          </a:solidFill>
                          <a:latin typeface="Garamond" panose="02020404030301010803" pitchFamily="18" charset="0"/>
                        </a:rPr>
                        <a:t>Political Areas:  District Boundary, Party affiliation areas)</a:t>
                      </a:r>
                      <a:endParaRPr lang="en-US" sz="700" b="0" i="1" dirty="0">
                        <a:solidFill>
                          <a:schemeClr val="tx1"/>
                        </a:solidFill>
                        <a:latin typeface="Garamond" panose="02020404030301010803" pitchFamily="18" charset="0"/>
                      </a:endParaRPr>
                    </a:p>
                  </a:txBody>
                  <a:tcPr marL="0" marT="0"/>
                </a:tc>
                <a:tc>
                  <a:txBody>
                    <a:bodyPr/>
                    <a:lstStyle/>
                    <a:p>
                      <a:pPr algn="l"/>
                      <a:r>
                        <a:rPr lang="en-US" sz="700" b="0" i="1" dirty="0" smtClean="0">
                          <a:solidFill>
                            <a:schemeClr val="tx1"/>
                          </a:solidFill>
                          <a:latin typeface="Garamond" panose="02020404030301010803" pitchFamily="18" charset="0"/>
                        </a:rPr>
                        <a:t>Mil. Police Areas - Coalition / LN bases, historic ambush/IED sites)</a:t>
                      </a:r>
                    </a:p>
                  </a:txBody>
                  <a:tcPr marL="0" marT="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b="0" i="1" dirty="0" smtClean="0">
                          <a:solidFill>
                            <a:schemeClr val="tx1"/>
                          </a:solidFill>
                          <a:latin typeface="Garamond" panose="02020404030301010803" pitchFamily="18" charset="0"/>
                        </a:rPr>
                        <a:t>Economic Areas:  bazaars, shops, markets</a:t>
                      </a:r>
                    </a:p>
                  </a:txBody>
                  <a:tcPr marL="0" marT="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b="0" i="1" dirty="0" smtClean="0">
                          <a:solidFill>
                            <a:schemeClr val="tx1"/>
                          </a:solidFill>
                          <a:latin typeface="Garamond" panose="02020404030301010803" pitchFamily="18" charset="0"/>
                        </a:rPr>
                        <a:t>Social Areas:</a:t>
                      </a:r>
                      <a:r>
                        <a:rPr lang="en-US" sz="700" b="0" i="1" baseline="0" dirty="0" smtClean="0">
                          <a:solidFill>
                            <a:schemeClr val="tx1"/>
                          </a:solidFill>
                          <a:latin typeface="Garamond" panose="02020404030301010803" pitchFamily="18" charset="0"/>
                        </a:rPr>
                        <a:t> </a:t>
                      </a:r>
                      <a:r>
                        <a:rPr lang="en-US" sz="700" b="0" i="1" dirty="0" smtClean="0">
                          <a:solidFill>
                            <a:schemeClr val="tx1"/>
                          </a:solidFill>
                          <a:latin typeface="Garamond" panose="02020404030301010803" pitchFamily="18" charset="0"/>
                        </a:rPr>
                        <a:t>parks and other meeting areas</a:t>
                      </a:r>
                    </a:p>
                  </a:txBody>
                  <a:tcPr marL="0" marT="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b="0" i="1" dirty="0" smtClean="0">
                          <a:solidFill>
                            <a:schemeClr val="tx1"/>
                          </a:solidFill>
                          <a:latin typeface="Garamond" panose="02020404030301010803" pitchFamily="18" charset="0"/>
                        </a:rPr>
                        <a:t>Info Areas: Radio/TV/newspapers /where people gather for word-of-mouth</a:t>
                      </a:r>
                    </a:p>
                  </a:txBody>
                  <a:tcPr marL="0" marT="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b="0" i="1" dirty="0" smtClean="0">
                          <a:solidFill>
                            <a:schemeClr val="tx1"/>
                          </a:solidFill>
                          <a:latin typeface="Garamond" panose="02020404030301010803" pitchFamily="18" charset="0"/>
                        </a:rPr>
                        <a:t>Infrastructure Areas: Irrigation networks, water tables, medical coverage</a:t>
                      </a:r>
                    </a:p>
                  </a:txBody>
                  <a:tcPr marL="0" marT="0"/>
                </a:tc>
              </a:tr>
              <a:tr h="981504">
                <a:tc>
                  <a:txBody>
                    <a:bodyPr/>
                    <a:lstStyle/>
                    <a:p>
                      <a:pPr algn="ctr"/>
                      <a:r>
                        <a:rPr lang="en-US" sz="1200" b="1" dirty="0" smtClean="0">
                          <a:solidFill>
                            <a:schemeClr val="tx1"/>
                          </a:solidFill>
                          <a:latin typeface="Garamond" panose="02020404030301010803" pitchFamily="18" charset="0"/>
                        </a:rPr>
                        <a:t>S</a:t>
                      </a:r>
                    </a:p>
                    <a:p>
                      <a:pPr algn="ctr"/>
                      <a:endParaRPr lang="en-US" sz="1200" b="1" dirty="0" smtClean="0">
                        <a:solidFill>
                          <a:schemeClr val="tx1"/>
                        </a:solidFill>
                        <a:latin typeface="Garamond" panose="02020404030301010803" pitchFamily="18" charset="0"/>
                      </a:endParaRPr>
                    </a:p>
                    <a:p>
                      <a:pPr algn="ctr"/>
                      <a:r>
                        <a:rPr lang="en-US" sz="1200" b="1" dirty="0" smtClean="0">
                          <a:solidFill>
                            <a:schemeClr val="tx1"/>
                          </a:solidFill>
                          <a:latin typeface="Garamond" panose="02020404030301010803" pitchFamily="18" charset="0"/>
                        </a:rPr>
                        <a:t>Structures</a:t>
                      </a:r>
                      <a:endParaRPr lang="en-US" sz="1200" b="1" dirty="0">
                        <a:solidFill>
                          <a:schemeClr val="tx1"/>
                        </a:solidFill>
                        <a:latin typeface="Garamond" panose="02020404030301010803" pitchFamily="18" charset="0"/>
                      </a:endParaRPr>
                    </a:p>
                  </a:txBody>
                  <a:tcPr/>
                </a:tc>
                <a:tc>
                  <a:txBody>
                    <a:bodyPr/>
                    <a:lstStyle/>
                    <a:p>
                      <a:pPr algn="l"/>
                      <a:r>
                        <a:rPr lang="en-US" sz="700" b="0" i="1" dirty="0" smtClean="0">
                          <a:solidFill>
                            <a:schemeClr val="tx1"/>
                          </a:solidFill>
                          <a:latin typeface="Garamond" panose="02020404030301010803" pitchFamily="18" charset="0"/>
                        </a:rPr>
                        <a:t>Political Structures: town halls, government offices</a:t>
                      </a:r>
                    </a:p>
                  </a:txBody>
                  <a:tcPr marL="0" marT="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b="0" i="1" dirty="0" smtClean="0">
                          <a:solidFill>
                            <a:schemeClr val="tx1"/>
                          </a:solidFill>
                          <a:latin typeface="Garamond" panose="02020404030301010803" pitchFamily="18" charset="0"/>
                        </a:rPr>
                        <a:t>Mil/</a:t>
                      </a:r>
                      <a:r>
                        <a:rPr lang="en-US" sz="700" b="0" i="1" baseline="0" dirty="0" smtClean="0">
                          <a:solidFill>
                            <a:schemeClr val="tx1"/>
                          </a:solidFill>
                          <a:latin typeface="Garamond" panose="02020404030301010803" pitchFamily="18" charset="0"/>
                        </a:rPr>
                        <a:t> Police </a:t>
                      </a:r>
                      <a:r>
                        <a:rPr lang="en-US" sz="700" b="0" i="1" dirty="0" smtClean="0">
                          <a:solidFill>
                            <a:schemeClr val="tx1"/>
                          </a:solidFill>
                          <a:latin typeface="Garamond" panose="02020404030301010803" pitchFamily="18" charset="0"/>
                        </a:rPr>
                        <a:t>Structures: police HQ, Military HHQ locations</a:t>
                      </a:r>
                    </a:p>
                  </a:txBody>
                  <a:tcPr marL="0" marT="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b="0" i="1" dirty="0" smtClean="0">
                          <a:solidFill>
                            <a:schemeClr val="tx1"/>
                          </a:solidFill>
                          <a:latin typeface="Garamond" panose="02020404030301010803" pitchFamily="18" charset="0"/>
                        </a:rPr>
                        <a:t>Economic Structures:</a:t>
                      </a:r>
                      <a:r>
                        <a:rPr lang="en-US" sz="700" b="0" i="1" baseline="0" dirty="0" smtClean="0">
                          <a:solidFill>
                            <a:schemeClr val="tx1"/>
                          </a:solidFill>
                          <a:latin typeface="Garamond" panose="02020404030301010803" pitchFamily="18" charset="0"/>
                        </a:rPr>
                        <a:t> </a:t>
                      </a:r>
                      <a:r>
                        <a:rPr lang="en-US" sz="700" b="0" i="1" dirty="0" smtClean="0">
                          <a:solidFill>
                            <a:schemeClr val="tx1"/>
                          </a:solidFill>
                          <a:latin typeface="Garamond" panose="02020404030301010803" pitchFamily="18" charset="0"/>
                        </a:rPr>
                        <a:t>banks, markets, storage facilities</a:t>
                      </a:r>
                    </a:p>
                  </a:txBody>
                  <a:tcPr marL="0" marT="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b="0" i="1" dirty="0" smtClean="0">
                          <a:solidFill>
                            <a:schemeClr val="tx1"/>
                          </a:solidFill>
                          <a:latin typeface="Garamond" panose="02020404030301010803" pitchFamily="18" charset="0"/>
                        </a:rPr>
                        <a:t>Social Structures:</a:t>
                      </a:r>
                      <a:r>
                        <a:rPr lang="en-US" sz="700" b="0" i="1" baseline="0" dirty="0" smtClean="0">
                          <a:solidFill>
                            <a:schemeClr val="tx1"/>
                          </a:solidFill>
                          <a:latin typeface="Garamond" panose="02020404030301010803" pitchFamily="18" charset="0"/>
                        </a:rPr>
                        <a:t> </a:t>
                      </a:r>
                      <a:r>
                        <a:rPr lang="en-US" sz="700" b="0" i="1" dirty="0" smtClean="0">
                          <a:solidFill>
                            <a:schemeClr val="tx1"/>
                          </a:solidFill>
                          <a:latin typeface="Garamond" panose="02020404030301010803" pitchFamily="18" charset="0"/>
                        </a:rPr>
                        <a:t>Churches, restaurants, bars, etc.</a:t>
                      </a:r>
                    </a:p>
                  </a:txBody>
                  <a:tcPr marL="0" marT="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b="0" i="1" dirty="0" smtClean="0">
                          <a:solidFill>
                            <a:schemeClr val="tx1"/>
                          </a:solidFill>
                          <a:latin typeface="Garamond" panose="02020404030301010803" pitchFamily="18" charset="0"/>
                        </a:rPr>
                        <a:t>Info Structures:</a:t>
                      </a:r>
                      <a:r>
                        <a:rPr lang="en-US" sz="700" b="0" i="1" baseline="0" dirty="0" smtClean="0">
                          <a:solidFill>
                            <a:schemeClr val="tx1"/>
                          </a:solidFill>
                          <a:latin typeface="Garamond" panose="02020404030301010803" pitchFamily="18" charset="0"/>
                        </a:rPr>
                        <a:t> </a:t>
                      </a:r>
                      <a:r>
                        <a:rPr lang="en-US" sz="700" b="0" i="1" dirty="0" smtClean="0">
                          <a:solidFill>
                            <a:schemeClr val="tx1"/>
                          </a:solidFill>
                          <a:latin typeface="Garamond" panose="02020404030301010803" pitchFamily="18" charset="0"/>
                        </a:rPr>
                        <a:t>Cell / Radio / TV towers, print shops</a:t>
                      </a:r>
                    </a:p>
                  </a:txBody>
                  <a:tcPr marL="0" marT="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b="0" i="1" dirty="0" smtClean="0">
                          <a:solidFill>
                            <a:schemeClr val="tx1"/>
                          </a:solidFill>
                          <a:latin typeface="Garamond" panose="02020404030301010803" pitchFamily="18" charset="0"/>
                        </a:rPr>
                        <a:t>Infrastructure Structures:</a:t>
                      </a:r>
                      <a:r>
                        <a:rPr lang="en-US" sz="700" b="0" i="1" baseline="0" dirty="0" smtClean="0">
                          <a:solidFill>
                            <a:schemeClr val="tx1"/>
                          </a:solidFill>
                          <a:latin typeface="Garamond" panose="02020404030301010803" pitchFamily="18" charset="0"/>
                        </a:rPr>
                        <a:t> </a:t>
                      </a:r>
                      <a:r>
                        <a:rPr lang="en-US" sz="700" b="0" i="1" dirty="0" smtClean="0">
                          <a:solidFill>
                            <a:schemeClr val="tx1"/>
                          </a:solidFill>
                          <a:latin typeface="Garamond" panose="02020404030301010803" pitchFamily="18" charset="0"/>
                        </a:rPr>
                        <a:t>roads, bridges, power lines, walls, dams</a:t>
                      </a:r>
                    </a:p>
                  </a:txBody>
                  <a:tcPr marL="0" marT="0"/>
                </a:tc>
              </a:tr>
              <a:tr h="1051611">
                <a:tc>
                  <a:txBody>
                    <a:bodyPr/>
                    <a:lstStyle/>
                    <a:p>
                      <a:pPr algn="ctr"/>
                      <a:r>
                        <a:rPr lang="en-US" sz="1200" b="1" dirty="0" smtClean="0">
                          <a:solidFill>
                            <a:schemeClr val="tx1"/>
                          </a:solidFill>
                          <a:latin typeface="Garamond" panose="02020404030301010803" pitchFamily="18" charset="0"/>
                        </a:rPr>
                        <a:t>C</a:t>
                      </a:r>
                    </a:p>
                    <a:p>
                      <a:pPr algn="ctr"/>
                      <a:endParaRPr lang="en-US" sz="1200" b="1" dirty="0" smtClean="0">
                        <a:solidFill>
                          <a:schemeClr val="tx1"/>
                        </a:solidFill>
                        <a:latin typeface="Garamond" panose="02020404030301010803" pitchFamily="18" charset="0"/>
                      </a:endParaRPr>
                    </a:p>
                    <a:p>
                      <a:pPr algn="ctr"/>
                      <a:r>
                        <a:rPr lang="en-US" sz="1200" b="1" dirty="0" smtClean="0">
                          <a:solidFill>
                            <a:schemeClr val="tx1"/>
                          </a:solidFill>
                          <a:latin typeface="Garamond" panose="02020404030301010803" pitchFamily="18" charset="0"/>
                        </a:rPr>
                        <a:t>Capabilities</a:t>
                      </a:r>
                      <a:endParaRPr lang="en-US" sz="1200" b="1" dirty="0">
                        <a:solidFill>
                          <a:schemeClr val="tx1"/>
                        </a:solidFill>
                        <a:latin typeface="Garamond" panose="02020404030301010803" pitchFamily="18" charset="0"/>
                      </a:endParaRPr>
                    </a:p>
                  </a:txBody>
                  <a:tcPr/>
                </a:tc>
                <a:tc>
                  <a:txBody>
                    <a:bodyPr/>
                    <a:lstStyle/>
                    <a:p>
                      <a:pPr algn="l"/>
                      <a:r>
                        <a:rPr lang="en-US" sz="700" b="0" i="1" dirty="0" smtClean="0">
                          <a:solidFill>
                            <a:schemeClr val="tx1"/>
                          </a:solidFill>
                          <a:latin typeface="Garamond" panose="02020404030301010803" pitchFamily="18" charset="0"/>
                        </a:rPr>
                        <a:t>Political Capabilities:</a:t>
                      </a:r>
                      <a:r>
                        <a:rPr lang="en-US" sz="700" b="0" i="1" baseline="0" dirty="0" smtClean="0">
                          <a:solidFill>
                            <a:schemeClr val="tx1"/>
                          </a:solidFill>
                          <a:latin typeface="Garamond" panose="02020404030301010803" pitchFamily="18" charset="0"/>
                        </a:rPr>
                        <a:t> </a:t>
                      </a:r>
                      <a:r>
                        <a:rPr lang="en-US" sz="700" b="0" i="1" dirty="0" smtClean="0">
                          <a:solidFill>
                            <a:schemeClr val="tx1"/>
                          </a:solidFill>
                          <a:latin typeface="Garamond" panose="02020404030301010803" pitchFamily="18" charset="0"/>
                        </a:rPr>
                        <a:t>Dispute resolution, Insurgent capabilities</a:t>
                      </a:r>
                    </a:p>
                  </a:txBody>
                  <a:tcPr marL="0" marT="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b="0" i="1" dirty="0" smtClean="0">
                          <a:solidFill>
                            <a:schemeClr val="tx1"/>
                          </a:solidFill>
                          <a:latin typeface="Garamond" panose="02020404030301010803" pitchFamily="18" charset="0"/>
                        </a:rPr>
                        <a:t>Mil./Police</a:t>
                      </a:r>
                      <a:r>
                        <a:rPr lang="en-US" sz="700" b="0" i="1" baseline="0" dirty="0" smtClean="0">
                          <a:solidFill>
                            <a:schemeClr val="tx1"/>
                          </a:solidFill>
                          <a:latin typeface="Garamond" panose="02020404030301010803" pitchFamily="18" charset="0"/>
                        </a:rPr>
                        <a:t> </a:t>
                      </a:r>
                      <a:r>
                        <a:rPr lang="en-US" sz="700" b="0" i="1" dirty="0" smtClean="0">
                          <a:solidFill>
                            <a:schemeClr val="tx1"/>
                          </a:solidFill>
                          <a:latin typeface="Garamond" panose="02020404030301010803" pitchFamily="18" charset="0"/>
                        </a:rPr>
                        <a:t>Capabilities: security posture, strengths and weaknesses</a:t>
                      </a:r>
                    </a:p>
                  </a:txBody>
                  <a:tcPr marL="0" marT="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b="0" i="1" dirty="0" smtClean="0">
                          <a:solidFill>
                            <a:schemeClr val="tx1"/>
                          </a:solidFill>
                          <a:latin typeface="Garamond" panose="02020404030301010803" pitchFamily="18" charset="0"/>
                        </a:rPr>
                        <a:t>Economic Capabilities:</a:t>
                      </a:r>
                      <a:r>
                        <a:rPr lang="en-US" sz="700" b="0" i="1" baseline="0" dirty="0" smtClean="0">
                          <a:solidFill>
                            <a:schemeClr val="tx1"/>
                          </a:solidFill>
                          <a:latin typeface="Garamond" panose="02020404030301010803" pitchFamily="18" charset="0"/>
                        </a:rPr>
                        <a:t> </a:t>
                      </a:r>
                      <a:r>
                        <a:rPr lang="en-US" sz="700" b="0" i="1" dirty="0" smtClean="0">
                          <a:solidFill>
                            <a:schemeClr val="tx1"/>
                          </a:solidFill>
                          <a:latin typeface="Garamond" panose="02020404030301010803" pitchFamily="18" charset="0"/>
                        </a:rPr>
                        <a:t>access to banks, ability to withstand natural disasters</a:t>
                      </a:r>
                    </a:p>
                  </a:txBody>
                  <a:tcPr marL="0" marT="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b="0" i="1" dirty="0" smtClean="0">
                          <a:solidFill>
                            <a:schemeClr val="tx1"/>
                          </a:solidFill>
                          <a:latin typeface="Garamond" panose="02020404030301010803" pitchFamily="18" charset="0"/>
                        </a:rPr>
                        <a:t>Social Capabilities:</a:t>
                      </a:r>
                      <a:r>
                        <a:rPr lang="en-US" sz="700" b="0" i="1" baseline="0" dirty="0" smtClean="0">
                          <a:solidFill>
                            <a:schemeClr val="tx1"/>
                          </a:solidFill>
                          <a:latin typeface="Garamond" panose="02020404030301010803" pitchFamily="18" charset="0"/>
                        </a:rPr>
                        <a:t> </a:t>
                      </a:r>
                      <a:r>
                        <a:rPr lang="en-US" sz="700" b="0" i="1" dirty="0" smtClean="0">
                          <a:solidFill>
                            <a:schemeClr val="tx1"/>
                          </a:solidFill>
                          <a:latin typeface="Garamond" panose="02020404030301010803" pitchFamily="18" charset="0"/>
                        </a:rPr>
                        <a:t>Strength of local &amp; national ties)</a:t>
                      </a:r>
                    </a:p>
                  </a:txBody>
                  <a:tcPr marL="0" marT="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b="0" i="1" dirty="0" smtClean="0">
                          <a:solidFill>
                            <a:schemeClr val="tx1"/>
                          </a:solidFill>
                          <a:latin typeface="Garamond" panose="02020404030301010803" pitchFamily="18" charset="0"/>
                        </a:rPr>
                        <a:t>Info Capabilities:</a:t>
                      </a:r>
                      <a:r>
                        <a:rPr lang="en-US" sz="700" b="0" i="1" baseline="0" dirty="0" smtClean="0">
                          <a:solidFill>
                            <a:schemeClr val="tx1"/>
                          </a:solidFill>
                          <a:latin typeface="Garamond" panose="02020404030301010803" pitchFamily="18" charset="0"/>
                        </a:rPr>
                        <a:t> </a:t>
                      </a:r>
                      <a:r>
                        <a:rPr lang="en-US" sz="700" b="0" i="1" dirty="0" smtClean="0">
                          <a:solidFill>
                            <a:schemeClr val="tx1"/>
                          </a:solidFill>
                          <a:latin typeface="Garamond" panose="02020404030301010803" pitchFamily="18" charset="0"/>
                        </a:rPr>
                        <a:t>Literacy rate, availability of media / phone service</a:t>
                      </a:r>
                    </a:p>
                  </a:txBody>
                  <a:tcPr marL="0" marT="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b="0" i="1" dirty="0" smtClean="0">
                          <a:solidFill>
                            <a:schemeClr val="tx1"/>
                          </a:solidFill>
                          <a:latin typeface="Garamond" panose="02020404030301010803" pitchFamily="18" charset="0"/>
                        </a:rPr>
                        <a:t>Infrastructure Capabilities:</a:t>
                      </a:r>
                      <a:r>
                        <a:rPr lang="en-US" sz="700" b="0" i="1" baseline="0" dirty="0" smtClean="0">
                          <a:solidFill>
                            <a:schemeClr val="tx1"/>
                          </a:solidFill>
                          <a:latin typeface="Garamond" panose="02020404030301010803" pitchFamily="18" charset="0"/>
                        </a:rPr>
                        <a:t> </a:t>
                      </a:r>
                      <a:r>
                        <a:rPr lang="en-US" sz="700" b="0" i="1" dirty="0" smtClean="0">
                          <a:solidFill>
                            <a:schemeClr val="tx1"/>
                          </a:solidFill>
                          <a:latin typeface="Garamond" panose="02020404030301010803" pitchFamily="18" charset="0"/>
                        </a:rPr>
                        <a:t>Ability to build / maintain roads, walls, dams</a:t>
                      </a:r>
                    </a:p>
                  </a:txBody>
                  <a:tcPr marL="0" marT="0"/>
                </a:tc>
              </a:tr>
              <a:tr h="981504">
                <a:tc>
                  <a:txBody>
                    <a:bodyPr/>
                    <a:lstStyle/>
                    <a:p>
                      <a:pPr algn="ctr"/>
                      <a:r>
                        <a:rPr lang="en-US" sz="1200" b="1" dirty="0" smtClean="0">
                          <a:solidFill>
                            <a:schemeClr val="tx1"/>
                          </a:solidFill>
                          <a:latin typeface="Garamond" panose="02020404030301010803" pitchFamily="18" charset="0"/>
                        </a:rPr>
                        <a:t>O</a:t>
                      </a:r>
                    </a:p>
                    <a:p>
                      <a:pPr algn="ctr"/>
                      <a:endParaRPr lang="en-US" sz="1200" b="1" dirty="0" smtClean="0">
                        <a:solidFill>
                          <a:schemeClr val="tx1"/>
                        </a:solidFill>
                        <a:latin typeface="Garamond" panose="02020404030301010803" pitchFamily="18" charset="0"/>
                      </a:endParaRPr>
                    </a:p>
                    <a:p>
                      <a:pPr algn="ctr"/>
                      <a:r>
                        <a:rPr lang="en-US" sz="1200" b="1" dirty="0" smtClean="0">
                          <a:solidFill>
                            <a:schemeClr val="tx1"/>
                          </a:solidFill>
                          <a:latin typeface="Garamond" panose="02020404030301010803" pitchFamily="18" charset="0"/>
                        </a:rPr>
                        <a:t>Organizations</a:t>
                      </a:r>
                      <a:endParaRPr lang="en-US" sz="1200" b="1" dirty="0">
                        <a:solidFill>
                          <a:schemeClr val="tx1"/>
                        </a:solidFill>
                        <a:latin typeface="Garamond" panose="02020404030301010803" pitchFamily="18" charset="0"/>
                      </a:endParaRPr>
                    </a:p>
                  </a:txBody>
                  <a:tcPr/>
                </a:tc>
                <a:tc>
                  <a:txBody>
                    <a:bodyPr/>
                    <a:lstStyle/>
                    <a:p>
                      <a:pPr algn="l"/>
                      <a:r>
                        <a:rPr lang="en-US" sz="700" b="0" i="1" dirty="0" smtClean="0">
                          <a:solidFill>
                            <a:schemeClr val="tx1"/>
                          </a:solidFill>
                          <a:latin typeface="Garamond" panose="02020404030301010803" pitchFamily="18" charset="0"/>
                        </a:rPr>
                        <a:t>Political Organizations:</a:t>
                      </a:r>
                      <a:r>
                        <a:rPr lang="en-US" sz="700" b="0" i="1" baseline="0" dirty="0" smtClean="0">
                          <a:solidFill>
                            <a:schemeClr val="tx1"/>
                          </a:solidFill>
                          <a:latin typeface="Garamond" panose="02020404030301010803" pitchFamily="18" charset="0"/>
                        </a:rPr>
                        <a:t> </a:t>
                      </a:r>
                      <a:r>
                        <a:rPr lang="en-US" sz="700" b="0" i="1" dirty="0" smtClean="0">
                          <a:solidFill>
                            <a:schemeClr val="tx1"/>
                          </a:solidFill>
                          <a:latin typeface="Garamond" panose="02020404030301010803" pitchFamily="18" charset="0"/>
                        </a:rPr>
                        <a:t>Political parties and other power brokers, UN</a:t>
                      </a:r>
                    </a:p>
                  </a:txBody>
                  <a:tcPr marL="0" marT="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b="0" i="1" dirty="0" smtClean="0">
                          <a:solidFill>
                            <a:schemeClr val="tx1"/>
                          </a:solidFill>
                          <a:latin typeface="Garamond" panose="02020404030301010803" pitchFamily="18" charset="0"/>
                        </a:rPr>
                        <a:t>Mil./Pol.</a:t>
                      </a:r>
                      <a:r>
                        <a:rPr lang="en-US" sz="700" b="0" i="1" baseline="0" dirty="0" smtClean="0">
                          <a:solidFill>
                            <a:schemeClr val="tx1"/>
                          </a:solidFill>
                          <a:latin typeface="Garamond" panose="02020404030301010803" pitchFamily="18" charset="0"/>
                        </a:rPr>
                        <a:t> </a:t>
                      </a:r>
                      <a:r>
                        <a:rPr lang="en-US" sz="700" b="0" i="1" dirty="0" smtClean="0">
                          <a:solidFill>
                            <a:schemeClr val="tx1"/>
                          </a:solidFill>
                          <a:latin typeface="Garamond" panose="02020404030301010803" pitchFamily="18" charset="0"/>
                        </a:rPr>
                        <a:t>Organizations:</a:t>
                      </a:r>
                      <a:r>
                        <a:rPr lang="en-US" sz="700" b="0" i="1" baseline="0" dirty="0" smtClean="0">
                          <a:solidFill>
                            <a:schemeClr val="tx1"/>
                          </a:solidFill>
                          <a:latin typeface="Garamond" panose="02020404030301010803" pitchFamily="18" charset="0"/>
                        </a:rPr>
                        <a:t> </a:t>
                      </a:r>
                      <a:r>
                        <a:rPr lang="en-US" sz="700" b="0" i="1" dirty="0" smtClean="0">
                          <a:solidFill>
                            <a:schemeClr val="tx1"/>
                          </a:solidFill>
                          <a:latin typeface="Garamond" panose="02020404030301010803" pitchFamily="18" charset="0"/>
                        </a:rPr>
                        <a:t>What units of military, police, insurgent are present</a:t>
                      </a:r>
                    </a:p>
                  </a:txBody>
                  <a:tcPr marL="0" marT="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b="0" i="1" dirty="0" smtClean="0">
                          <a:solidFill>
                            <a:schemeClr val="tx1"/>
                          </a:solidFill>
                          <a:latin typeface="Garamond" panose="02020404030301010803" pitchFamily="18" charset="0"/>
                        </a:rPr>
                        <a:t>Economic Organizations:</a:t>
                      </a:r>
                      <a:r>
                        <a:rPr lang="en-US" sz="700" b="0" i="1" baseline="0" dirty="0" smtClean="0">
                          <a:solidFill>
                            <a:schemeClr val="tx1"/>
                          </a:solidFill>
                          <a:latin typeface="Garamond" panose="02020404030301010803" pitchFamily="18" charset="0"/>
                        </a:rPr>
                        <a:t> </a:t>
                      </a:r>
                      <a:r>
                        <a:rPr lang="en-US" sz="700" b="0" i="1" dirty="0" smtClean="0">
                          <a:solidFill>
                            <a:schemeClr val="tx1"/>
                          </a:solidFill>
                          <a:latin typeface="Garamond" panose="02020404030301010803" pitchFamily="18" charset="0"/>
                        </a:rPr>
                        <a:t>Banks, large land holders, big businesses</a:t>
                      </a:r>
                    </a:p>
                  </a:txBody>
                  <a:tcPr marL="0" marT="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b="0" i="1" dirty="0" smtClean="0">
                          <a:solidFill>
                            <a:schemeClr val="tx1"/>
                          </a:solidFill>
                          <a:latin typeface="Garamond" panose="02020404030301010803" pitchFamily="18" charset="0"/>
                        </a:rPr>
                        <a:t>Social Organizations:</a:t>
                      </a:r>
                      <a:r>
                        <a:rPr lang="en-US" sz="700" b="0" i="1" baseline="0" dirty="0" smtClean="0">
                          <a:solidFill>
                            <a:schemeClr val="tx1"/>
                          </a:solidFill>
                          <a:latin typeface="Garamond" panose="02020404030301010803" pitchFamily="18" charset="0"/>
                        </a:rPr>
                        <a:t> </a:t>
                      </a:r>
                      <a:r>
                        <a:rPr lang="en-US" sz="700" b="0" i="1" dirty="0" smtClean="0">
                          <a:solidFill>
                            <a:schemeClr val="tx1"/>
                          </a:solidFill>
                          <a:latin typeface="Garamond" panose="02020404030301010803" pitchFamily="18" charset="0"/>
                        </a:rPr>
                        <a:t>tribes, clans, families, youth groups, NGOs / IGOs</a:t>
                      </a:r>
                    </a:p>
                  </a:txBody>
                  <a:tcPr marL="0" marT="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b="0" i="1" dirty="0" smtClean="0">
                          <a:solidFill>
                            <a:schemeClr val="tx1"/>
                          </a:solidFill>
                          <a:latin typeface="Garamond" panose="02020404030301010803" pitchFamily="18" charset="0"/>
                        </a:rPr>
                        <a:t>Info Organizations:</a:t>
                      </a:r>
                      <a:r>
                        <a:rPr lang="en-US" sz="700" b="0" i="1" baseline="0" dirty="0" smtClean="0">
                          <a:solidFill>
                            <a:schemeClr val="tx1"/>
                          </a:solidFill>
                          <a:latin typeface="Garamond" panose="02020404030301010803" pitchFamily="18" charset="0"/>
                        </a:rPr>
                        <a:t> </a:t>
                      </a:r>
                      <a:r>
                        <a:rPr lang="en-US" sz="700" b="0" i="1" dirty="0" smtClean="0">
                          <a:solidFill>
                            <a:schemeClr val="tx1"/>
                          </a:solidFill>
                          <a:latin typeface="Garamond" panose="02020404030301010803" pitchFamily="18" charset="0"/>
                        </a:rPr>
                        <a:t>NEWS groups, influential people who pass word</a:t>
                      </a:r>
                    </a:p>
                  </a:txBody>
                  <a:tcPr marL="0" marT="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b="0" i="1" dirty="0" smtClean="0">
                          <a:solidFill>
                            <a:schemeClr val="tx1"/>
                          </a:solidFill>
                          <a:latin typeface="Garamond" panose="02020404030301010803" pitchFamily="18" charset="0"/>
                        </a:rPr>
                        <a:t>Infrastructure Organizations:</a:t>
                      </a:r>
                      <a:r>
                        <a:rPr lang="en-US" sz="700" b="0" i="1" baseline="0" dirty="0" smtClean="0">
                          <a:solidFill>
                            <a:schemeClr val="tx1"/>
                          </a:solidFill>
                          <a:latin typeface="Garamond" panose="02020404030301010803" pitchFamily="18" charset="0"/>
                        </a:rPr>
                        <a:t> </a:t>
                      </a:r>
                      <a:r>
                        <a:rPr lang="en-US" sz="700" b="0" i="1" dirty="0" smtClean="0">
                          <a:solidFill>
                            <a:schemeClr val="tx1"/>
                          </a:solidFill>
                          <a:latin typeface="Garamond" panose="02020404030301010803" pitchFamily="18" charset="0"/>
                        </a:rPr>
                        <a:t>Gov ministries, construction companies</a:t>
                      </a:r>
                    </a:p>
                  </a:txBody>
                  <a:tcPr marL="0" marT="0"/>
                </a:tc>
              </a:tr>
              <a:tr h="1083062">
                <a:tc>
                  <a:txBody>
                    <a:bodyPr/>
                    <a:lstStyle/>
                    <a:p>
                      <a:pPr algn="ctr"/>
                      <a:r>
                        <a:rPr lang="en-US" sz="1200" b="1" dirty="0" smtClean="0">
                          <a:solidFill>
                            <a:schemeClr val="tx1"/>
                          </a:solidFill>
                          <a:latin typeface="Garamond" panose="02020404030301010803" pitchFamily="18" charset="0"/>
                        </a:rPr>
                        <a:t>P</a:t>
                      </a:r>
                    </a:p>
                    <a:p>
                      <a:pPr algn="ctr"/>
                      <a:endParaRPr lang="en-US" sz="1200" b="1" dirty="0" smtClean="0">
                        <a:solidFill>
                          <a:schemeClr val="tx1"/>
                        </a:solidFill>
                        <a:latin typeface="Garamond" panose="02020404030301010803" pitchFamily="18" charset="0"/>
                      </a:endParaRPr>
                    </a:p>
                    <a:p>
                      <a:pPr algn="ctr"/>
                      <a:r>
                        <a:rPr lang="en-US" sz="1200" b="1" dirty="0" smtClean="0">
                          <a:solidFill>
                            <a:schemeClr val="tx1"/>
                          </a:solidFill>
                          <a:latin typeface="Garamond" panose="02020404030301010803" pitchFamily="18" charset="0"/>
                        </a:rPr>
                        <a:t>People</a:t>
                      </a:r>
                      <a:endParaRPr lang="en-US" sz="1200" b="1" dirty="0">
                        <a:solidFill>
                          <a:schemeClr val="tx1"/>
                        </a:solidFill>
                        <a:latin typeface="Garamond" panose="02020404030301010803" pitchFamily="18" charset="0"/>
                      </a:endParaRPr>
                    </a:p>
                  </a:txBody>
                  <a:tcPr/>
                </a:tc>
                <a:tc>
                  <a:txBody>
                    <a:bodyPr/>
                    <a:lstStyle/>
                    <a:p>
                      <a:pPr algn="l"/>
                      <a:r>
                        <a:rPr lang="en-US" sz="700" b="0" i="1" dirty="0" smtClean="0">
                          <a:solidFill>
                            <a:schemeClr val="tx1"/>
                          </a:solidFill>
                          <a:latin typeface="Garamond" panose="02020404030301010803" pitchFamily="18" charset="0"/>
                        </a:rPr>
                        <a:t>Political People:</a:t>
                      </a:r>
                      <a:r>
                        <a:rPr lang="en-US" sz="700" b="0" i="1" baseline="0" dirty="0" smtClean="0">
                          <a:solidFill>
                            <a:schemeClr val="tx1"/>
                          </a:solidFill>
                          <a:latin typeface="Garamond" panose="02020404030301010803" pitchFamily="18" charset="0"/>
                        </a:rPr>
                        <a:t> </a:t>
                      </a:r>
                      <a:r>
                        <a:rPr lang="en-US" sz="700" b="0" i="1" dirty="0" smtClean="0">
                          <a:solidFill>
                            <a:schemeClr val="tx1"/>
                          </a:solidFill>
                          <a:latin typeface="Garamond" panose="02020404030301010803" pitchFamily="18" charset="0"/>
                        </a:rPr>
                        <a:t>Governors, councils, elders</a:t>
                      </a:r>
                    </a:p>
                  </a:txBody>
                  <a:tcPr marL="0" marT="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b="0" i="1" dirty="0" smtClean="0">
                          <a:solidFill>
                            <a:schemeClr val="tx1"/>
                          </a:solidFill>
                          <a:latin typeface="Garamond" panose="02020404030301010803" pitchFamily="18" charset="0"/>
                        </a:rPr>
                        <a:t>Mil./Police</a:t>
                      </a:r>
                      <a:r>
                        <a:rPr lang="en-US" sz="700" b="0" i="1" baseline="0" dirty="0" smtClean="0">
                          <a:solidFill>
                            <a:schemeClr val="tx1"/>
                          </a:solidFill>
                          <a:latin typeface="Garamond" panose="02020404030301010803" pitchFamily="18" charset="0"/>
                        </a:rPr>
                        <a:t> </a:t>
                      </a:r>
                      <a:r>
                        <a:rPr lang="en-US" sz="700" b="0" i="1" dirty="0" smtClean="0">
                          <a:solidFill>
                            <a:schemeClr val="tx1"/>
                          </a:solidFill>
                          <a:latin typeface="Garamond" panose="02020404030301010803" pitchFamily="18" charset="0"/>
                        </a:rPr>
                        <a:t>People:</a:t>
                      </a:r>
                      <a:r>
                        <a:rPr lang="en-US" sz="700" b="0" i="1" baseline="0" dirty="0" smtClean="0">
                          <a:solidFill>
                            <a:schemeClr val="tx1"/>
                          </a:solidFill>
                          <a:latin typeface="Garamond" panose="02020404030301010803" pitchFamily="18" charset="0"/>
                        </a:rPr>
                        <a:t> </a:t>
                      </a:r>
                      <a:r>
                        <a:rPr lang="en-US" sz="700" b="0" i="1" dirty="0" smtClean="0">
                          <a:solidFill>
                            <a:schemeClr val="tx1"/>
                          </a:solidFill>
                          <a:latin typeface="Garamond" panose="02020404030301010803" pitchFamily="18" charset="0"/>
                        </a:rPr>
                        <a:t>Leaders from coalition, LN and insurgent forces</a:t>
                      </a:r>
                    </a:p>
                  </a:txBody>
                  <a:tcPr marL="0" marT="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b="0" i="1" dirty="0" smtClean="0">
                          <a:solidFill>
                            <a:schemeClr val="tx1"/>
                          </a:solidFill>
                          <a:latin typeface="Garamond" panose="02020404030301010803" pitchFamily="18" charset="0"/>
                        </a:rPr>
                        <a:t>Economic People:</a:t>
                      </a:r>
                      <a:r>
                        <a:rPr lang="en-US" sz="700" b="0" i="1" baseline="0" dirty="0" smtClean="0">
                          <a:solidFill>
                            <a:schemeClr val="tx1"/>
                          </a:solidFill>
                          <a:latin typeface="Garamond" panose="02020404030301010803" pitchFamily="18" charset="0"/>
                        </a:rPr>
                        <a:t> </a:t>
                      </a:r>
                      <a:r>
                        <a:rPr lang="en-US" sz="700" b="0" i="1" dirty="0" smtClean="0">
                          <a:solidFill>
                            <a:schemeClr val="tx1"/>
                          </a:solidFill>
                          <a:latin typeface="Garamond" panose="02020404030301010803" pitchFamily="18" charset="0"/>
                        </a:rPr>
                        <a:t>Bankers, landholders, merchants</a:t>
                      </a:r>
                    </a:p>
                  </a:txBody>
                  <a:tcPr marL="0" marT="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b="0" i="1" dirty="0" smtClean="0">
                          <a:solidFill>
                            <a:schemeClr val="tx1"/>
                          </a:solidFill>
                          <a:latin typeface="Garamond" panose="02020404030301010803" pitchFamily="18" charset="0"/>
                        </a:rPr>
                        <a:t>Social People:</a:t>
                      </a:r>
                      <a:r>
                        <a:rPr lang="en-US" sz="700" b="0" i="1" baseline="0" dirty="0" smtClean="0">
                          <a:solidFill>
                            <a:schemeClr val="tx1"/>
                          </a:solidFill>
                          <a:latin typeface="Garamond" panose="02020404030301010803" pitchFamily="18" charset="0"/>
                        </a:rPr>
                        <a:t> </a:t>
                      </a:r>
                      <a:r>
                        <a:rPr lang="en-US" sz="700" b="0" i="1" dirty="0" smtClean="0">
                          <a:solidFill>
                            <a:schemeClr val="tx1"/>
                          </a:solidFill>
                          <a:latin typeface="Garamond" panose="02020404030301010803" pitchFamily="18" charset="0"/>
                        </a:rPr>
                        <a:t>Religious leaders, influential families</a:t>
                      </a:r>
                    </a:p>
                  </a:txBody>
                  <a:tcPr marL="0" marT="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b="0" i="1" dirty="0" smtClean="0">
                          <a:solidFill>
                            <a:schemeClr val="tx1"/>
                          </a:solidFill>
                          <a:latin typeface="Garamond" panose="02020404030301010803" pitchFamily="18" charset="0"/>
                        </a:rPr>
                        <a:t>Info People:</a:t>
                      </a:r>
                      <a:r>
                        <a:rPr lang="en-US" sz="700" b="0" i="1" baseline="0" dirty="0" smtClean="0">
                          <a:solidFill>
                            <a:schemeClr val="tx1"/>
                          </a:solidFill>
                          <a:latin typeface="Garamond" panose="02020404030301010803" pitchFamily="18" charset="0"/>
                        </a:rPr>
                        <a:t> </a:t>
                      </a:r>
                      <a:r>
                        <a:rPr lang="en-US" sz="700" b="0" i="1" dirty="0" smtClean="0">
                          <a:solidFill>
                            <a:schemeClr val="tx1"/>
                          </a:solidFill>
                          <a:latin typeface="Garamond" panose="02020404030301010803" pitchFamily="18" charset="0"/>
                        </a:rPr>
                        <a:t>Media owners, mullahs, heads of powerful families</a:t>
                      </a:r>
                    </a:p>
                  </a:txBody>
                  <a:tcPr marL="0" marT="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b="0" i="1" dirty="0" smtClean="0">
                          <a:solidFill>
                            <a:schemeClr val="tx1"/>
                          </a:solidFill>
                          <a:latin typeface="Garamond" panose="02020404030301010803" pitchFamily="18" charset="0"/>
                        </a:rPr>
                        <a:t>Infrastructure People:</a:t>
                      </a:r>
                      <a:r>
                        <a:rPr lang="en-US" sz="700" b="0" i="1" baseline="0" dirty="0" smtClean="0">
                          <a:solidFill>
                            <a:schemeClr val="tx1"/>
                          </a:solidFill>
                          <a:latin typeface="Garamond" panose="02020404030301010803" pitchFamily="18" charset="0"/>
                        </a:rPr>
                        <a:t> </a:t>
                      </a:r>
                      <a:r>
                        <a:rPr lang="en-US" sz="700" b="0" i="1" dirty="0" smtClean="0">
                          <a:solidFill>
                            <a:schemeClr val="tx1"/>
                          </a:solidFill>
                          <a:latin typeface="Garamond" panose="02020404030301010803" pitchFamily="18" charset="0"/>
                        </a:rPr>
                        <a:t>Builders, contractors, development councils</a:t>
                      </a:r>
                    </a:p>
                  </a:txBody>
                  <a:tcPr marL="0" marT="0"/>
                </a:tc>
              </a:tr>
              <a:tr h="978334">
                <a:tc>
                  <a:txBody>
                    <a:bodyPr/>
                    <a:lstStyle/>
                    <a:p>
                      <a:pPr algn="ctr"/>
                      <a:r>
                        <a:rPr lang="en-US" sz="1200" b="1" dirty="0" smtClean="0">
                          <a:solidFill>
                            <a:schemeClr val="tx1"/>
                          </a:solidFill>
                          <a:latin typeface="Garamond" panose="02020404030301010803" pitchFamily="18" charset="0"/>
                        </a:rPr>
                        <a:t>E</a:t>
                      </a:r>
                    </a:p>
                    <a:p>
                      <a:pPr algn="ctr"/>
                      <a:endParaRPr lang="en-US" sz="1200" b="1" dirty="0" smtClean="0">
                        <a:solidFill>
                          <a:schemeClr val="tx1"/>
                        </a:solidFill>
                        <a:latin typeface="Garamond" panose="02020404030301010803" pitchFamily="18" charset="0"/>
                      </a:endParaRPr>
                    </a:p>
                    <a:p>
                      <a:pPr algn="ctr"/>
                      <a:r>
                        <a:rPr lang="en-US" sz="1200" b="1" dirty="0" smtClean="0">
                          <a:solidFill>
                            <a:schemeClr val="tx1"/>
                          </a:solidFill>
                          <a:latin typeface="Garamond" panose="02020404030301010803" pitchFamily="18" charset="0"/>
                        </a:rPr>
                        <a:t>Events</a:t>
                      </a:r>
                      <a:endParaRPr lang="en-US" sz="1200" b="1" dirty="0">
                        <a:solidFill>
                          <a:schemeClr val="tx1"/>
                        </a:solidFill>
                        <a:latin typeface="Garamond" panose="02020404030301010803" pitchFamily="18" charset="0"/>
                      </a:endParaRPr>
                    </a:p>
                  </a:txBody>
                  <a:tcPr/>
                </a:tc>
                <a:tc>
                  <a:txBody>
                    <a:bodyPr/>
                    <a:lstStyle/>
                    <a:p>
                      <a:pPr algn="l"/>
                      <a:r>
                        <a:rPr lang="en-US" sz="700" b="0" i="1" dirty="0" smtClean="0">
                          <a:solidFill>
                            <a:schemeClr val="tx1"/>
                          </a:solidFill>
                          <a:latin typeface="Garamond" panose="02020404030301010803" pitchFamily="18" charset="0"/>
                        </a:rPr>
                        <a:t>Political Events:</a:t>
                      </a:r>
                      <a:r>
                        <a:rPr lang="en-US" sz="700" b="0" i="1" baseline="0" dirty="0" smtClean="0">
                          <a:solidFill>
                            <a:schemeClr val="tx1"/>
                          </a:solidFill>
                          <a:latin typeface="Garamond" panose="02020404030301010803" pitchFamily="18" charset="0"/>
                        </a:rPr>
                        <a:t> </a:t>
                      </a:r>
                      <a:r>
                        <a:rPr lang="en-US" sz="700" b="0" i="1" dirty="0" smtClean="0">
                          <a:solidFill>
                            <a:schemeClr val="tx1"/>
                          </a:solidFill>
                          <a:latin typeface="Garamond" panose="02020404030301010803" pitchFamily="18" charset="0"/>
                        </a:rPr>
                        <a:t>elections, council meetings</a:t>
                      </a:r>
                    </a:p>
                  </a:txBody>
                  <a:tcPr marL="0" marT="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b="0" i="1" dirty="0" smtClean="0">
                          <a:solidFill>
                            <a:schemeClr val="tx1"/>
                          </a:solidFill>
                          <a:latin typeface="Garamond" panose="02020404030301010803" pitchFamily="18" charset="0"/>
                        </a:rPr>
                        <a:t>Mil./Pol.</a:t>
                      </a:r>
                      <a:r>
                        <a:rPr lang="en-US" sz="700" b="0" i="1" baseline="0" dirty="0" smtClean="0">
                          <a:solidFill>
                            <a:schemeClr val="tx1"/>
                          </a:solidFill>
                          <a:latin typeface="Garamond" panose="02020404030301010803" pitchFamily="18" charset="0"/>
                        </a:rPr>
                        <a:t> </a:t>
                      </a:r>
                      <a:r>
                        <a:rPr lang="en-US" sz="700" b="0" i="1" dirty="0" smtClean="0">
                          <a:solidFill>
                            <a:schemeClr val="tx1"/>
                          </a:solidFill>
                          <a:latin typeface="Garamond" panose="02020404030301010803" pitchFamily="18" charset="0"/>
                        </a:rPr>
                        <a:t>Events:</a:t>
                      </a:r>
                      <a:r>
                        <a:rPr lang="en-US" sz="700" b="0" i="1" baseline="0" dirty="0" smtClean="0">
                          <a:solidFill>
                            <a:schemeClr val="tx1"/>
                          </a:solidFill>
                          <a:latin typeface="Garamond" panose="02020404030301010803" pitchFamily="18" charset="0"/>
                        </a:rPr>
                        <a:t> </a:t>
                      </a:r>
                      <a:r>
                        <a:rPr lang="en-US" sz="700" b="0" i="1" dirty="0" smtClean="0">
                          <a:solidFill>
                            <a:schemeClr val="tx1"/>
                          </a:solidFill>
                          <a:latin typeface="Garamond" panose="02020404030301010803" pitchFamily="18" charset="0"/>
                        </a:rPr>
                        <a:t>lethal/nonlethal events, loss of leadership, operations, anniversaries</a:t>
                      </a:r>
                    </a:p>
                  </a:txBody>
                  <a:tcPr marL="0" marT="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b="0" i="1" dirty="0" smtClean="0">
                          <a:solidFill>
                            <a:schemeClr val="tx1"/>
                          </a:solidFill>
                          <a:latin typeface="Garamond" panose="02020404030301010803" pitchFamily="18" charset="0"/>
                        </a:rPr>
                        <a:t>Economic Events:</a:t>
                      </a:r>
                      <a:r>
                        <a:rPr lang="en-US" sz="700" b="0" i="1" baseline="0" dirty="0" smtClean="0">
                          <a:solidFill>
                            <a:schemeClr val="tx1"/>
                          </a:solidFill>
                          <a:latin typeface="Garamond" panose="02020404030301010803" pitchFamily="18" charset="0"/>
                        </a:rPr>
                        <a:t> </a:t>
                      </a:r>
                      <a:r>
                        <a:rPr lang="en-US" sz="700" b="0" i="1" dirty="0" smtClean="0">
                          <a:solidFill>
                            <a:schemeClr val="tx1"/>
                          </a:solidFill>
                          <a:latin typeface="Garamond" panose="02020404030301010803" pitchFamily="18" charset="0"/>
                        </a:rPr>
                        <a:t>drought, harvest, business open/close</a:t>
                      </a:r>
                    </a:p>
                  </a:txBody>
                  <a:tcPr marL="0" marT="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b="0" i="1" dirty="0" smtClean="0">
                          <a:solidFill>
                            <a:schemeClr val="tx1"/>
                          </a:solidFill>
                          <a:latin typeface="Garamond" panose="02020404030301010803" pitchFamily="18" charset="0"/>
                        </a:rPr>
                        <a:t>Social Events:</a:t>
                      </a:r>
                      <a:r>
                        <a:rPr lang="en-US" sz="700" b="0" i="1" baseline="0" dirty="0" smtClean="0">
                          <a:solidFill>
                            <a:schemeClr val="tx1"/>
                          </a:solidFill>
                          <a:latin typeface="Garamond" panose="02020404030301010803" pitchFamily="18" charset="0"/>
                        </a:rPr>
                        <a:t> </a:t>
                      </a:r>
                      <a:r>
                        <a:rPr lang="en-US" sz="700" b="0" i="1" dirty="0" smtClean="0">
                          <a:solidFill>
                            <a:schemeClr val="tx1"/>
                          </a:solidFill>
                          <a:latin typeface="Garamond" panose="02020404030301010803" pitchFamily="18" charset="0"/>
                        </a:rPr>
                        <a:t>holidays, weddings, religious days</a:t>
                      </a:r>
                    </a:p>
                  </a:txBody>
                  <a:tcPr marL="0" marT="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b="0" i="1" dirty="0" smtClean="0">
                          <a:solidFill>
                            <a:schemeClr val="tx1"/>
                          </a:solidFill>
                          <a:latin typeface="Garamond" panose="02020404030301010803" pitchFamily="18" charset="0"/>
                        </a:rPr>
                        <a:t>Info Events:</a:t>
                      </a:r>
                      <a:r>
                        <a:rPr lang="en-US" sz="700" b="0" i="1" baseline="0" dirty="0" smtClean="0">
                          <a:solidFill>
                            <a:schemeClr val="tx1"/>
                          </a:solidFill>
                          <a:latin typeface="Garamond" panose="02020404030301010803" pitchFamily="18" charset="0"/>
                        </a:rPr>
                        <a:t> </a:t>
                      </a:r>
                      <a:r>
                        <a:rPr lang="en-US" sz="700" b="0" i="1" dirty="0" smtClean="0">
                          <a:solidFill>
                            <a:schemeClr val="tx1"/>
                          </a:solidFill>
                          <a:latin typeface="Garamond" panose="02020404030301010803" pitchFamily="18" charset="0"/>
                        </a:rPr>
                        <a:t>IO campaigns, project openings, CIVCAS events</a:t>
                      </a:r>
                    </a:p>
                  </a:txBody>
                  <a:tcPr marL="0" marT="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b="0" i="1" dirty="0" smtClean="0">
                          <a:solidFill>
                            <a:schemeClr val="tx1"/>
                          </a:solidFill>
                          <a:latin typeface="Garamond" panose="02020404030301010803" pitchFamily="18" charset="0"/>
                        </a:rPr>
                        <a:t>Infrastructure Events:</a:t>
                      </a:r>
                      <a:r>
                        <a:rPr lang="en-US" sz="700" b="0" i="1" baseline="0" dirty="0" smtClean="0">
                          <a:solidFill>
                            <a:schemeClr val="tx1"/>
                          </a:solidFill>
                          <a:latin typeface="Garamond" panose="02020404030301010803" pitchFamily="18" charset="0"/>
                        </a:rPr>
                        <a:t> </a:t>
                      </a:r>
                      <a:r>
                        <a:rPr lang="en-US" sz="700" b="0" i="1" dirty="0" smtClean="0">
                          <a:solidFill>
                            <a:schemeClr val="tx1"/>
                          </a:solidFill>
                          <a:latin typeface="Garamond" panose="02020404030301010803" pitchFamily="18" charset="0"/>
                        </a:rPr>
                        <a:t>road/bridge construction, well digging, scheduled maintenance</a:t>
                      </a:r>
                    </a:p>
                  </a:txBody>
                  <a:tcPr marL="0" marT="0"/>
                </a:tc>
              </a:tr>
            </a:tbl>
          </a:graphicData>
        </a:graphic>
      </p:graphicFrame>
      <p:sp>
        <p:nvSpPr>
          <p:cNvPr id="7" name="Rectangle 6"/>
          <p:cNvSpPr/>
          <p:nvPr/>
        </p:nvSpPr>
        <p:spPr>
          <a:xfrm>
            <a:off x="-1" y="0"/>
            <a:ext cx="9180511" cy="332656"/>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13203" tIns="56601" rIns="113203" bIns="56601" rtlCol="0" anchor="ctr"/>
          <a:lstStyle/>
          <a:p>
            <a:pPr algn="ctr"/>
            <a:r>
              <a:rPr lang="en-US" sz="1400" b="1" dirty="0" smtClean="0">
                <a:solidFill>
                  <a:schemeClr val="bg1"/>
                </a:solidFill>
                <a:latin typeface="Garamond" panose="02020404030301010803" pitchFamily="18" charset="0"/>
                <a:cs typeface="Arial" panose="020B0604020202020204" pitchFamily="34" charset="0"/>
              </a:rPr>
              <a:t>ASCOPE/PMESII</a:t>
            </a:r>
            <a:endParaRPr lang="en-US" sz="1400" b="1" dirty="0">
              <a:solidFill>
                <a:schemeClr val="bg1"/>
              </a:solidFill>
              <a:latin typeface="Garamond" panose="02020404030301010803" pitchFamily="18" charset="0"/>
              <a:cs typeface="Arial" panose="020B0604020202020204" pitchFamily="34" charset="0"/>
            </a:endParaRPr>
          </a:p>
        </p:txBody>
      </p:sp>
      <p:sp>
        <p:nvSpPr>
          <p:cNvPr id="8" name="Rectangle 4"/>
          <p:cNvSpPr>
            <a:spLocks noChangeArrowheads="1"/>
          </p:cNvSpPr>
          <p:nvPr/>
        </p:nvSpPr>
        <p:spPr bwMode="auto">
          <a:xfrm>
            <a:off x="0" y="-1388"/>
            <a:ext cx="1403648" cy="334044"/>
          </a:xfrm>
          <a:prstGeom prst="rect">
            <a:avLst/>
          </a:prstGeom>
          <a:solidFill>
            <a:schemeClr val="bg1"/>
          </a:solidFill>
          <a:ln w="25400">
            <a:solidFill>
              <a:schemeClr val="tx1"/>
            </a:solidFill>
          </a:ln>
        </p:spPr>
        <p:style>
          <a:lnRef idx="1">
            <a:schemeClr val="accent2"/>
          </a:lnRef>
          <a:fillRef idx="2">
            <a:schemeClr val="accent2"/>
          </a:fillRef>
          <a:effectRef idx="1">
            <a:schemeClr val="accent2"/>
          </a:effectRef>
          <a:fontRef idx="minor">
            <a:schemeClr val="dk1"/>
          </a:fontRef>
        </p:style>
        <p:txBody>
          <a:bodyPr lIns="0" tIns="66032" rIns="0" bIns="66032" rtlCol="0" anchor="ctr"/>
          <a:lstStyle/>
          <a:p>
            <a:pPr algn="ctr"/>
            <a:r>
              <a:rPr lang="en-US" sz="1200" i="1" dirty="0" smtClean="0">
                <a:solidFill>
                  <a:schemeClr val="tx1"/>
                </a:solidFill>
                <a:latin typeface="Garamond" panose="02020404030301010803" pitchFamily="18" charset="0"/>
              </a:rPr>
              <a:t>Situation </a:t>
            </a:r>
            <a:r>
              <a:rPr lang="en-US" sz="1200" i="1" dirty="0">
                <a:solidFill>
                  <a:schemeClr val="tx1"/>
                </a:solidFill>
                <a:latin typeface="Garamond" panose="02020404030301010803" pitchFamily="18" charset="0"/>
              </a:rPr>
              <a:t>Con’t , Sect. </a:t>
            </a:r>
            <a:r>
              <a:rPr lang="en-US" sz="1200" i="1" dirty="0" smtClean="0">
                <a:solidFill>
                  <a:schemeClr val="tx1"/>
                </a:solidFill>
                <a:latin typeface="Garamond" panose="02020404030301010803" pitchFamily="18" charset="0"/>
              </a:rPr>
              <a:t>c</a:t>
            </a:r>
            <a:endParaRPr lang="en-US" sz="1200" i="1" dirty="0">
              <a:solidFill>
                <a:schemeClr val="tx1"/>
              </a:solidFill>
              <a:latin typeface="Garamond" panose="02020404030301010803" pitchFamily="18" charset="0"/>
            </a:endParaRPr>
          </a:p>
        </p:txBody>
      </p:sp>
      <p:sp>
        <p:nvSpPr>
          <p:cNvPr id="9" name="Rectangle 8"/>
          <p:cNvSpPr/>
          <p:nvPr/>
        </p:nvSpPr>
        <p:spPr>
          <a:xfrm>
            <a:off x="10526" y="0"/>
            <a:ext cx="9169985" cy="6887409"/>
          </a:xfrm>
          <a:prstGeom prst="rect">
            <a:avLst/>
          </a:prstGeom>
          <a:noFill/>
        </p:spPr>
        <p:style>
          <a:lnRef idx="2">
            <a:schemeClr val="dk1"/>
          </a:lnRef>
          <a:fillRef idx="1">
            <a:schemeClr val="lt1"/>
          </a:fillRef>
          <a:effectRef idx="0">
            <a:schemeClr val="dk1"/>
          </a:effectRef>
          <a:fontRef idx="minor">
            <a:schemeClr val="dk1"/>
          </a:fontRef>
        </p:style>
        <p:txBody>
          <a:bodyPr/>
          <a:lstStyle/>
          <a:p>
            <a:pPr algn="just"/>
            <a:endParaRPr lang="en-US" sz="1000" dirty="0">
              <a:solidFill>
                <a:srgbClr val="000000"/>
              </a:solidFill>
              <a:latin typeface="Garamond" panose="02020404030301010803" pitchFamily="18" charset="0"/>
              <a:cs typeface="Arial" charset="0"/>
            </a:endParaRPr>
          </a:p>
        </p:txBody>
      </p:sp>
      <p:sp>
        <p:nvSpPr>
          <p:cNvPr id="2" name="Footer Placeholder 1"/>
          <p:cNvSpPr>
            <a:spLocks noGrp="1"/>
          </p:cNvSpPr>
          <p:nvPr>
            <p:ph type="ftr" sz="quarter" idx="11"/>
          </p:nvPr>
        </p:nvSpPr>
        <p:spPr/>
        <p:txBody>
          <a:bodyPr/>
          <a:lstStyle/>
          <a:p>
            <a:pPr>
              <a:defRPr/>
            </a:pPr>
            <a:r>
              <a:rPr lang="en-US" smtClean="0"/>
              <a:t>MyPatrolBase.com</a:t>
            </a:r>
            <a:endParaRPr lang="en-US" dirty="0"/>
          </a:p>
        </p:txBody>
      </p:sp>
      <p:sp>
        <p:nvSpPr>
          <p:cNvPr id="3" name="Slide Number Placeholder 2"/>
          <p:cNvSpPr>
            <a:spLocks noGrp="1"/>
          </p:cNvSpPr>
          <p:nvPr>
            <p:ph type="sldNum" sz="quarter" idx="12"/>
          </p:nvPr>
        </p:nvSpPr>
        <p:spPr/>
        <p:txBody>
          <a:bodyPr/>
          <a:lstStyle/>
          <a:p>
            <a:pPr>
              <a:defRPr/>
            </a:pPr>
            <a:fld id="{1EA9B139-D76A-4931-A5A9-2B0C0318493A}" type="slidenum">
              <a:rPr lang="en-US" smtClean="0"/>
              <a:pPr>
                <a:defRPr/>
              </a:pPr>
              <a:t>13</a:t>
            </a:fld>
            <a:endParaRPr lang="en-US" dirty="0"/>
          </a:p>
        </p:txBody>
      </p:sp>
    </p:spTree>
    <p:extLst>
      <p:ext uri="{BB962C8B-B14F-4D97-AF65-F5344CB8AC3E}">
        <p14:creationId xmlns:p14="http://schemas.microsoft.com/office/powerpoint/2010/main" val="3446921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457200" y="274638"/>
            <a:ext cx="8299938" cy="1143000"/>
          </a:xfrm>
          <a:prstGeom prst="rect">
            <a:avLst/>
          </a:prstGeom>
        </p:spPr>
        <p:txBody>
          <a:bodyPr/>
          <a:lstStyle/>
          <a:p>
            <a:endParaRPr lang="en-US" dirty="0">
              <a:latin typeface="Garamond" panose="02020404030301010803" pitchFamily="18" charset="0"/>
            </a:endParaRPr>
          </a:p>
        </p:txBody>
      </p:sp>
      <p:sp>
        <p:nvSpPr>
          <p:cNvPr id="11" name="Rectangle 10"/>
          <p:cNvSpPr/>
          <p:nvPr/>
        </p:nvSpPr>
        <p:spPr>
          <a:xfrm>
            <a:off x="0" y="228600"/>
            <a:ext cx="9143998" cy="6629400"/>
          </a:xfrm>
          <a:prstGeom prst="rect">
            <a:avLst/>
          </a:prstGeom>
        </p:spPr>
        <p:style>
          <a:lnRef idx="2">
            <a:schemeClr val="dk1"/>
          </a:lnRef>
          <a:fillRef idx="1">
            <a:schemeClr val="lt1"/>
          </a:fillRef>
          <a:effectRef idx="0">
            <a:schemeClr val="dk1"/>
          </a:effectRef>
          <a:fontRef idx="minor">
            <a:schemeClr val="dk1"/>
          </a:fontRef>
        </p:style>
        <p:txBody>
          <a:bodyPr/>
          <a:lstStyle/>
          <a:p>
            <a:pPr algn="ctr" fontAlgn="auto">
              <a:spcBef>
                <a:spcPts val="0"/>
              </a:spcBef>
              <a:spcAft>
                <a:spcPts val="0"/>
              </a:spcAft>
              <a:defRPr/>
            </a:pPr>
            <a:r>
              <a:rPr lang="en-US" sz="1100" i="1" dirty="0" smtClean="0">
                <a:solidFill>
                  <a:srgbClr val="000000"/>
                </a:solidFill>
                <a:latin typeface="Garamond" panose="02020404030301010803" pitchFamily="18" charset="0"/>
                <a:cs typeface="Arial" pitchFamily="34" charset="0"/>
              </a:rPr>
              <a:t>Info from </a:t>
            </a:r>
            <a:r>
              <a:rPr lang="en-US" sz="1100" i="1" dirty="0">
                <a:solidFill>
                  <a:srgbClr val="000000"/>
                </a:solidFill>
                <a:latin typeface="Garamond" panose="02020404030301010803" pitchFamily="18" charset="0"/>
                <a:cs typeface="Arial" pitchFamily="34" charset="0"/>
              </a:rPr>
              <a:t>paragraphs 1d, 2, and </a:t>
            </a:r>
            <a:r>
              <a:rPr lang="en-US" sz="1100" i="1" dirty="0" smtClean="0">
                <a:solidFill>
                  <a:srgbClr val="000000"/>
                </a:solidFill>
                <a:latin typeface="Garamond" panose="02020404030301010803" pitchFamily="18" charset="0"/>
                <a:cs typeface="Arial" pitchFamily="34" charset="0"/>
              </a:rPr>
              <a:t>3 of OPORD.</a:t>
            </a:r>
            <a:endParaRPr lang="en-US" sz="1100" b="1" dirty="0">
              <a:latin typeface="Garamond" panose="02020404030301010803" pitchFamily="18" charset="0"/>
              <a:cs typeface="Arial" pitchFamily="34" charset="0"/>
            </a:endParaRPr>
          </a:p>
          <a:p>
            <a:pPr algn="just" fontAlgn="auto">
              <a:spcBef>
                <a:spcPts val="0"/>
              </a:spcBef>
              <a:spcAft>
                <a:spcPts val="0"/>
              </a:spcAft>
              <a:defRPr/>
            </a:pPr>
            <a:r>
              <a:rPr lang="en-US" sz="1100" b="1" dirty="0">
                <a:latin typeface="Garamond" panose="02020404030301010803" pitchFamily="18" charset="0"/>
                <a:cs typeface="Arial" pitchFamily="34" charset="0"/>
              </a:rPr>
              <a:t>2 Levels Up </a:t>
            </a:r>
            <a:r>
              <a:rPr lang="en-US" sz="1100" b="1" dirty="0" smtClean="0">
                <a:latin typeface="Garamond" panose="02020404030301010803" pitchFamily="18" charset="0"/>
                <a:cs typeface="Arial" pitchFamily="34" charset="0"/>
              </a:rPr>
              <a:t>Mission</a:t>
            </a:r>
            <a:r>
              <a:rPr lang="en-US" sz="1100" b="1" dirty="0">
                <a:latin typeface="Garamond" panose="02020404030301010803" pitchFamily="18" charset="0"/>
                <a:cs typeface="Arial" pitchFamily="34" charset="0"/>
              </a:rPr>
              <a:t>:  </a:t>
            </a:r>
          </a:p>
          <a:p>
            <a:pPr lvl="0" algn="just" fontAlgn="auto">
              <a:spcBef>
                <a:spcPts val="0"/>
              </a:spcBef>
              <a:spcAft>
                <a:spcPts val="0"/>
              </a:spcAft>
              <a:defRPr/>
            </a:pPr>
            <a:r>
              <a:rPr lang="en-US" sz="1100" dirty="0" smtClean="0">
                <a:solidFill>
                  <a:srgbClr val="000000"/>
                </a:solidFill>
                <a:latin typeface="Garamond" panose="02020404030301010803" pitchFamily="18" charset="0"/>
                <a:cs typeface="Arial"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1100" dirty="0">
              <a:latin typeface="Garamond" panose="02020404030301010803" pitchFamily="18" charset="0"/>
              <a:cs typeface="Arial" pitchFamily="34" charset="0"/>
            </a:endParaRPr>
          </a:p>
          <a:p>
            <a:pPr algn="just" fontAlgn="auto">
              <a:spcBef>
                <a:spcPts val="0"/>
              </a:spcBef>
              <a:spcAft>
                <a:spcPts val="0"/>
              </a:spcAft>
              <a:defRPr/>
            </a:pPr>
            <a:endParaRPr lang="en-US" sz="1100" b="1" dirty="0">
              <a:latin typeface="Garamond" panose="02020404030301010803" pitchFamily="18" charset="0"/>
              <a:cs typeface="Arial" pitchFamily="34" charset="0"/>
            </a:endParaRPr>
          </a:p>
          <a:p>
            <a:pPr algn="just" fontAlgn="auto">
              <a:spcBef>
                <a:spcPts val="0"/>
              </a:spcBef>
              <a:spcAft>
                <a:spcPts val="0"/>
              </a:spcAft>
              <a:defRPr/>
            </a:pPr>
            <a:r>
              <a:rPr lang="en-US" sz="1100" b="1" dirty="0">
                <a:latin typeface="Garamond" panose="02020404030301010803" pitchFamily="18" charset="0"/>
                <a:cs typeface="Arial" pitchFamily="34" charset="0"/>
              </a:rPr>
              <a:t>2 Levels Up </a:t>
            </a:r>
            <a:r>
              <a:rPr lang="en-US" sz="1100" b="1" dirty="0" smtClean="0">
                <a:latin typeface="Garamond" panose="02020404030301010803" pitchFamily="18" charset="0"/>
                <a:cs typeface="Arial" pitchFamily="34" charset="0"/>
              </a:rPr>
              <a:t>Intent:</a:t>
            </a:r>
            <a:endParaRPr lang="en-US" sz="1100" b="1" dirty="0">
              <a:latin typeface="Garamond" panose="02020404030301010803" pitchFamily="18" charset="0"/>
              <a:cs typeface="Arial" pitchFamily="34" charset="0"/>
            </a:endParaRPr>
          </a:p>
          <a:p>
            <a:pPr lvl="0" algn="just" fontAlgn="auto">
              <a:spcBef>
                <a:spcPts val="0"/>
              </a:spcBef>
              <a:spcAft>
                <a:spcPts val="0"/>
              </a:spcAft>
              <a:defRPr/>
            </a:pPr>
            <a:r>
              <a:rPr lang="en-US" sz="1100" dirty="0" smtClean="0">
                <a:solidFill>
                  <a:srgbClr val="000000"/>
                </a:solidFill>
                <a:latin typeface="Garamond" panose="02020404030301010803" pitchFamily="18" charset="0"/>
                <a:cs typeface="Arial"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1100" dirty="0">
              <a:latin typeface="Garamond" panose="02020404030301010803" pitchFamily="18" charset="0"/>
              <a:cs typeface="Arial" pitchFamily="34" charset="0"/>
            </a:endParaRPr>
          </a:p>
          <a:p>
            <a:pPr algn="just" fontAlgn="auto">
              <a:spcBef>
                <a:spcPts val="0"/>
              </a:spcBef>
              <a:spcAft>
                <a:spcPts val="0"/>
              </a:spcAft>
              <a:defRPr/>
            </a:pPr>
            <a:endParaRPr lang="en-US" sz="1100" b="1" dirty="0">
              <a:latin typeface="Garamond" panose="02020404030301010803" pitchFamily="18" charset="0"/>
              <a:cs typeface="Arial" pitchFamily="34" charset="0"/>
            </a:endParaRPr>
          </a:p>
          <a:p>
            <a:pPr algn="just" fontAlgn="auto">
              <a:spcBef>
                <a:spcPts val="0"/>
              </a:spcBef>
              <a:spcAft>
                <a:spcPts val="0"/>
              </a:spcAft>
              <a:defRPr/>
            </a:pPr>
            <a:endParaRPr lang="en-US" sz="1100" b="1" dirty="0">
              <a:latin typeface="Garamond" panose="02020404030301010803" pitchFamily="18" charset="0"/>
              <a:cs typeface="Arial" pitchFamily="34" charset="0"/>
            </a:endParaRPr>
          </a:p>
          <a:p>
            <a:pPr lvl="0" algn="just" fontAlgn="auto">
              <a:spcBef>
                <a:spcPts val="0"/>
              </a:spcBef>
              <a:spcAft>
                <a:spcPts val="0"/>
              </a:spcAft>
              <a:defRPr/>
            </a:pPr>
            <a:r>
              <a:rPr lang="en-US" sz="1100" b="1" dirty="0">
                <a:solidFill>
                  <a:srgbClr val="000000"/>
                </a:solidFill>
                <a:latin typeface="Garamond" panose="02020404030301010803" pitchFamily="18" charset="0"/>
                <a:cs typeface="Arial" pitchFamily="34" charset="0"/>
              </a:rPr>
              <a:t>1 Level Up </a:t>
            </a:r>
            <a:r>
              <a:rPr lang="en-US" sz="1100" b="1" dirty="0" smtClean="0">
                <a:solidFill>
                  <a:srgbClr val="000000"/>
                </a:solidFill>
                <a:latin typeface="Garamond" panose="02020404030301010803" pitchFamily="18" charset="0"/>
                <a:cs typeface="Arial" pitchFamily="34" charset="0"/>
              </a:rPr>
              <a:t>Mission</a:t>
            </a:r>
            <a:r>
              <a:rPr lang="en-US" sz="1100" b="1" dirty="0">
                <a:solidFill>
                  <a:srgbClr val="000000"/>
                </a:solidFill>
                <a:latin typeface="Garamond" panose="02020404030301010803" pitchFamily="18" charset="0"/>
                <a:cs typeface="Arial" pitchFamily="34" charset="0"/>
              </a:rPr>
              <a:t>:  </a:t>
            </a:r>
          </a:p>
          <a:p>
            <a:pPr algn="just" fontAlgn="auto">
              <a:spcBef>
                <a:spcPts val="0"/>
              </a:spcBef>
              <a:spcAft>
                <a:spcPts val="0"/>
              </a:spcAft>
              <a:defRPr/>
            </a:pPr>
            <a:r>
              <a:rPr lang="en-US" sz="1100" dirty="0" smtClean="0">
                <a:solidFill>
                  <a:srgbClr val="000000"/>
                </a:solidFill>
                <a:latin typeface="Garamond" panose="02020404030301010803" pitchFamily="18" charset="0"/>
                <a:cs typeface="Arial"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1100" dirty="0">
              <a:solidFill>
                <a:srgbClr val="000000"/>
              </a:solidFill>
              <a:latin typeface="Garamond" panose="02020404030301010803" pitchFamily="18" charset="0"/>
              <a:cs typeface="Arial" pitchFamily="34" charset="0"/>
            </a:endParaRPr>
          </a:p>
          <a:p>
            <a:pPr lvl="0" algn="just" fontAlgn="auto">
              <a:spcBef>
                <a:spcPts val="0"/>
              </a:spcBef>
              <a:spcAft>
                <a:spcPts val="0"/>
              </a:spcAft>
              <a:defRPr/>
            </a:pPr>
            <a:endParaRPr lang="en-US" sz="1100" b="1" dirty="0">
              <a:solidFill>
                <a:srgbClr val="000000"/>
              </a:solidFill>
              <a:latin typeface="Garamond" panose="02020404030301010803" pitchFamily="18" charset="0"/>
              <a:cs typeface="Arial" pitchFamily="34" charset="0"/>
            </a:endParaRPr>
          </a:p>
          <a:p>
            <a:pPr lvl="0" algn="just" fontAlgn="auto">
              <a:spcBef>
                <a:spcPts val="0"/>
              </a:spcBef>
              <a:spcAft>
                <a:spcPts val="0"/>
              </a:spcAft>
              <a:defRPr/>
            </a:pPr>
            <a:r>
              <a:rPr lang="en-US" sz="1100" b="1" dirty="0">
                <a:solidFill>
                  <a:srgbClr val="000000"/>
                </a:solidFill>
                <a:latin typeface="Garamond" panose="02020404030301010803" pitchFamily="18" charset="0"/>
                <a:cs typeface="Arial" pitchFamily="34" charset="0"/>
              </a:rPr>
              <a:t>1 Level Up </a:t>
            </a:r>
            <a:r>
              <a:rPr lang="en-US" sz="1100" b="1" dirty="0" smtClean="0">
                <a:solidFill>
                  <a:srgbClr val="000000"/>
                </a:solidFill>
                <a:latin typeface="Garamond" panose="02020404030301010803" pitchFamily="18" charset="0"/>
                <a:cs typeface="Arial" pitchFamily="34" charset="0"/>
              </a:rPr>
              <a:t>Intent:</a:t>
            </a:r>
            <a:endParaRPr lang="en-US" sz="1100" b="1" dirty="0">
              <a:solidFill>
                <a:srgbClr val="000000"/>
              </a:solidFill>
              <a:latin typeface="Garamond" panose="02020404030301010803" pitchFamily="18" charset="0"/>
              <a:cs typeface="Arial" pitchFamily="34" charset="0"/>
            </a:endParaRPr>
          </a:p>
          <a:p>
            <a:pPr lvl="0" algn="just" fontAlgn="auto">
              <a:spcBef>
                <a:spcPts val="0"/>
              </a:spcBef>
              <a:spcAft>
                <a:spcPts val="0"/>
              </a:spcAft>
              <a:defRPr/>
            </a:pPr>
            <a:r>
              <a:rPr lang="en-US" sz="1100" dirty="0" smtClean="0">
                <a:solidFill>
                  <a:srgbClr val="000000"/>
                </a:solidFill>
                <a:latin typeface="Garamond" panose="02020404030301010803" pitchFamily="18" charset="0"/>
                <a:cs typeface="Arial"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1100" dirty="0">
              <a:solidFill>
                <a:srgbClr val="000000"/>
              </a:solidFill>
              <a:latin typeface="Garamond" panose="02020404030301010803" pitchFamily="18" charset="0"/>
              <a:cs typeface="Arial" pitchFamily="34" charset="0"/>
            </a:endParaRPr>
          </a:p>
          <a:p>
            <a:pPr algn="just" fontAlgn="auto">
              <a:spcBef>
                <a:spcPts val="0"/>
              </a:spcBef>
              <a:spcAft>
                <a:spcPts val="0"/>
              </a:spcAft>
              <a:defRPr/>
            </a:pPr>
            <a:endParaRPr lang="en-US" sz="1100" b="1" dirty="0">
              <a:solidFill>
                <a:srgbClr val="000000"/>
              </a:solidFill>
              <a:latin typeface="Garamond" panose="02020404030301010803" pitchFamily="18" charset="0"/>
              <a:cs typeface="Arial" pitchFamily="34" charset="0"/>
            </a:endParaRPr>
          </a:p>
          <a:p>
            <a:pPr algn="just" fontAlgn="auto">
              <a:spcBef>
                <a:spcPts val="0"/>
              </a:spcBef>
              <a:spcAft>
                <a:spcPts val="0"/>
              </a:spcAft>
              <a:defRPr/>
            </a:pPr>
            <a:endParaRPr lang="en-US" sz="1100" b="1" dirty="0">
              <a:solidFill>
                <a:srgbClr val="000000"/>
              </a:solidFill>
              <a:latin typeface="Garamond" panose="02020404030301010803" pitchFamily="18" charset="0"/>
              <a:cs typeface="Arial" pitchFamily="34" charset="0"/>
            </a:endParaRPr>
          </a:p>
          <a:p>
            <a:pPr algn="just" fontAlgn="auto">
              <a:spcBef>
                <a:spcPts val="0"/>
              </a:spcBef>
              <a:spcAft>
                <a:spcPts val="0"/>
              </a:spcAft>
              <a:defRPr/>
            </a:pPr>
            <a:r>
              <a:rPr lang="en-US" sz="1100" b="1" dirty="0">
                <a:solidFill>
                  <a:srgbClr val="000000"/>
                </a:solidFill>
                <a:latin typeface="Garamond" panose="02020404030301010803" pitchFamily="18" charset="0"/>
                <a:cs typeface="Arial" pitchFamily="34" charset="0"/>
              </a:rPr>
              <a:t>Mission of Adjacent </a:t>
            </a:r>
            <a:r>
              <a:rPr lang="en-US" sz="1100" b="1" dirty="0" smtClean="0">
                <a:solidFill>
                  <a:srgbClr val="000000"/>
                </a:solidFill>
                <a:latin typeface="Garamond" panose="02020404030301010803" pitchFamily="18" charset="0"/>
                <a:cs typeface="Arial" pitchFamily="34" charset="0"/>
              </a:rPr>
              <a:t>Units (map): </a:t>
            </a:r>
            <a:r>
              <a:rPr lang="en-US" sz="1100" i="1" dirty="0" smtClean="0">
                <a:solidFill>
                  <a:srgbClr val="000000"/>
                </a:solidFill>
                <a:latin typeface="Garamond" panose="02020404030301010803" pitchFamily="18" charset="0"/>
                <a:cs typeface="Arial" pitchFamily="34" charset="0"/>
              </a:rPr>
              <a:t> from para 3b(1):  Execution</a:t>
            </a:r>
            <a:r>
              <a:rPr lang="en-US" sz="1100" i="1" dirty="0">
                <a:solidFill>
                  <a:srgbClr val="000000"/>
                </a:solidFill>
                <a:latin typeface="Garamond" panose="02020404030301010803" pitchFamily="18" charset="0"/>
                <a:cs typeface="Arial" pitchFamily="34" charset="0"/>
              </a:rPr>
              <a:t>, Concept of the Operation, Scheme of Movement and Maneuver</a:t>
            </a:r>
          </a:p>
          <a:p>
            <a:pPr algn="just" fontAlgn="auto">
              <a:spcBef>
                <a:spcPts val="0"/>
              </a:spcBef>
              <a:spcAft>
                <a:spcPts val="0"/>
              </a:spcAft>
              <a:defRPr/>
            </a:pPr>
            <a:endParaRPr lang="en-US" sz="1100" b="1" dirty="0">
              <a:solidFill>
                <a:srgbClr val="000000"/>
              </a:solidFill>
              <a:latin typeface="Garamond" panose="02020404030301010803" pitchFamily="18" charset="0"/>
              <a:cs typeface="Arial" pitchFamily="34" charset="0"/>
            </a:endParaRPr>
          </a:p>
          <a:p>
            <a:pPr algn="just" fontAlgn="auto">
              <a:spcBef>
                <a:spcPts val="0"/>
              </a:spcBef>
              <a:spcAft>
                <a:spcPts val="0"/>
              </a:spcAft>
              <a:defRPr/>
            </a:pPr>
            <a:endParaRPr lang="en-US" sz="1100" b="1" dirty="0">
              <a:solidFill>
                <a:srgbClr val="000000"/>
              </a:solidFill>
              <a:latin typeface="Garamond" panose="02020404030301010803" pitchFamily="18" charset="0"/>
              <a:cs typeface="Arial" pitchFamily="34" charset="0"/>
            </a:endParaRPr>
          </a:p>
          <a:p>
            <a:pPr algn="just" fontAlgn="auto">
              <a:spcBef>
                <a:spcPts val="0"/>
              </a:spcBef>
              <a:spcAft>
                <a:spcPts val="0"/>
              </a:spcAft>
              <a:defRPr/>
            </a:pPr>
            <a:endParaRPr lang="en-US" sz="1100" b="1" dirty="0">
              <a:solidFill>
                <a:srgbClr val="000000"/>
              </a:solidFill>
              <a:latin typeface="Garamond" panose="02020404030301010803" pitchFamily="18" charset="0"/>
              <a:cs typeface="Arial" pitchFamily="34" charset="0"/>
            </a:endParaRPr>
          </a:p>
          <a:p>
            <a:pPr algn="just" fontAlgn="auto">
              <a:spcBef>
                <a:spcPts val="0"/>
              </a:spcBef>
              <a:spcAft>
                <a:spcPts val="0"/>
              </a:spcAft>
              <a:defRPr/>
            </a:pPr>
            <a:endParaRPr lang="en-US" sz="1100" b="1" dirty="0">
              <a:solidFill>
                <a:srgbClr val="000000"/>
              </a:solidFill>
              <a:latin typeface="Garamond" panose="02020404030301010803" pitchFamily="18" charset="0"/>
              <a:cs typeface="Arial" pitchFamily="34" charset="0"/>
            </a:endParaRPr>
          </a:p>
          <a:p>
            <a:pPr algn="just" fontAlgn="auto">
              <a:spcBef>
                <a:spcPts val="0"/>
              </a:spcBef>
              <a:spcAft>
                <a:spcPts val="0"/>
              </a:spcAft>
              <a:defRPr/>
            </a:pPr>
            <a:endParaRPr lang="en-US" sz="1100" b="1" dirty="0">
              <a:solidFill>
                <a:srgbClr val="000000"/>
              </a:solidFill>
              <a:latin typeface="Garamond" panose="02020404030301010803" pitchFamily="18" charset="0"/>
              <a:cs typeface="Arial" pitchFamily="34" charset="0"/>
            </a:endParaRPr>
          </a:p>
          <a:p>
            <a:pPr algn="just" fontAlgn="auto">
              <a:spcBef>
                <a:spcPts val="0"/>
              </a:spcBef>
              <a:spcAft>
                <a:spcPts val="0"/>
              </a:spcAft>
              <a:defRPr/>
            </a:pPr>
            <a:endParaRPr lang="en-US" sz="1100" b="1" dirty="0">
              <a:solidFill>
                <a:srgbClr val="000000"/>
              </a:solidFill>
              <a:latin typeface="Garamond" panose="02020404030301010803" pitchFamily="18" charset="0"/>
              <a:cs typeface="Arial" pitchFamily="34" charset="0"/>
            </a:endParaRPr>
          </a:p>
          <a:p>
            <a:pPr algn="just" fontAlgn="auto">
              <a:spcBef>
                <a:spcPts val="0"/>
              </a:spcBef>
              <a:spcAft>
                <a:spcPts val="0"/>
              </a:spcAft>
              <a:defRPr/>
            </a:pPr>
            <a:endParaRPr lang="en-US" sz="1100" b="1" dirty="0">
              <a:solidFill>
                <a:srgbClr val="000000"/>
              </a:solidFill>
              <a:latin typeface="Garamond" panose="02020404030301010803" pitchFamily="18" charset="0"/>
              <a:cs typeface="Arial" pitchFamily="34" charset="0"/>
            </a:endParaRPr>
          </a:p>
          <a:p>
            <a:pPr algn="just" fontAlgn="auto">
              <a:spcBef>
                <a:spcPts val="0"/>
              </a:spcBef>
              <a:spcAft>
                <a:spcPts val="0"/>
              </a:spcAft>
              <a:defRPr/>
            </a:pPr>
            <a:endParaRPr lang="en-US" sz="1100" b="1" dirty="0">
              <a:solidFill>
                <a:srgbClr val="000000"/>
              </a:solidFill>
              <a:latin typeface="Garamond" panose="02020404030301010803" pitchFamily="18" charset="0"/>
              <a:cs typeface="Arial" pitchFamily="34" charset="0"/>
            </a:endParaRPr>
          </a:p>
          <a:p>
            <a:pPr algn="just" fontAlgn="auto">
              <a:spcBef>
                <a:spcPts val="0"/>
              </a:spcBef>
              <a:spcAft>
                <a:spcPts val="0"/>
              </a:spcAft>
              <a:defRPr/>
            </a:pPr>
            <a:endParaRPr lang="en-US" sz="1100" b="1" dirty="0">
              <a:solidFill>
                <a:srgbClr val="000000"/>
              </a:solidFill>
              <a:latin typeface="Garamond" panose="02020404030301010803" pitchFamily="18" charset="0"/>
              <a:cs typeface="Arial" pitchFamily="34" charset="0"/>
            </a:endParaRPr>
          </a:p>
          <a:p>
            <a:pPr algn="just" fontAlgn="auto">
              <a:spcBef>
                <a:spcPts val="0"/>
              </a:spcBef>
              <a:spcAft>
                <a:spcPts val="0"/>
              </a:spcAft>
              <a:defRPr/>
            </a:pPr>
            <a:endParaRPr lang="en-US" sz="1100" b="1" dirty="0">
              <a:solidFill>
                <a:srgbClr val="000000"/>
              </a:solidFill>
              <a:latin typeface="Garamond" panose="02020404030301010803" pitchFamily="18" charset="0"/>
              <a:cs typeface="Arial" pitchFamily="34" charset="0"/>
            </a:endParaRPr>
          </a:p>
          <a:p>
            <a:pPr algn="just" fontAlgn="auto">
              <a:spcBef>
                <a:spcPts val="0"/>
              </a:spcBef>
              <a:spcAft>
                <a:spcPts val="0"/>
              </a:spcAft>
              <a:defRPr/>
            </a:pPr>
            <a:endParaRPr lang="en-US" sz="1100" b="1" dirty="0">
              <a:solidFill>
                <a:srgbClr val="000000"/>
              </a:solidFill>
              <a:latin typeface="Garamond" panose="02020404030301010803" pitchFamily="18" charset="0"/>
              <a:cs typeface="Arial" pitchFamily="34" charset="0"/>
            </a:endParaRPr>
          </a:p>
          <a:p>
            <a:pPr algn="just" fontAlgn="auto">
              <a:spcBef>
                <a:spcPts val="0"/>
              </a:spcBef>
              <a:spcAft>
                <a:spcPts val="0"/>
              </a:spcAft>
              <a:defRPr/>
            </a:pPr>
            <a:r>
              <a:rPr lang="en-US" sz="1100" b="1" dirty="0">
                <a:solidFill>
                  <a:srgbClr val="000000"/>
                </a:solidFill>
                <a:latin typeface="Garamond" panose="02020404030301010803" pitchFamily="18" charset="0"/>
                <a:cs typeface="Arial" pitchFamily="34" charset="0"/>
              </a:rPr>
              <a:t>Attachments/Detachments:  </a:t>
            </a:r>
            <a:r>
              <a:rPr lang="en-US" sz="1000" i="1" dirty="0">
                <a:solidFill>
                  <a:srgbClr val="000000"/>
                </a:solidFill>
                <a:latin typeface="Garamond" panose="02020404030301010803" pitchFamily="18" charset="0"/>
                <a:cs typeface="Arial" pitchFamily="34" charset="0"/>
              </a:rPr>
              <a:t>Try to put all in Task Org but otherwise, state here when they will be in effect if not from the start (“on order” or “on commitment of the reserve”). Use “remains attached” if will attached for some time.</a:t>
            </a:r>
            <a:endParaRPr lang="en-US" sz="1000" i="1" dirty="0">
              <a:latin typeface="Garamond" panose="02020404030301010803" pitchFamily="18" charset="0"/>
              <a:cs typeface="Arial" pitchFamily="34" charset="0"/>
            </a:endParaRPr>
          </a:p>
          <a:p>
            <a:pPr algn="just" fontAlgn="auto">
              <a:spcBef>
                <a:spcPts val="0"/>
              </a:spcBef>
              <a:spcAft>
                <a:spcPts val="0"/>
              </a:spcAft>
              <a:defRPr/>
            </a:pPr>
            <a:endParaRPr lang="en-US" sz="1100" b="1" dirty="0">
              <a:latin typeface="Garamond" panose="02020404030301010803" pitchFamily="18" charset="0"/>
              <a:cs typeface="Arial" pitchFamily="34" charset="0"/>
            </a:endParaRPr>
          </a:p>
          <a:p>
            <a:pPr algn="just" fontAlgn="auto">
              <a:spcBef>
                <a:spcPts val="0"/>
              </a:spcBef>
              <a:spcAft>
                <a:spcPts val="0"/>
              </a:spcAft>
              <a:defRPr/>
            </a:pPr>
            <a:endParaRPr lang="en-US" sz="1100" b="1" dirty="0">
              <a:latin typeface="Garamond" panose="02020404030301010803" pitchFamily="18" charset="0"/>
              <a:cs typeface="Arial" pitchFamily="34" charset="0"/>
            </a:endParaRPr>
          </a:p>
        </p:txBody>
      </p:sp>
      <p:sp>
        <p:nvSpPr>
          <p:cNvPr id="17" name="Rectangle 16"/>
          <p:cNvSpPr/>
          <p:nvPr/>
        </p:nvSpPr>
        <p:spPr>
          <a:xfrm>
            <a:off x="0" y="0"/>
            <a:ext cx="9144000" cy="2286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b="1" dirty="0">
                <a:solidFill>
                  <a:schemeClr val="bg1"/>
                </a:solidFill>
                <a:latin typeface="Garamond" panose="02020404030301010803" pitchFamily="18" charset="0"/>
                <a:cs typeface="Arial" pitchFamily="34" charset="0"/>
              </a:rPr>
              <a:t>FRIENDLY FORCES 2/1 UP</a:t>
            </a:r>
            <a:endParaRPr lang="en-US" sz="1200" b="1" dirty="0">
              <a:solidFill>
                <a:schemeClr val="bg1"/>
              </a:solidFill>
              <a:latin typeface="Garamond" panose="02020404030301010803" pitchFamily="18" charset="0"/>
              <a:cs typeface="Arial" charset="0"/>
            </a:endParaRPr>
          </a:p>
        </p:txBody>
      </p:sp>
      <p:sp>
        <p:nvSpPr>
          <p:cNvPr id="15" name="Rectangle 14"/>
          <p:cNvSpPr/>
          <p:nvPr/>
        </p:nvSpPr>
        <p:spPr>
          <a:xfrm>
            <a:off x="8792" y="3789040"/>
            <a:ext cx="2328936" cy="1438418"/>
          </a:xfrm>
          <a:prstGeom prst="rect">
            <a:avLst/>
          </a:prstGeom>
        </p:spPr>
        <p:style>
          <a:lnRef idx="2">
            <a:schemeClr val="dk1"/>
          </a:lnRef>
          <a:fillRef idx="1">
            <a:schemeClr val="lt1"/>
          </a:fillRef>
          <a:effectRef idx="0">
            <a:schemeClr val="dk1"/>
          </a:effectRef>
          <a:fontRef idx="minor">
            <a:schemeClr val="dk1"/>
          </a:fontRef>
        </p:style>
        <p:txBody>
          <a:bodyPr/>
          <a:lstStyle/>
          <a:p>
            <a:pPr algn="just" fontAlgn="auto">
              <a:spcBef>
                <a:spcPts val="0"/>
              </a:spcBef>
              <a:spcAft>
                <a:spcPts val="0"/>
              </a:spcAft>
              <a:defRPr/>
            </a:pPr>
            <a:r>
              <a:rPr lang="en-US" sz="1200" b="1" dirty="0">
                <a:latin typeface="Garamond" panose="02020404030301010803" pitchFamily="18" charset="0"/>
                <a:cs typeface="Arial" pitchFamily="34" charset="0"/>
              </a:rPr>
              <a:t>DO/ME _____</a:t>
            </a:r>
          </a:p>
          <a:p>
            <a:pPr algn="just" fontAlgn="auto">
              <a:spcBef>
                <a:spcPts val="0"/>
              </a:spcBef>
              <a:spcAft>
                <a:spcPts val="0"/>
              </a:spcAft>
              <a:defRPr/>
            </a:pPr>
            <a:r>
              <a:rPr lang="en-US" sz="1200" b="1" dirty="0" smtClean="0">
                <a:latin typeface="Garamond" panose="02020404030301010803" pitchFamily="18" charset="0"/>
                <a:cs typeface="Arial" pitchFamily="34" charset="0"/>
              </a:rPr>
              <a:t>T</a:t>
            </a:r>
            <a:r>
              <a:rPr lang="en-US" sz="1200" b="1" dirty="0">
                <a:latin typeface="Garamond" panose="02020404030301010803" pitchFamily="18" charset="0"/>
                <a:cs typeface="Arial" pitchFamily="34" charset="0"/>
              </a:rPr>
              <a:t>: </a:t>
            </a:r>
            <a:endParaRPr lang="en-US" sz="1200" dirty="0">
              <a:latin typeface="Garamond" panose="02020404030301010803" pitchFamily="18" charset="0"/>
              <a:cs typeface="Arial" pitchFamily="34" charset="0"/>
            </a:endParaRPr>
          </a:p>
          <a:p>
            <a:pPr algn="just" fontAlgn="auto">
              <a:spcBef>
                <a:spcPts val="0"/>
              </a:spcBef>
              <a:spcAft>
                <a:spcPts val="0"/>
              </a:spcAft>
              <a:defRPr/>
            </a:pPr>
            <a:r>
              <a:rPr lang="en-US" sz="1200" b="1" dirty="0" smtClean="0">
                <a:latin typeface="Garamond" panose="02020404030301010803" pitchFamily="18" charset="0"/>
                <a:cs typeface="Arial" pitchFamily="34" charset="0"/>
              </a:rPr>
              <a:t>P</a:t>
            </a:r>
            <a:r>
              <a:rPr lang="en-US" sz="1200" b="1" dirty="0">
                <a:latin typeface="Garamond" panose="02020404030301010803" pitchFamily="18" charset="0"/>
                <a:cs typeface="Arial" pitchFamily="34" charset="0"/>
              </a:rPr>
              <a:t>:</a:t>
            </a:r>
          </a:p>
          <a:p>
            <a:pPr algn="just" fontAlgn="auto">
              <a:spcBef>
                <a:spcPts val="0"/>
              </a:spcBef>
              <a:spcAft>
                <a:spcPts val="0"/>
              </a:spcAft>
              <a:defRPr/>
            </a:pPr>
            <a:r>
              <a:rPr lang="en-US" sz="1200" b="1" dirty="0" smtClean="0">
                <a:latin typeface="Garamond" panose="02020404030301010803" pitchFamily="18" charset="0"/>
                <a:cs typeface="Arial" pitchFamily="34" charset="0"/>
              </a:rPr>
              <a:t>Location:</a:t>
            </a:r>
          </a:p>
          <a:p>
            <a:pPr algn="just" fontAlgn="auto">
              <a:spcBef>
                <a:spcPts val="0"/>
              </a:spcBef>
              <a:spcAft>
                <a:spcPts val="0"/>
              </a:spcAft>
              <a:defRPr/>
            </a:pPr>
            <a:r>
              <a:rPr lang="en-US" sz="1000" b="1" dirty="0" smtClean="0">
                <a:latin typeface="Garamond" panose="02020404030301010803" pitchFamily="18" charset="0"/>
                <a:cs typeface="Arial" pitchFamily="34" charset="0"/>
              </a:rPr>
              <a:t>How influences our mission if at all:</a:t>
            </a:r>
            <a:endParaRPr lang="en-US" sz="1000" b="1" dirty="0">
              <a:latin typeface="Garamond" panose="02020404030301010803" pitchFamily="18" charset="0"/>
              <a:cs typeface="Arial" pitchFamily="34" charset="0"/>
            </a:endParaRPr>
          </a:p>
        </p:txBody>
      </p:sp>
      <p:sp>
        <p:nvSpPr>
          <p:cNvPr id="16" name="Rectangle 15"/>
          <p:cNvSpPr/>
          <p:nvPr/>
        </p:nvSpPr>
        <p:spPr>
          <a:xfrm>
            <a:off x="2346520" y="3790782"/>
            <a:ext cx="2198077" cy="1438418"/>
          </a:xfrm>
          <a:prstGeom prst="rect">
            <a:avLst/>
          </a:prstGeom>
        </p:spPr>
        <p:style>
          <a:lnRef idx="2">
            <a:schemeClr val="dk1"/>
          </a:lnRef>
          <a:fillRef idx="1">
            <a:schemeClr val="lt1"/>
          </a:fillRef>
          <a:effectRef idx="0">
            <a:schemeClr val="dk1"/>
          </a:effectRef>
          <a:fontRef idx="minor">
            <a:schemeClr val="dk1"/>
          </a:fontRef>
        </p:style>
        <p:txBody>
          <a:bodyPr/>
          <a:lstStyle/>
          <a:p>
            <a:pPr algn="just" fontAlgn="auto">
              <a:spcBef>
                <a:spcPts val="0"/>
              </a:spcBef>
              <a:spcAft>
                <a:spcPts val="0"/>
              </a:spcAft>
              <a:defRPr/>
            </a:pPr>
            <a:r>
              <a:rPr lang="en-US" sz="1200" b="1" dirty="0">
                <a:latin typeface="Garamond" panose="02020404030301010803" pitchFamily="18" charset="0"/>
                <a:cs typeface="Arial" pitchFamily="34" charset="0"/>
              </a:rPr>
              <a:t>SO1/SE1_____</a:t>
            </a:r>
            <a:endParaRPr lang="en-US" sz="1200" b="1" dirty="0">
              <a:latin typeface="Garamond" panose="02020404030301010803" pitchFamily="18" charset="0"/>
              <a:cs typeface="Arial" pitchFamily="34" charset="0"/>
              <a:sym typeface="Wingdings" pitchFamily="2" charset="2"/>
            </a:endParaRPr>
          </a:p>
          <a:p>
            <a:pPr algn="just" fontAlgn="auto">
              <a:spcBef>
                <a:spcPts val="0"/>
              </a:spcBef>
              <a:spcAft>
                <a:spcPts val="0"/>
              </a:spcAft>
              <a:defRPr/>
            </a:pPr>
            <a:r>
              <a:rPr lang="en-US" sz="1200" b="1" dirty="0">
                <a:latin typeface="Garamond" panose="02020404030301010803" pitchFamily="18" charset="0"/>
                <a:cs typeface="Arial" pitchFamily="34" charset="0"/>
              </a:rPr>
              <a:t>T: </a:t>
            </a:r>
            <a:endParaRPr lang="en-US" sz="1200" dirty="0">
              <a:latin typeface="Garamond" panose="02020404030301010803" pitchFamily="18" charset="0"/>
              <a:cs typeface="Arial" pitchFamily="34" charset="0"/>
            </a:endParaRPr>
          </a:p>
          <a:p>
            <a:pPr algn="just" fontAlgn="auto">
              <a:spcBef>
                <a:spcPts val="0"/>
              </a:spcBef>
              <a:spcAft>
                <a:spcPts val="0"/>
              </a:spcAft>
              <a:defRPr/>
            </a:pPr>
            <a:r>
              <a:rPr lang="en-US" sz="1200" b="1" dirty="0">
                <a:latin typeface="Garamond" panose="02020404030301010803" pitchFamily="18" charset="0"/>
                <a:cs typeface="Arial" pitchFamily="34" charset="0"/>
              </a:rPr>
              <a:t>P:</a:t>
            </a:r>
          </a:p>
          <a:p>
            <a:pPr algn="just" fontAlgn="auto">
              <a:spcBef>
                <a:spcPts val="0"/>
              </a:spcBef>
              <a:spcAft>
                <a:spcPts val="0"/>
              </a:spcAft>
              <a:defRPr/>
            </a:pPr>
            <a:r>
              <a:rPr lang="en-US" sz="1200" b="1" dirty="0">
                <a:latin typeface="Garamond" panose="02020404030301010803" pitchFamily="18" charset="0"/>
                <a:cs typeface="Arial" pitchFamily="34" charset="0"/>
              </a:rPr>
              <a:t>Location:</a:t>
            </a:r>
          </a:p>
          <a:p>
            <a:pPr algn="just" fontAlgn="auto">
              <a:spcBef>
                <a:spcPts val="0"/>
              </a:spcBef>
              <a:spcAft>
                <a:spcPts val="0"/>
              </a:spcAft>
              <a:defRPr/>
            </a:pPr>
            <a:r>
              <a:rPr lang="en-US" sz="1000" b="1" dirty="0">
                <a:latin typeface="Garamond" panose="02020404030301010803" pitchFamily="18" charset="0"/>
                <a:cs typeface="Arial" pitchFamily="34" charset="0"/>
              </a:rPr>
              <a:t>How influences our mission if at all:</a:t>
            </a:r>
          </a:p>
        </p:txBody>
      </p:sp>
      <p:sp>
        <p:nvSpPr>
          <p:cNvPr id="19" name="Rectangle 18"/>
          <p:cNvSpPr/>
          <p:nvPr/>
        </p:nvSpPr>
        <p:spPr>
          <a:xfrm>
            <a:off x="4556320" y="3790782"/>
            <a:ext cx="2222331" cy="1438418"/>
          </a:xfrm>
          <a:prstGeom prst="rect">
            <a:avLst/>
          </a:prstGeom>
        </p:spPr>
        <p:style>
          <a:lnRef idx="2">
            <a:schemeClr val="dk1"/>
          </a:lnRef>
          <a:fillRef idx="1">
            <a:schemeClr val="lt1"/>
          </a:fillRef>
          <a:effectRef idx="0">
            <a:schemeClr val="dk1"/>
          </a:effectRef>
          <a:fontRef idx="minor">
            <a:schemeClr val="dk1"/>
          </a:fontRef>
        </p:style>
        <p:txBody>
          <a:bodyPr/>
          <a:lstStyle/>
          <a:p>
            <a:pPr algn="just" fontAlgn="auto">
              <a:spcBef>
                <a:spcPts val="0"/>
              </a:spcBef>
              <a:spcAft>
                <a:spcPts val="0"/>
              </a:spcAft>
              <a:defRPr/>
            </a:pPr>
            <a:r>
              <a:rPr lang="en-US" sz="1200" b="1" dirty="0">
                <a:latin typeface="Garamond" panose="02020404030301010803" pitchFamily="18" charset="0"/>
                <a:cs typeface="Arial" pitchFamily="34" charset="0"/>
              </a:rPr>
              <a:t>SO2/SE2_____</a:t>
            </a:r>
          </a:p>
          <a:p>
            <a:pPr algn="just" fontAlgn="auto">
              <a:spcBef>
                <a:spcPts val="0"/>
              </a:spcBef>
              <a:spcAft>
                <a:spcPts val="0"/>
              </a:spcAft>
              <a:defRPr/>
            </a:pPr>
            <a:r>
              <a:rPr lang="en-US" sz="1200" b="1" dirty="0">
                <a:latin typeface="Garamond" panose="02020404030301010803" pitchFamily="18" charset="0"/>
                <a:cs typeface="Arial" pitchFamily="34" charset="0"/>
              </a:rPr>
              <a:t>T: </a:t>
            </a:r>
            <a:endParaRPr lang="en-US" sz="1200" dirty="0">
              <a:latin typeface="Garamond" panose="02020404030301010803" pitchFamily="18" charset="0"/>
              <a:cs typeface="Arial" pitchFamily="34" charset="0"/>
            </a:endParaRPr>
          </a:p>
          <a:p>
            <a:pPr algn="just" fontAlgn="auto">
              <a:spcBef>
                <a:spcPts val="0"/>
              </a:spcBef>
              <a:spcAft>
                <a:spcPts val="0"/>
              </a:spcAft>
              <a:defRPr/>
            </a:pPr>
            <a:r>
              <a:rPr lang="en-US" sz="1200" b="1" dirty="0">
                <a:latin typeface="Garamond" panose="02020404030301010803" pitchFamily="18" charset="0"/>
                <a:cs typeface="Arial" pitchFamily="34" charset="0"/>
              </a:rPr>
              <a:t>P:</a:t>
            </a:r>
          </a:p>
          <a:p>
            <a:pPr algn="just" fontAlgn="auto">
              <a:spcBef>
                <a:spcPts val="0"/>
              </a:spcBef>
              <a:spcAft>
                <a:spcPts val="0"/>
              </a:spcAft>
              <a:defRPr/>
            </a:pPr>
            <a:r>
              <a:rPr lang="en-US" sz="1200" b="1" dirty="0">
                <a:latin typeface="Garamond" panose="02020404030301010803" pitchFamily="18" charset="0"/>
                <a:cs typeface="Arial" pitchFamily="34" charset="0"/>
              </a:rPr>
              <a:t>Location:</a:t>
            </a:r>
          </a:p>
          <a:p>
            <a:pPr algn="just" fontAlgn="auto">
              <a:spcBef>
                <a:spcPts val="0"/>
              </a:spcBef>
              <a:spcAft>
                <a:spcPts val="0"/>
              </a:spcAft>
              <a:defRPr/>
            </a:pPr>
            <a:r>
              <a:rPr lang="en-US" sz="1000" b="1" dirty="0">
                <a:latin typeface="Garamond" panose="02020404030301010803" pitchFamily="18" charset="0"/>
                <a:cs typeface="Arial" pitchFamily="34" charset="0"/>
              </a:rPr>
              <a:t>How influences our mission if at all:</a:t>
            </a:r>
          </a:p>
        </p:txBody>
      </p:sp>
      <p:sp>
        <p:nvSpPr>
          <p:cNvPr id="27" name="Rectangle 26"/>
          <p:cNvSpPr/>
          <p:nvPr/>
        </p:nvSpPr>
        <p:spPr>
          <a:xfrm>
            <a:off x="6778651" y="3790782"/>
            <a:ext cx="2349668" cy="1438418"/>
          </a:xfrm>
          <a:prstGeom prst="rect">
            <a:avLst/>
          </a:prstGeom>
        </p:spPr>
        <p:style>
          <a:lnRef idx="2">
            <a:schemeClr val="dk1"/>
          </a:lnRef>
          <a:fillRef idx="1">
            <a:schemeClr val="lt1"/>
          </a:fillRef>
          <a:effectRef idx="0">
            <a:schemeClr val="dk1"/>
          </a:effectRef>
          <a:fontRef idx="minor">
            <a:schemeClr val="dk1"/>
          </a:fontRef>
        </p:style>
        <p:txBody>
          <a:bodyPr/>
          <a:lstStyle/>
          <a:p>
            <a:pPr algn="just" fontAlgn="auto">
              <a:spcBef>
                <a:spcPts val="0"/>
              </a:spcBef>
              <a:spcAft>
                <a:spcPts val="0"/>
              </a:spcAft>
              <a:defRPr/>
            </a:pPr>
            <a:r>
              <a:rPr lang="en-US" sz="1200" b="1" dirty="0">
                <a:latin typeface="Garamond" panose="02020404030301010803" pitchFamily="18" charset="0"/>
                <a:cs typeface="Arial" pitchFamily="34" charset="0"/>
              </a:rPr>
              <a:t>SO3/SE3_____</a:t>
            </a:r>
          </a:p>
          <a:p>
            <a:pPr algn="just" fontAlgn="auto">
              <a:spcBef>
                <a:spcPts val="0"/>
              </a:spcBef>
              <a:spcAft>
                <a:spcPts val="0"/>
              </a:spcAft>
              <a:defRPr/>
            </a:pPr>
            <a:r>
              <a:rPr lang="en-US" sz="1200" b="1" dirty="0">
                <a:latin typeface="Garamond" panose="02020404030301010803" pitchFamily="18" charset="0"/>
                <a:cs typeface="Arial" pitchFamily="34" charset="0"/>
              </a:rPr>
              <a:t>T: </a:t>
            </a:r>
            <a:endParaRPr lang="en-US" sz="1200" dirty="0">
              <a:latin typeface="Garamond" panose="02020404030301010803" pitchFamily="18" charset="0"/>
              <a:cs typeface="Arial" pitchFamily="34" charset="0"/>
            </a:endParaRPr>
          </a:p>
          <a:p>
            <a:pPr algn="just" fontAlgn="auto">
              <a:spcBef>
                <a:spcPts val="0"/>
              </a:spcBef>
              <a:spcAft>
                <a:spcPts val="0"/>
              </a:spcAft>
              <a:defRPr/>
            </a:pPr>
            <a:r>
              <a:rPr lang="en-US" sz="1200" b="1" dirty="0">
                <a:latin typeface="Garamond" panose="02020404030301010803" pitchFamily="18" charset="0"/>
                <a:cs typeface="Arial" pitchFamily="34" charset="0"/>
              </a:rPr>
              <a:t>P:</a:t>
            </a:r>
          </a:p>
          <a:p>
            <a:pPr algn="just" fontAlgn="auto">
              <a:spcBef>
                <a:spcPts val="0"/>
              </a:spcBef>
              <a:spcAft>
                <a:spcPts val="0"/>
              </a:spcAft>
              <a:defRPr/>
            </a:pPr>
            <a:r>
              <a:rPr lang="en-US" sz="1200" b="1" dirty="0">
                <a:latin typeface="Garamond" panose="02020404030301010803" pitchFamily="18" charset="0"/>
                <a:cs typeface="Arial" pitchFamily="34" charset="0"/>
              </a:rPr>
              <a:t>Location:</a:t>
            </a:r>
          </a:p>
          <a:p>
            <a:pPr algn="just" fontAlgn="auto">
              <a:spcBef>
                <a:spcPts val="0"/>
              </a:spcBef>
              <a:spcAft>
                <a:spcPts val="0"/>
              </a:spcAft>
              <a:defRPr/>
            </a:pPr>
            <a:r>
              <a:rPr lang="en-US" sz="1000" b="1" dirty="0">
                <a:latin typeface="Garamond" panose="02020404030301010803" pitchFamily="18" charset="0"/>
                <a:cs typeface="Arial" pitchFamily="34" charset="0"/>
              </a:rPr>
              <a:t>How influences our mission if at all:</a:t>
            </a:r>
          </a:p>
        </p:txBody>
      </p:sp>
      <p:sp>
        <p:nvSpPr>
          <p:cNvPr id="12" name="Rectangle 4"/>
          <p:cNvSpPr>
            <a:spLocks noChangeArrowheads="1"/>
          </p:cNvSpPr>
          <p:nvPr/>
        </p:nvSpPr>
        <p:spPr bwMode="auto">
          <a:xfrm>
            <a:off x="0" y="0"/>
            <a:ext cx="1475656" cy="228600"/>
          </a:xfrm>
          <a:prstGeom prst="rect">
            <a:avLst/>
          </a:prstGeom>
          <a:solidFill>
            <a:schemeClr val="bg1"/>
          </a:solidFill>
          <a:ln w="25400">
            <a:solidFill>
              <a:schemeClr val="tx1"/>
            </a:solidFill>
          </a:ln>
        </p:spPr>
        <p:style>
          <a:lnRef idx="1">
            <a:schemeClr val="accent2"/>
          </a:lnRef>
          <a:fillRef idx="2">
            <a:schemeClr val="accent2"/>
          </a:fillRef>
          <a:effectRef idx="1">
            <a:schemeClr val="accent2"/>
          </a:effectRef>
          <a:fontRef idx="minor">
            <a:schemeClr val="dk1"/>
          </a:fontRef>
        </p:style>
        <p:txBody>
          <a:bodyPr lIns="0" tIns="66032" rIns="0" bIns="66032" rtlCol="0" anchor="ctr"/>
          <a:lstStyle/>
          <a:p>
            <a:pPr algn="ctr"/>
            <a:r>
              <a:rPr lang="en-US" sz="1200" i="1" dirty="0" smtClean="0">
                <a:solidFill>
                  <a:schemeClr val="tx1"/>
                </a:solidFill>
                <a:latin typeface="Garamond" panose="02020404030301010803" pitchFamily="18" charset="0"/>
              </a:rPr>
              <a:t>Situation </a:t>
            </a:r>
            <a:r>
              <a:rPr lang="en-US" sz="1200" i="1" dirty="0">
                <a:solidFill>
                  <a:schemeClr val="tx1"/>
                </a:solidFill>
                <a:latin typeface="Garamond" panose="02020404030301010803" pitchFamily="18" charset="0"/>
              </a:rPr>
              <a:t>Con’t , Sect. </a:t>
            </a:r>
            <a:r>
              <a:rPr lang="en-US" sz="1200" i="1" dirty="0" smtClean="0">
                <a:solidFill>
                  <a:schemeClr val="tx1"/>
                </a:solidFill>
                <a:latin typeface="Garamond" panose="02020404030301010803" pitchFamily="18" charset="0"/>
              </a:rPr>
              <a:t>d</a:t>
            </a:r>
            <a:endParaRPr lang="en-US" sz="1200" i="1" dirty="0">
              <a:solidFill>
                <a:schemeClr val="tx1"/>
              </a:solidFill>
              <a:latin typeface="Garamond" panose="02020404030301010803" pitchFamily="18" charset="0"/>
            </a:endParaRPr>
          </a:p>
        </p:txBody>
      </p:sp>
      <p:sp>
        <p:nvSpPr>
          <p:cNvPr id="2" name="Footer Placeholder 1"/>
          <p:cNvSpPr>
            <a:spLocks noGrp="1"/>
          </p:cNvSpPr>
          <p:nvPr>
            <p:ph type="ftr" sz="quarter" idx="11"/>
          </p:nvPr>
        </p:nvSpPr>
        <p:spPr/>
        <p:txBody>
          <a:bodyPr/>
          <a:lstStyle/>
          <a:p>
            <a:pPr>
              <a:defRPr/>
            </a:pPr>
            <a:r>
              <a:rPr lang="en-US" smtClean="0"/>
              <a:t>MyPatrolBase.com</a:t>
            </a:r>
            <a:endParaRPr lang="en-US" dirty="0"/>
          </a:p>
        </p:txBody>
      </p:sp>
      <p:sp>
        <p:nvSpPr>
          <p:cNvPr id="3" name="Slide Number Placeholder 2"/>
          <p:cNvSpPr>
            <a:spLocks noGrp="1"/>
          </p:cNvSpPr>
          <p:nvPr>
            <p:ph type="sldNum" sz="quarter" idx="12"/>
          </p:nvPr>
        </p:nvSpPr>
        <p:spPr/>
        <p:txBody>
          <a:bodyPr/>
          <a:lstStyle/>
          <a:p>
            <a:pPr>
              <a:defRPr/>
            </a:pPr>
            <a:fld id="{E6720408-2D1B-4BA1-A288-F5B1EE7FA1AF}" type="slidenum">
              <a:rPr lang="en-US" smtClean="0"/>
              <a:pPr>
                <a:defRPr/>
              </a:pPr>
              <a:t>14</a:t>
            </a:fld>
            <a:endParaRPr lang="en-US" dirty="0"/>
          </a:p>
        </p:txBody>
      </p:sp>
    </p:spTree>
    <p:extLst>
      <p:ext uri="{BB962C8B-B14F-4D97-AF65-F5344CB8AC3E}">
        <p14:creationId xmlns:p14="http://schemas.microsoft.com/office/powerpoint/2010/main" val="2230622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457200" y="274638"/>
            <a:ext cx="8299938" cy="1143000"/>
          </a:xfrm>
          <a:prstGeom prst="rect">
            <a:avLst/>
          </a:prstGeom>
        </p:spPr>
        <p:txBody>
          <a:bodyPr/>
          <a:lstStyle/>
          <a:p>
            <a:endParaRPr lang="en-US" dirty="0">
              <a:latin typeface="Garamond" panose="02020404030301010803" pitchFamily="18" charset="0"/>
            </a:endParaRPr>
          </a:p>
        </p:txBody>
      </p:sp>
      <p:sp>
        <p:nvSpPr>
          <p:cNvPr id="11" name="Rectangle 10"/>
          <p:cNvSpPr/>
          <p:nvPr/>
        </p:nvSpPr>
        <p:spPr>
          <a:xfrm>
            <a:off x="0" y="228600"/>
            <a:ext cx="9143998" cy="6629400"/>
          </a:xfrm>
          <a:prstGeom prst="rect">
            <a:avLst/>
          </a:prstGeom>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r>
              <a:rPr lang="en-US" sz="2400" b="1" dirty="0" smtClean="0">
                <a:latin typeface="Garamond" panose="02020404030301010803" pitchFamily="18" charset="0"/>
                <a:cs typeface="Arial" pitchFamily="34" charset="0"/>
              </a:rPr>
              <a:t> </a:t>
            </a:r>
            <a:endParaRPr lang="en-US" sz="2400" b="1" dirty="0">
              <a:latin typeface="Garamond" panose="02020404030301010803" pitchFamily="18" charset="0"/>
              <a:cs typeface="Arial" pitchFamily="34" charset="0"/>
            </a:endParaRPr>
          </a:p>
          <a:p>
            <a:pPr fontAlgn="auto">
              <a:spcBef>
                <a:spcPts val="0"/>
              </a:spcBef>
              <a:spcAft>
                <a:spcPts val="0"/>
              </a:spcAft>
              <a:defRPr/>
            </a:pPr>
            <a:r>
              <a:rPr lang="en-US" sz="2400" b="1" dirty="0" smtClean="0">
                <a:latin typeface="Garamond" panose="02020404030301010803" pitchFamily="18" charset="0"/>
                <a:cs typeface="Arial" pitchFamily="34" charset="0"/>
              </a:rPr>
              <a:t>Our </a:t>
            </a:r>
            <a:r>
              <a:rPr lang="en-US" sz="2400" b="1" dirty="0">
                <a:latin typeface="Garamond" panose="02020404030301010803" pitchFamily="18" charset="0"/>
                <a:cs typeface="Arial" pitchFamily="34" charset="0"/>
              </a:rPr>
              <a:t>Mission: </a:t>
            </a:r>
            <a:r>
              <a:rPr lang="en-US" sz="1200" i="1" dirty="0" smtClean="0">
                <a:latin typeface="Garamond" panose="02020404030301010803" pitchFamily="18" charset="0"/>
                <a:cs typeface="Arial" pitchFamily="34" charset="0"/>
              </a:rPr>
              <a:t>drawn from Para 3, Task to Subordinate Units &amp;Tactical Tasks.  Tells:</a:t>
            </a:r>
            <a:endParaRPr lang="en-US" sz="1200" i="1" dirty="0">
              <a:latin typeface="Garamond" panose="02020404030301010803" pitchFamily="18" charset="0"/>
              <a:cs typeface="Arial" pitchFamily="34" charset="0"/>
            </a:endParaRPr>
          </a:p>
          <a:p>
            <a:pPr algn="ctr" fontAlgn="auto">
              <a:spcBef>
                <a:spcPts val="0"/>
              </a:spcBef>
              <a:spcAft>
                <a:spcPts val="0"/>
              </a:spcAft>
              <a:defRPr/>
            </a:pPr>
            <a:r>
              <a:rPr lang="en-US" sz="1000" i="1" dirty="0" smtClean="0">
                <a:latin typeface="Garamond" panose="02020404030301010803" pitchFamily="18" charset="0"/>
              </a:rPr>
              <a:t>Who </a:t>
            </a:r>
            <a:r>
              <a:rPr lang="en-US" sz="1000" i="1" dirty="0">
                <a:latin typeface="Garamond" panose="02020404030301010803" pitchFamily="18" charset="0"/>
              </a:rPr>
              <a:t>does What (Tasks to Sub. Units &amp; Scheme of Man.), When (NLT DTG), Where (grid cord. &amp; OBJ code name</a:t>
            </a:r>
            <a:r>
              <a:rPr lang="en-US" sz="1000" i="1" dirty="0" smtClean="0">
                <a:latin typeface="Garamond" panose="02020404030301010803" pitchFamily="18" charset="0"/>
              </a:rPr>
              <a:t>), &amp; </a:t>
            </a:r>
            <a:r>
              <a:rPr lang="en-US" sz="1000" i="1" dirty="0">
                <a:latin typeface="Garamond" panose="02020404030301010803" pitchFamily="18" charset="0"/>
              </a:rPr>
              <a:t>Why (purpose from Tasks to Subordinate Units, Timeline, &amp; Higher’s Purpose) </a:t>
            </a:r>
            <a:endParaRPr lang="en-US" sz="1000" b="1" dirty="0">
              <a:latin typeface="Garamond" panose="02020404030301010803" pitchFamily="18" charset="0"/>
              <a:cs typeface="Arial" pitchFamily="34" charset="0"/>
            </a:endParaRPr>
          </a:p>
          <a:p>
            <a:pPr algn="ctr" fontAlgn="auto">
              <a:spcBef>
                <a:spcPts val="0"/>
              </a:spcBef>
              <a:spcAft>
                <a:spcPts val="0"/>
              </a:spcAft>
              <a:defRPr/>
            </a:pPr>
            <a:r>
              <a:rPr lang="en-US" sz="2400" b="1" dirty="0" smtClean="0">
                <a:latin typeface="Garamond" panose="02020404030301010803" pitchFamily="18" charset="0"/>
                <a:cs typeface="Arial" pitchFamily="34" charset="0"/>
              </a:rPr>
              <a:t>________________________________________________________________________________________________________________________________________________________________________________________________________________________________________</a:t>
            </a:r>
          </a:p>
          <a:p>
            <a:pPr fontAlgn="auto">
              <a:spcBef>
                <a:spcPts val="0"/>
              </a:spcBef>
              <a:spcAft>
                <a:spcPts val="0"/>
              </a:spcAft>
              <a:defRPr/>
            </a:pPr>
            <a:endParaRPr lang="en-US" sz="1200" i="1" dirty="0" smtClean="0">
              <a:latin typeface="Garamond" panose="02020404030301010803" pitchFamily="18" charset="0"/>
            </a:endParaRPr>
          </a:p>
          <a:p>
            <a:pPr algn="ctr" fontAlgn="auto">
              <a:spcBef>
                <a:spcPts val="0"/>
              </a:spcBef>
              <a:spcAft>
                <a:spcPts val="0"/>
              </a:spcAft>
              <a:defRPr/>
            </a:pPr>
            <a:endParaRPr lang="en-US" sz="2400" b="1" dirty="0" smtClean="0">
              <a:latin typeface="Garamond" panose="02020404030301010803" pitchFamily="18" charset="0"/>
              <a:cs typeface="Arial" pitchFamily="34" charset="0"/>
            </a:endParaRPr>
          </a:p>
          <a:p>
            <a:pPr algn="ctr" fontAlgn="auto">
              <a:spcBef>
                <a:spcPts val="0"/>
              </a:spcBef>
              <a:spcAft>
                <a:spcPts val="0"/>
              </a:spcAft>
              <a:defRPr/>
            </a:pPr>
            <a:endParaRPr lang="en-US" sz="2400" b="1" dirty="0">
              <a:latin typeface="Garamond" panose="02020404030301010803" pitchFamily="18" charset="0"/>
              <a:cs typeface="Arial" pitchFamily="34" charset="0"/>
            </a:endParaRPr>
          </a:p>
          <a:p>
            <a:pPr algn="ctr" fontAlgn="auto">
              <a:spcBef>
                <a:spcPts val="0"/>
              </a:spcBef>
              <a:spcAft>
                <a:spcPts val="0"/>
              </a:spcAft>
              <a:defRPr/>
            </a:pPr>
            <a:endParaRPr lang="en-US" sz="2400" b="1" dirty="0" smtClean="0">
              <a:latin typeface="Garamond" panose="02020404030301010803" pitchFamily="18" charset="0"/>
              <a:cs typeface="Arial" pitchFamily="34" charset="0"/>
            </a:endParaRPr>
          </a:p>
          <a:p>
            <a:pPr algn="ctr" fontAlgn="auto">
              <a:spcBef>
                <a:spcPts val="0"/>
              </a:spcBef>
              <a:spcAft>
                <a:spcPts val="0"/>
              </a:spcAft>
              <a:defRPr/>
            </a:pPr>
            <a:r>
              <a:rPr lang="en-US" sz="4400" b="1" dirty="0" smtClean="0">
                <a:solidFill>
                  <a:srgbClr val="FF0000"/>
                </a:solidFill>
                <a:latin typeface="Garamond" panose="02020404030301010803" pitchFamily="18" charset="0"/>
              </a:rPr>
              <a:t>READ </a:t>
            </a:r>
            <a:r>
              <a:rPr lang="en-US" sz="4400" b="1" dirty="0">
                <a:solidFill>
                  <a:srgbClr val="FF0000"/>
                </a:solidFill>
                <a:latin typeface="Garamond" panose="02020404030301010803" pitchFamily="18" charset="0"/>
              </a:rPr>
              <a:t>TWICE:  “I say again</a:t>
            </a:r>
            <a:r>
              <a:rPr lang="en-US" sz="4400" b="1" dirty="0" smtClean="0">
                <a:solidFill>
                  <a:srgbClr val="FF0000"/>
                </a:solidFill>
                <a:latin typeface="Garamond" panose="02020404030301010803" pitchFamily="18" charset="0"/>
              </a:rPr>
              <a:t>…”</a:t>
            </a:r>
            <a:endParaRPr lang="en-US" sz="4400" b="1" dirty="0">
              <a:latin typeface="Garamond" panose="02020404030301010803" pitchFamily="18" charset="0"/>
              <a:cs typeface="Arial" pitchFamily="34" charset="0"/>
            </a:endParaRPr>
          </a:p>
          <a:p>
            <a:pPr algn="just" fontAlgn="auto">
              <a:spcBef>
                <a:spcPts val="0"/>
              </a:spcBef>
              <a:spcAft>
                <a:spcPts val="0"/>
              </a:spcAft>
              <a:defRPr/>
            </a:pPr>
            <a:endParaRPr lang="en-US" sz="1100" b="1" dirty="0">
              <a:latin typeface="Garamond" panose="02020404030301010803" pitchFamily="18" charset="0"/>
              <a:cs typeface="Arial" pitchFamily="34" charset="0"/>
            </a:endParaRPr>
          </a:p>
          <a:p>
            <a:pPr algn="just" fontAlgn="auto">
              <a:spcBef>
                <a:spcPts val="0"/>
              </a:spcBef>
              <a:spcAft>
                <a:spcPts val="0"/>
              </a:spcAft>
              <a:defRPr/>
            </a:pPr>
            <a:endParaRPr lang="en-US" sz="1100" b="1" dirty="0">
              <a:latin typeface="Garamond" panose="02020404030301010803" pitchFamily="18" charset="0"/>
              <a:cs typeface="Arial" pitchFamily="34" charset="0"/>
            </a:endParaRPr>
          </a:p>
          <a:p>
            <a:pPr algn="just" fontAlgn="auto">
              <a:spcBef>
                <a:spcPts val="0"/>
              </a:spcBef>
              <a:spcAft>
                <a:spcPts val="0"/>
              </a:spcAft>
              <a:defRPr/>
            </a:pPr>
            <a:endParaRPr lang="en-US" sz="1100" b="1" dirty="0">
              <a:latin typeface="Garamond" panose="02020404030301010803" pitchFamily="18" charset="0"/>
              <a:cs typeface="Arial" pitchFamily="34" charset="0"/>
            </a:endParaRPr>
          </a:p>
          <a:p>
            <a:pPr algn="just" fontAlgn="auto">
              <a:spcBef>
                <a:spcPts val="0"/>
              </a:spcBef>
              <a:spcAft>
                <a:spcPts val="0"/>
              </a:spcAft>
              <a:defRPr/>
            </a:pPr>
            <a:endParaRPr lang="en-US" sz="1100" b="1" dirty="0">
              <a:latin typeface="Garamond" panose="02020404030301010803" pitchFamily="18" charset="0"/>
              <a:cs typeface="Arial" pitchFamily="34" charset="0"/>
            </a:endParaRPr>
          </a:p>
          <a:p>
            <a:pPr algn="just" fontAlgn="auto">
              <a:spcBef>
                <a:spcPts val="0"/>
              </a:spcBef>
              <a:spcAft>
                <a:spcPts val="0"/>
              </a:spcAft>
              <a:defRPr/>
            </a:pPr>
            <a:endParaRPr lang="en-US" sz="1100" b="1" dirty="0">
              <a:latin typeface="Garamond" panose="02020404030301010803" pitchFamily="18" charset="0"/>
              <a:cs typeface="Arial" pitchFamily="34" charset="0"/>
            </a:endParaRPr>
          </a:p>
          <a:p>
            <a:pPr lvl="0" algn="just" fontAlgn="auto">
              <a:spcBef>
                <a:spcPts val="0"/>
              </a:spcBef>
              <a:spcAft>
                <a:spcPts val="0"/>
              </a:spcAft>
              <a:defRPr/>
            </a:pPr>
            <a:endParaRPr lang="en-US" sz="1100" b="1" dirty="0">
              <a:solidFill>
                <a:srgbClr val="000000"/>
              </a:solidFill>
              <a:latin typeface="Garamond" panose="02020404030301010803" pitchFamily="18" charset="0"/>
              <a:cs typeface="Arial" pitchFamily="34" charset="0"/>
            </a:endParaRPr>
          </a:p>
          <a:p>
            <a:pPr lvl="0" algn="just" fontAlgn="auto">
              <a:spcBef>
                <a:spcPts val="0"/>
              </a:spcBef>
              <a:spcAft>
                <a:spcPts val="0"/>
              </a:spcAft>
              <a:defRPr/>
            </a:pPr>
            <a:endParaRPr lang="en-US" sz="1100" b="1" dirty="0">
              <a:solidFill>
                <a:srgbClr val="000000"/>
              </a:solidFill>
              <a:latin typeface="Garamond" panose="02020404030301010803" pitchFamily="18" charset="0"/>
              <a:cs typeface="Arial" pitchFamily="34" charset="0"/>
            </a:endParaRPr>
          </a:p>
        </p:txBody>
      </p:sp>
      <p:sp>
        <p:nvSpPr>
          <p:cNvPr id="17" name="Rectangle 16"/>
          <p:cNvSpPr/>
          <p:nvPr/>
        </p:nvSpPr>
        <p:spPr>
          <a:xfrm>
            <a:off x="0" y="0"/>
            <a:ext cx="9144000" cy="2286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sz="1200" b="1" dirty="0">
              <a:solidFill>
                <a:schemeClr val="tx2"/>
              </a:solidFill>
              <a:latin typeface="Garamond" panose="02020404030301010803" pitchFamily="18" charset="0"/>
              <a:cs typeface="Arial" charset="0"/>
            </a:endParaRPr>
          </a:p>
        </p:txBody>
      </p:sp>
      <p:sp>
        <p:nvSpPr>
          <p:cNvPr id="12" name="Rectangle 11"/>
          <p:cNvSpPr/>
          <p:nvPr/>
        </p:nvSpPr>
        <p:spPr>
          <a:xfrm>
            <a:off x="8792" y="0"/>
            <a:ext cx="1467272" cy="22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1200" b="1" dirty="0" smtClean="0">
                <a:solidFill>
                  <a:schemeClr val="tx2"/>
                </a:solidFill>
                <a:latin typeface="Garamond" panose="02020404030301010803" pitchFamily="18" charset="0"/>
                <a:cs typeface="Arial" charset="0"/>
              </a:rPr>
              <a:t>2.  MISSION</a:t>
            </a:r>
            <a:endParaRPr lang="en-US" sz="1200" b="1" dirty="0">
              <a:solidFill>
                <a:schemeClr val="tx2"/>
              </a:solidFill>
              <a:latin typeface="Garamond" panose="02020404030301010803" pitchFamily="18" charset="0"/>
              <a:cs typeface="Arial" charset="0"/>
            </a:endParaRPr>
          </a:p>
        </p:txBody>
      </p:sp>
      <p:sp>
        <p:nvSpPr>
          <p:cNvPr id="2" name="TextBox 1"/>
          <p:cNvSpPr txBox="1"/>
          <p:nvPr/>
        </p:nvSpPr>
        <p:spPr>
          <a:xfrm>
            <a:off x="5076056" y="2276872"/>
            <a:ext cx="3928127" cy="338554"/>
          </a:xfrm>
          <a:prstGeom prst="rect">
            <a:avLst/>
          </a:prstGeom>
          <a:noFill/>
        </p:spPr>
        <p:txBody>
          <a:bodyPr wrap="none" rtlCol="0">
            <a:spAutoFit/>
          </a:bodyPr>
          <a:lstStyle/>
          <a:p>
            <a:r>
              <a:rPr lang="en-US" b="1" i="1" dirty="0" smtClean="0">
                <a:latin typeface="Garamond" panose="02020404030301010803" pitchFamily="18" charset="0"/>
              </a:rPr>
              <a:t>Here is us and here is our OBJ on the map.</a:t>
            </a:r>
            <a:endParaRPr lang="en-US" b="1" dirty="0">
              <a:latin typeface="Garamond" panose="02020404030301010803" pitchFamily="18" charset="0"/>
              <a:cs typeface="Arial" pitchFamily="34" charset="0"/>
            </a:endParaRPr>
          </a:p>
        </p:txBody>
      </p:sp>
      <p:sp>
        <p:nvSpPr>
          <p:cNvPr id="3" name="Footer Placeholder 2"/>
          <p:cNvSpPr>
            <a:spLocks noGrp="1"/>
          </p:cNvSpPr>
          <p:nvPr>
            <p:ph type="ftr" sz="quarter" idx="11"/>
          </p:nvPr>
        </p:nvSpPr>
        <p:spPr/>
        <p:txBody>
          <a:bodyPr/>
          <a:lstStyle/>
          <a:p>
            <a:pPr>
              <a:defRPr/>
            </a:pPr>
            <a:r>
              <a:rPr lang="en-US" smtClean="0"/>
              <a:t>MyPatrolBase.com</a:t>
            </a:r>
            <a:endParaRPr lang="en-US" dirty="0"/>
          </a:p>
        </p:txBody>
      </p:sp>
      <p:sp>
        <p:nvSpPr>
          <p:cNvPr id="4" name="Slide Number Placeholder 3"/>
          <p:cNvSpPr>
            <a:spLocks noGrp="1"/>
          </p:cNvSpPr>
          <p:nvPr>
            <p:ph type="sldNum" sz="quarter" idx="12"/>
          </p:nvPr>
        </p:nvSpPr>
        <p:spPr/>
        <p:txBody>
          <a:bodyPr/>
          <a:lstStyle/>
          <a:p>
            <a:pPr>
              <a:defRPr/>
            </a:pPr>
            <a:fld id="{E6720408-2D1B-4BA1-A288-F5B1EE7FA1AF}" type="slidenum">
              <a:rPr lang="en-US" smtClean="0"/>
              <a:pPr>
                <a:defRPr/>
              </a:pPr>
              <a:t>15</a:t>
            </a:fld>
            <a:endParaRPr lang="en-US" dirty="0"/>
          </a:p>
        </p:txBody>
      </p:sp>
    </p:spTree>
    <p:extLst>
      <p:ext uri="{BB962C8B-B14F-4D97-AF65-F5344CB8AC3E}">
        <p14:creationId xmlns:p14="http://schemas.microsoft.com/office/powerpoint/2010/main" val="1703340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2965" y="235134"/>
            <a:ext cx="9143998" cy="6622866"/>
          </a:xfrm>
          <a:prstGeom prst="rect">
            <a:avLst/>
          </a:prstGeom>
          <a:noFill/>
        </p:spPr>
        <p:style>
          <a:lnRef idx="2">
            <a:schemeClr val="dk1"/>
          </a:lnRef>
          <a:fillRef idx="1">
            <a:schemeClr val="lt1"/>
          </a:fillRef>
          <a:effectRef idx="0">
            <a:schemeClr val="dk1"/>
          </a:effectRef>
          <a:fontRef idx="minor">
            <a:schemeClr val="dk1"/>
          </a:fontRef>
        </p:style>
        <p:txBody>
          <a:bodyPr/>
          <a:lstStyle/>
          <a:p>
            <a:pPr algn="ctr" fontAlgn="auto">
              <a:spcBef>
                <a:spcPts val="0"/>
              </a:spcBef>
              <a:spcAft>
                <a:spcPts val="0"/>
              </a:spcAft>
              <a:defRPr/>
            </a:pPr>
            <a:r>
              <a:rPr lang="en-US" sz="1000" i="1" dirty="0" smtClean="0">
                <a:latin typeface="Garamond" panose="02020404030301010803" pitchFamily="18" charset="0"/>
                <a:cs typeface="Arial" pitchFamily="34" charset="0"/>
              </a:rPr>
              <a:t>For Company Commanders and up:  A </a:t>
            </a:r>
            <a:r>
              <a:rPr lang="en-US" sz="1000" i="1" dirty="0">
                <a:latin typeface="Garamond" panose="02020404030301010803" pitchFamily="18" charset="0"/>
                <a:cs typeface="Arial" pitchFamily="34" charset="0"/>
              </a:rPr>
              <a:t>clear, concise statement of what the force must do and conditions the force </a:t>
            </a:r>
            <a:r>
              <a:rPr lang="en-US" sz="1000" i="1" dirty="0" smtClean="0">
                <a:latin typeface="Garamond" panose="02020404030301010803" pitchFamily="18" charset="0"/>
                <a:cs typeface="Arial" pitchFamily="34" charset="0"/>
              </a:rPr>
              <a:t>must</a:t>
            </a:r>
          </a:p>
          <a:p>
            <a:pPr algn="ctr" fontAlgn="auto">
              <a:spcBef>
                <a:spcPts val="0"/>
              </a:spcBef>
              <a:spcAft>
                <a:spcPts val="0"/>
              </a:spcAft>
              <a:defRPr/>
            </a:pPr>
            <a:r>
              <a:rPr lang="en-US" sz="1000" i="1" dirty="0" smtClean="0">
                <a:latin typeface="Garamond" panose="02020404030301010803" pitchFamily="18" charset="0"/>
                <a:cs typeface="Arial" pitchFamily="34" charset="0"/>
              </a:rPr>
              <a:t>establish </a:t>
            </a:r>
            <a:r>
              <a:rPr lang="en-US" sz="1000" i="1" dirty="0">
                <a:latin typeface="Garamond" panose="02020404030301010803" pitchFamily="18" charset="0"/>
                <a:cs typeface="Arial" pitchFamily="34" charset="0"/>
              </a:rPr>
              <a:t>with respect to the enemy, terrain, and civil considerations that represent the desired </a:t>
            </a:r>
            <a:r>
              <a:rPr lang="en-US" sz="1000" i="1" dirty="0" smtClean="0">
                <a:latin typeface="Garamond" panose="02020404030301010803" pitchFamily="18" charset="0"/>
                <a:cs typeface="Arial" pitchFamily="34" charset="0"/>
              </a:rPr>
              <a:t>end state.</a:t>
            </a:r>
          </a:p>
          <a:p>
            <a:pPr algn="ctr" fontAlgn="auto">
              <a:spcBef>
                <a:spcPts val="0"/>
              </a:spcBef>
              <a:spcAft>
                <a:spcPts val="0"/>
              </a:spcAft>
              <a:defRPr/>
            </a:pPr>
            <a:r>
              <a:rPr lang="en-US" sz="2400" b="1" dirty="0" smtClean="0">
                <a:solidFill>
                  <a:srgbClr val="000000"/>
                </a:solidFill>
                <a:latin typeface="Garamond" panose="02020404030301010803" pitchFamily="18" charset="0"/>
                <a:cs typeface="Arial" pitchFamily="34" charset="0"/>
              </a:rPr>
              <a:t>________________________________________________________________________________________________________________________________________________________________________________________________________________________________________</a:t>
            </a:r>
            <a:endParaRPr lang="en-US" sz="2400" b="1" dirty="0">
              <a:solidFill>
                <a:srgbClr val="000000"/>
              </a:solidFill>
              <a:latin typeface="Garamond" panose="02020404030301010803" pitchFamily="18" charset="0"/>
              <a:cs typeface="Arial" pitchFamily="34" charset="0"/>
            </a:endParaRPr>
          </a:p>
          <a:p>
            <a:pPr fontAlgn="auto">
              <a:spcBef>
                <a:spcPts val="0"/>
              </a:spcBef>
              <a:spcAft>
                <a:spcPts val="0"/>
              </a:spcAft>
              <a:defRPr/>
            </a:pPr>
            <a:r>
              <a:rPr lang="en-US" sz="2400" b="1" dirty="0" smtClean="0">
                <a:solidFill>
                  <a:srgbClr val="000000"/>
                </a:solidFill>
                <a:latin typeface="Garamond" panose="02020404030301010803" pitchFamily="18" charset="0"/>
                <a:cs typeface="Arial" pitchFamily="34" charset="0"/>
              </a:rPr>
              <a:t> _</a:t>
            </a:r>
            <a:r>
              <a:rPr lang="en-US" sz="2400" b="1" u="sng" dirty="0" smtClean="0">
                <a:solidFill>
                  <a:srgbClr val="000000"/>
                </a:solidFill>
                <a:latin typeface="Garamond" panose="02020404030301010803" pitchFamily="18" charset="0"/>
                <a:cs typeface="Arial" pitchFamily="34" charset="0"/>
              </a:rPr>
              <a:t>Purpose:_________________________________________________</a:t>
            </a:r>
          </a:p>
          <a:p>
            <a:pPr fontAlgn="auto">
              <a:spcBef>
                <a:spcPts val="0"/>
              </a:spcBef>
              <a:spcAft>
                <a:spcPts val="0"/>
              </a:spcAft>
              <a:defRPr/>
            </a:pPr>
            <a:r>
              <a:rPr lang="en-US" sz="2400" b="1" dirty="0">
                <a:solidFill>
                  <a:srgbClr val="000000"/>
                </a:solidFill>
                <a:latin typeface="Garamond" panose="02020404030301010803" pitchFamily="18" charset="0"/>
                <a:cs typeface="Arial" pitchFamily="34" charset="0"/>
              </a:rPr>
              <a:t> </a:t>
            </a:r>
            <a:r>
              <a:rPr lang="en-US" sz="2400" b="1" dirty="0" smtClean="0">
                <a:solidFill>
                  <a:srgbClr val="000000"/>
                </a:solidFill>
                <a:latin typeface="Garamond" panose="02020404030301010803" pitchFamily="18" charset="0"/>
                <a:cs typeface="Arial" pitchFamily="34" charset="0"/>
              </a:rPr>
              <a:t>___</a:t>
            </a:r>
            <a:r>
              <a:rPr lang="en-US" sz="2400" b="1" u="sng" dirty="0" smtClean="0">
                <a:solidFill>
                  <a:srgbClr val="000000"/>
                </a:solidFill>
                <a:latin typeface="Garamond" panose="02020404030301010803" pitchFamily="18" charset="0"/>
                <a:cs typeface="Arial" pitchFamily="34" charset="0"/>
              </a:rPr>
              <a:t>_______________________________________________________</a:t>
            </a:r>
            <a:r>
              <a:rPr lang="en-US" sz="2400" b="1" dirty="0">
                <a:solidFill>
                  <a:srgbClr val="000000"/>
                </a:solidFill>
                <a:latin typeface="Garamond" panose="02020404030301010803" pitchFamily="18" charset="0"/>
                <a:cs typeface="Arial" pitchFamily="34" charset="0"/>
              </a:rPr>
              <a:t> </a:t>
            </a:r>
            <a:r>
              <a:rPr lang="en-US" sz="2400" b="1" dirty="0" smtClean="0">
                <a:solidFill>
                  <a:srgbClr val="000000"/>
                </a:solidFill>
                <a:latin typeface="Garamond" panose="02020404030301010803" pitchFamily="18" charset="0"/>
                <a:cs typeface="Arial" pitchFamily="34" charset="0"/>
              </a:rPr>
              <a:t> </a:t>
            </a:r>
          </a:p>
          <a:p>
            <a:pPr fontAlgn="auto">
              <a:spcBef>
                <a:spcPts val="0"/>
              </a:spcBef>
              <a:spcAft>
                <a:spcPts val="0"/>
              </a:spcAft>
              <a:defRPr/>
            </a:pPr>
            <a:r>
              <a:rPr lang="en-US" sz="2400" b="1" dirty="0">
                <a:solidFill>
                  <a:srgbClr val="000000"/>
                </a:solidFill>
                <a:latin typeface="Garamond" panose="02020404030301010803" pitchFamily="18" charset="0"/>
                <a:cs typeface="Arial" pitchFamily="34" charset="0"/>
              </a:rPr>
              <a:t> </a:t>
            </a:r>
            <a:r>
              <a:rPr lang="en-US" sz="2400" b="1" dirty="0" smtClean="0">
                <a:solidFill>
                  <a:srgbClr val="000000"/>
                </a:solidFill>
                <a:latin typeface="Garamond" panose="02020404030301010803" pitchFamily="18" charset="0"/>
                <a:cs typeface="Arial" pitchFamily="34" charset="0"/>
              </a:rPr>
              <a:t>___</a:t>
            </a:r>
            <a:r>
              <a:rPr lang="en-US" sz="2400" b="1" u="sng" dirty="0" smtClean="0">
                <a:solidFill>
                  <a:srgbClr val="000000"/>
                </a:solidFill>
                <a:latin typeface="Garamond" panose="02020404030301010803" pitchFamily="18" charset="0"/>
                <a:cs typeface="Arial" pitchFamily="34" charset="0"/>
              </a:rPr>
              <a:t>_______________________________________________________</a:t>
            </a:r>
            <a:r>
              <a:rPr lang="en-US" sz="2400" b="1" dirty="0" smtClean="0">
                <a:solidFill>
                  <a:srgbClr val="000000"/>
                </a:solidFill>
                <a:latin typeface="Garamond" panose="02020404030301010803" pitchFamily="18" charset="0"/>
                <a:cs typeface="Arial" pitchFamily="34" charset="0"/>
              </a:rPr>
              <a:t> </a:t>
            </a:r>
            <a:endParaRPr lang="en-US" sz="2400" b="1" dirty="0">
              <a:solidFill>
                <a:srgbClr val="000000"/>
              </a:solidFill>
              <a:latin typeface="Garamond" panose="02020404030301010803" pitchFamily="18" charset="0"/>
              <a:cs typeface="Arial" pitchFamily="34" charset="0"/>
            </a:endParaRPr>
          </a:p>
          <a:p>
            <a:pPr fontAlgn="auto">
              <a:spcBef>
                <a:spcPts val="0"/>
              </a:spcBef>
              <a:spcAft>
                <a:spcPts val="0"/>
              </a:spcAft>
              <a:defRPr/>
            </a:pPr>
            <a:r>
              <a:rPr lang="en-US" sz="2400" b="1" dirty="0" smtClean="0">
                <a:solidFill>
                  <a:srgbClr val="000000"/>
                </a:solidFill>
                <a:latin typeface="Garamond" panose="02020404030301010803" pitchFamily="18" charset="0"/>
                <a:cs typeface="Arial" pitchFamily="34" charset="0"/>
              </a:rPr>
              <a:t> _</a:t>
            </a:r>
            <a:r>
              <a:rPr lang="en-US" sz="2400" b="1" u="sng" dirty="0" smtClean="0">
                <a:solidFill>
                  <a:srgbClr val="000000"/>
                </a:solidFill>
                <a:latin typeface="Garamond" panose="02020404030301010803" pitchFamily="18" charset="0"/>
                <a:cs typeface="Arial" pitchFamily="34" charset="0"/>
              </a:rPr>
              <a:t>Key Tasks:________________________________________________</a:t>
            </a:r>
            <a:r>
              <a:rPr lang="en-US" sz="2400" b="1" dirty="0" smtClean="0">
                <a:solidFill>
                  <a:srgbClr val="000000"/>
                </a:solidFill>
                <a:latin typeface="Garamond" panose="02020404030301010803" pitchFamily="18" charset="0"/>
                <a:cs typeface="Arial" pitchFamily="34" charset="0"/>
              </a:rPr>
              <a:t> </a:t>
            </a:r>
          </a:p>
          <a:p>
            <a:pPr fontAlgn="auto">
              <a:spcBef>
                <a:spcPts val="0"/>
              </a:spcBef>
              <a:spcAft>
                <a:spcPts val="0"/>
              </a:spcAft>
              <a:defRPr/>
            </a:pPr>
            <a:r>
              <a:rPr lang="en-US" sz="2400" b="1" dirty="0">
                <a:solidFill>
                  <a:srgbClr val="000000"/>
                </a:solidFill>
                <a:latin typeface="Garamond" panose="02020404030301010803" pitchFamily="18" charset="0"/>
                <a:cs typeface="Arial" pitchFamily="34" charset="0"/>
              </a:rPr>
              <a:t> </a:t>
            </a:r>
            <a:r>
              <a:rPr lang="en-US" sz="2400" b="1" dirty="0" smtClean="0">
                <a:solidFill>
                  <a:srgbClr val="000000"/>
                </a:solidFill>
                <a:latin typeface="Garamond" panose="02020404030301010803" pitchFamily="18" charset="0"/>
                <a:cs typeface="Arial" pitchFamily="34" charset="0"/>
              </a:rPr>
              <a:t>___</a:t>
            </a:r>
            <a:r>
              <a:rPr lang="en-US" sz="2400" b="1" u="sng" dirty="0" smtClean="0">
                <a:solidFill>
                  <a:srgbClr val="000000"/>
                </a:solidFill>
                <a:latin typeface="Garamond" panose="02020404030301010803" pitchFamily="18" charset="0"/>
                <a:cs typeface="Arial" pitchFamily="34" charset="0"/>
              </a:rPr>
              <a:t>_______________________________________________________</a:t>
            </a:r>
            <a:r>
              <a:rPr lang="en-US" sz="2400" b="1" dirty="0">
                <a:solidFill>
                  <a:srgbClr val="000000"/>
                </a:solidFill>
                <a:latin typeface="Garamond" panose="02020404030301010803" pitchFamily="18" charset="0"/>
                <a:cs typeface="Arial" pitchFamily="34" charset="0"/>
              </a:rPr>
              <a:t> </a:t>
            </a:r>
            <a:r>
              <a:rPr lang="en-US" sz="2400" b="1" dirty="0" smtClean="0">
                <a:solidFill>
                  <a:srgbClr val="000000"/>
                </a:solidFill>
                <a:latin typeface="Garamond" panose="02020404030301010803" pitchFamily="18" charset="0"/>
                <a:cs typeface="Arial" pitchFamily="34" charset="0"/>
              </a:rPr>
              <a:t>  </a:t>
            </a:r>
          </a:p>
          <a:p>
            <a:pPr fontAlgn="auto">
              <a:spcBef>
                <a:spcPts val="0"/>
              </a:spcBef>
              <a:spcAft>
                <a:spcPts val="0"/>
              </a:spcAft>
              <a:defRPr/>
            </a:pPr>
            <a:r>
              <a:rPr lang="en-US" sz="2400" b="1" dirty="0">
                <a:solidFill>
                  <a:srgbClr val="000000"/>
                </a:solidFill>
                <a:latin typeface="Garamond" panose="02020404030301010803" pitchFamily="18" charset="0"/>
                <a:cs typeface="Arial" pitchFamily="34" charset="0"/>
              </a:rPr>
              <a:t> </a:t>
            </a:r>
            <a:r>
              <a:rPr lang="en-US" sz="2400" b="1" dirty="0" smtClean="0">
                <a:solidFill>
                  <a:srgbClr val="000000"/>
                </a:solidFill>
                <a:latin typeface="Garamond" panose="02020404030301010803" pitchFamily="18" charset="0"/>
                <a:cs typeface="Arial" pitchFamily="34" charset="0"/>
              </a:rPr>
              <a:t>___</a:t>
            </a:r>
            <a:r>
              <a:rPr lang="en-US" sz="2400" b="1" u="sng" dirty="0" smtClean="0">
                <a:solidFill>
                  <a:srgbClr val="000000"/>
                </a:solidFill>
                <a:latin typeface="Garamond" panose="02020404030301010803" pitchFamily="18" charset="0"/>
                <a:cs typeface="Arial" pitchFamily="34" charset="0"/>
              </a:rPr>
              <a:t>_______________________________________________________</a:t>
            </a:r>
            <a:endParaRPr lang="en-US" sz="2400" b="1" u="sng" dirty="0">
              <a:solidFill>
                <a:srgbClr val="000000"/>
              </a:solidFill>
              <a:latin typeface="Garamond" panose="02020404030301010803" pitchFamily="18" charset="0"/>
              <a:cs typeface="Arial" pitchFamily="34" charset="0"/>
            </a:endParaRPr>
          </a:p>
          <a:p>
            <a:pPr fontAlgn="auto">
              <a:spcBef>
                <a:spcPts val="0"/>
              </a:spcBef>
              <a:spcAft>
                <a:spcPts val="0"/>
              </a:spcAft>
              <a:defRPr/>
            </a:pPr>
            <a:endParaRPr lang="en-US" sz="1400" b="1" dirty="0" smtClean="0">
              <a:solidFill>
                <a:srgbClr val="000000"/>
              </a:solidFill>
              <a:latin typeface="Garamond" panose="02020404030301010803" pitchFamily="18" charset="0"/>
              <a:cs typeface="Arial" pitchFamily="34" charset="0"/>
            </a:endParaRPr>
          </a:p>
          <a:p>
            <a:pPr lvl="0" algn="just" fontAlgn="auto">
              <a:spcBef>
                <a:spcPts val="0"/>
              </a:spcBef>
              <a:spcAft>
                <a:spcPts val="0"/>
              </a:spcAft>
              <a:defRPr/>
            </a:pPr>
            <a:endParaRPr lang="en-US" sz="1100" b="1" dirty="0">
              <a:solidFill>
                <a:srgbClr val="000000"/>
              </a:solidFill>
              <a:latin typeface="Garamond" panose="02020404030301010803" pitchFamily="18" charset="0"/>
              <a:cs typeface="Arial" pitchFamily="34" charset="0"/>
            </a:endParaRPr>
          </a:p>
          <a:p>
            <a:pPr algn="just" fontAlgn="auto">
              <a:spcBef>
                <a:spcPts val="0"/>
              </a:spcBef>
              <a:spcAft>
                <a:spcPts val="0"/>
              </a:spcAft>
              <a:defRPr/>
            </a:pPr>
            <a:endParaRPr lang="en-US" sz="1100" b="1" dirty="0">
              <a:latin typeface="Garamond" panose="02020404030301010803" pitchFamily="18" charset="0"/>
              <a:cs typeface="Arial" pitchFamily="34" charset="0"/>
            </a:endParaRPr>
          </a:p>
        </p:txBody>
      </p:sp>
      <p:sp>
        <p:nvSpPr>
          <p:cNvPr id="17" name="Rectangle 16"/>
          <p:cNvSpPr/>
          <p:nvPr/>
        </p:nvSpPr>
        <p:spPr>
          <a:xfrm>
            <a:off x="0" y="0"/>
            <a:ext cx="9144000" cy="2286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b="1" dirty="0" smtClean="0">
                <a:solidFill>
                  <a:schemeClr val="bg1"/>
                </a:solidFill>
                <a:latin typeface="Garamond" panose="02020404030301010803" pitchFamily="18" charset="0"/>
                <a:cs typeface="Arial" charset="0"/>
              </a:rPr>
              <a:t>COMMANDER’S INTENT</a:t>
            </a:r>
            <a:endParaRPr lang="en-US" sz="1200" b="1" dirty="0">
              <a:solidFill>
                <a:schemeClr val="bg1"/>
              </a:solidFill>
              <a:latin typeface="Garamond" panose="02020404030301010803" pitchFamily="18" charset="0"/>
              <a:cs typeface="Arial" charset="0"/>
            </a:endParaRPr>
          </a:p>
        </p:txBody>
      </p:sp>
      <p:sp>
        <p:nvSpPr>
          <p:cNvPr id="15" name="Rectangle 14"/>
          <p:cNvSpPr/>
          <p:nvPr/>
        </p:nvSpPr>
        <p:spPr>
          <a:xfrm>
            <a:off x="8792" y="4971498"/>
            <a:ext cx="2337728" cy="1408088"/>
          </a:xfrm>
          <a:prstGeom prst="rect">
            <a:avLst/>
          </a:prstGeom>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r>
              <a:rPr lang="en-US" sz="1200" b="1" dirty="0" smtClean="0">
                <a:solidFill>
                  <a:srgbClr val="0070C0"/>
                </a:solidFill>
                <a:latin typeface="Garamond" panose="02020404030301010803" pitchFamily="18" charset="0"/>
                <a:cs typeface="Arial" pitchFamily="34" charset="0"/>
              </a:rPr>
              <a:t>Friendly </a:t>
            </a:r>
            <a:r>
              <a:rPr lang="en-US" sz="900" i="1" dirty="0" smtClean="0">
                <a:solidFill>
                  <a:schemeClr val="bg1">
                    <a:lumMod val="50000"/>
                  </a:schemeClr>
                </a:solidFill>
                <a:latin typeface="Garamond" panose="02020404030301010803" pitchFamily="18" charset="0"/>
                <a:cs typeface="Arial" pitchFamily="34" charset="0"/>
              </a:rPr>
              <a:t>i.e.: 100% MWE and ready for follow-on missions</a:t>
            </a:r>
            <a:endParaRPr lang="en-US" sz="900" i="1" dirty="0">
              <a:solidFill>
                <a:schemeClr val="bg1">
                  <a:lumMod val="50000"/>
                </a:schemeClr>
              </a:solidFill>
              <a:latin typeface="Garamond" panose="02020404030301010803" pitchFamily="18" charset="0"/>
              <a:cs typeface="Arial" pitchFamily="34" charset="0"/>
            </a:endParaRPr>
          </a:p>
          <a:p>
            <a:pPr algn="just" fontAlgn="auto">
              <a:spcBef>
                <a:spcPts val="0"/>
              </a:spcBef>
              <a:spcAft>
                <a:spcPts val="0"/>
              </a:spcAft>
              <a:defRPr/>
            </a:pPr>
            <a:endParaRPr lang="en-US" sz="1200" b="1" dirty="0">
              <a:latin typeface="Garamond" panose="02020404030301010803" pitchFamily="18" charset="0"/>
              <a:cs typeface="Arial" pitchFamily="34" charset="0"/>
            </a:endParaRPr>
          </a:p>
        </p:txBody>
      </p:sp>
      <p:sp>
        <p:nvSpPr>
          <p:cNvPr id="16" name="Rectangle 15"/>
          <p:cNvSpPr/>
          <p:nvPr/>
        </p:nvSpPr>
        <p:spPr>
          <a:xfrm>
            <a:off x="2346520" y="4973240"/>
            <a:ext cx="2198077" cy="1408088"/>
          </a:xfrm>
          <a:prstGeom prst="rect">
            <a:avLst/>
          </a:prstGeom>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r>
              <a:rPr lang="en-US" sz="1200" b="1" dirty="0" smtClean="0">
                <a:solidFill>
                  <a:srgbClr val="FF0000"/>
                </a:solidFill>
                <a:latin typeface="Garamond" panose="02020404030301010803" pitchFamily="18" charset="0"/>
                <a:cs typeface="Arial" pitchFamily="34" charset="0"/>
              </a:rPr>
              <a:t>Enemy </a:t>
            </a:r>
            <a:r>
              <a:rPr lang="en-US" sz="900" i="1" dirty="0" smtClean="0">
                <a:solidFill>
                  <a:schemeClr val="bg1">
                    <a:lumMod val="50000"/>
                  </a:schemeClr>
                </a:solidFill>
                <a:latin typeface="Garamond" panose="02020404030301010803" pitchFamily="18" charset="0"/>
                <a:cs typeface="Arial" pitchFamily="34" charset="0"/>
              </a:rPr>
              <a:t>i.e.: all enemy destroyed in kill zone </a:t>
            </a:r>
            <a:endParaRPr lang="en-US" sz="900" b="1" dirty="0">
              <a:solidFill>
                <a:srgbClr val="FF0000"/>
              </a:solidFill>
              <a:latin typeface="Garamond" panose="02020404030301010803" pitchFamily="18" charset="0"/>
              <a:cs typeface="Arial" pitchFamily="34" charset="0"/>
            </a:endParaRPr>
          </a:p>
          <a:p>
            <a:pPr algn="just" fontAlgn="auto">
              <a:spcBef>
                <a:spcPts val="0"/>
              </a:spcBef>
              <a:spcAft>
                <a:spcPts val="0"/>
              </a:spcAft>
              <a:defRPr/>
            </a:pPr>
            <a:endParaRPr lang="en-US" sz="1200" b="1" dirty="0">
              <a:latin typeface="Garamond" panose="02020404030301010803" pitchFamily="18" charset="0"/>
              <a:cs typeface="Arial" pitchFamily="34" charset="0"/>
            </a:endParaRPr>
          </a:p>
        </p:txBody>
      </p:sp>
      <p:sp>
        <p:nvSpPr>
          <p:cNvPr id="19" name="Rectangle 18"/>
          <p:cNvSpPr/>
          <p:nvPr/>
        </p:nvSpPr>
        <p:spPr>
          <a:xfrm>
            <a:off x="4544598" y="4973240"/>
            <a:ext cx="2234054" cy="1408088"/>
          </a:xfrm>
          <a:prstGeom prst="rect">
            <a:avLst/>
          </a:prstGeom>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r>
              <a:rPr lang="en-US" sz="1200" b="1" dirty="0" smtClean="0">
                <a:solidFill>
                  <a:srgbClr val="00B050"/>
                </a:solidFill>
                <a:latin typeface="Garamond" panose="02020404030301010803" pitchFamily="18" charset="0"/>
                <a:cs typeface="Arial" pitchFamily="34" charset="0"/>
              </a:rPr>
              <a:t>Terrain </a:t>
            </a:r>
            <a:r>
              <a:rPr lang="en-US" sz="900" i="1" dirty="0" smtClean="0">
                <a:solidFill>
                  <a:schemeClr val="bg1">
                    <a:lumMod val="50000"/>
                  </a:schemeClr>
                </a:solidFill>
                <a:latin typeface="Garamond" panose="02020404030301010803" pitchFamily="18" charset="0"/>
                <a:cs typeface="Arial" pitchFamily="34" charset="0"/>
              </a:rPr>
              <a:t>i.e.: FOM for humanitarian relief efforts</a:t>
            </a:r>
            <a:endParaRPr lang="en-US" sz="900" b="1" dirty="0">
              <a:solidFill>
                <a:srgbClr val="00B050"/>
              </a:solidFill>
              <a:latin typeface="Garamond" panose="02020404030301010803" pitchFamily="18" charset="0"/>
              <a:cs typeface="Arial" pitchFamily="34" charset="0"/>
            </a:endParaRPr>
          </a:p>
        </p:txBody>
      </p:sp>
      <p:sp>
        <p:nvSpPr>
          <p:cNvPr id="27" name="Rectangle 26"/>
          <p:cNvSpPr/>
          <p:nvPr/>
        </p:nvSpPr>
        <p:spPr>
          <a:xfrm>
            <a:off x="6778651" y="4973240"/>
            <a:ext cx="2349668" cy="1408088"/>
          </a:xfrm>
          <a:prstGeom prst="rect">
            <a:avLst/>
          </a:prstGeom>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r>
              <a:rPr lang="en-US" sz="1200" b="1" dirty="0">
                <a:solidFill>
                  <a:srgbClr val="7030A0"/>
                </a:solidFill>
                <a:latin typeface="Garamond" panose="02020404030301010803" pitchFamily="18" charset="0"/>
                <a:cs typeface="Arial" pitchFamily="34" charset="0"/>
              </a:rPr>
              <a:t>Civilian </a:t>
            </a:r>
            <a:r>
              <a:rPr lang="en-US" sz="1200" b="1" dirty="0" smtClean="0">
                <a:solidFill>
                  <a:srgbClr val="7030A0"/>
                </a:solidFill>
                <a:latin typeface="Garamond" panose="02020404030301010803" pitchFamily="18" charset="0"/>
                <a:cs typeface="Arial" pitchFamily="34" charset="0"/>
              </a:rPr>
              <a:t>Considerations i.e.: </a:t>
            </a:r>
            <a:r>
              <a:rPr lang="en-US" sz="900" i="1" dirty="0" smtClean="0">
                <a:solidFill>
                  <a:schemeClr val="bg1">
                    <a:lumMod val="50000"/>
                  </a:schemeClr>
                </a:solidFill>
                <a:latin typeface="Garamond" panose="02020404030301010803" pitchFamily="18" charset="0"/>
                <a:cs typeface="Arial" pitchFamily="34" charset="0"/>
              </a:rPr>
              <a:t>Minimum casualties &amp; collateral damage to civilians and infrastructure</a:t>
            </a:r>
            <a:endParaRPr lang="en-US" sz="900" b="1" dirty="0">
              <a:solidFill>
                <a:srgbClr val="7030A0"/>
              </a:solidFill>
              <a:latin typeface="Garamond" panose="02020404030301010803" pitchFamily="18" charset="0"/>
              <a:cs typeface="Arial" pitchFamily="34" charset="0"/>
            </a:endParaRPr>
          </a:p>
        </p:txBody>
      </p:sp>
      <p:sp>
        <p:nvSpPr>
          <p:cNvPr id="22" name="Rectangle 21"/>
          <p:cNvSpPr/>
          <p:nvPr/>
        </p:nvSpPr>
        <p:spPr>
          <a:xfrm>
            <a:off x="8791" y="4685208"/>
            <a:ext cx="9127217" cy="288032"/>
          </a:xfrm>
          <a:prstGeom prst="rect">
            <a:avLst/>
          </a:prstGeom>
        </p:spPr>
        <p:style>
          <a:lnRef idx="2">
            <a:schemeClr val="dk1"/>
          </a:lnRef>
          <a:fillRef idx="1">
            <a:schemeClr val="lt1"/>
          </a:fillRef>
          <a:effectRef idx="0">
            <a:schemeClr val="dk1"/>
          </a:effectRef>
          <a:fontRef idx="minor">
            <a:schemeClr val="dk1"/>
          </a:fontRef>
        </p:style>
        <p:txBody>
          <a:bodyPr/>
          <a:lstStyle/>
          <a:p>
            <a:pPr algn="ctr" fontAlgn="auto">
              <a:spcBef>
                <a:spcPts val="0"/>
              </a:spcBef>
              <a:spcAft>
                <a:spcPts val="0"/>
              </a:spcAft>
              <a:defRPr/>
            </a:pPr>
            <a:r>
              <a:rPr lang="en-US" sz="1200" b="1" dirty="0">
                <a:latin typeface="Garamond" panose="02020404030301010803" pitchFamily="18" charset="0"/>
                <a:cs typeface="Arial" pitchFamily="34" charset="0"/>
              </a:rPr>
              <a:t>Conditions that Represent the </a:t>
            </a:r>
            <a:r>
              <a:rPr lang="en-US" sz="1200" b="1" dirty="0" smtClean="0">
                <a:latin typeface="Garamond" panose="02020404030301010803" pitchFamily="18" charset="0"/>
                <a:cs typeface="Arial" pitchFamily="34" charset="0"/>
              </a:rPr>
              <a:t>End State</a:t>
            </a:r>
            <a:endParaRPr lang="en-US" sz="900" b="1" dirty="0">
              <a:solidFill>
                <a:srgbClr val="000000"/>
              </a:solidFill>
              <a:latin typeface="Garamond" panose="02020404030301010803" pitchFamily="18" charset="0"/>
              <a:cs typeface="Arial" pitchFamily="34" charset="0"/>
            </a:endParaRPr>
          </a:p>
          <a:p>
            <a:pPr lvl="0" algn="just" fontAlgn="auto">
              <a:spcBef>
                <a:spcPts val="0"/>
              </a:spcBef>
              <a:spcAft>
                <a:spcPts val="0"/>
              </a:spcAft>
              <a:defRPr/>
            </a:pPr>
            <a:endParaRPr lang="en-US" sz="700" b="1" dirty="0">
              <a:solidFill>
                <a:srgbClr val="000000"/>
              </a:solidFill>
              <a:latin typeface="Garamond" panose="02020404030301010803" pitchFamily="18" charset="0"/>
              <a:cs typeface="Arial" pitchFamily="34" charset="0"/>
            </a:endParaRPr>
          </a:p>
          <a:p>
            <a:pPr algn="just" fontAlgn="auto">
              <a:spcBef>
                <a:spcPts val="0"/>
              </a:spcBef>
              <a:spcAft>
                <a:spcPts val="0"/>
              </a:spcAft>
              <a:defRPr/>
            </a:pPr>
            <a:endParaRPr lang="en-US" sz="700" b="1" dirty="0">
              <a:latin typeface="Garamond" panose="02020404030301010803" pitchFamily="18" charset="0"/>
              <a:cs typeface="Arial" pitchFamily="34" charset="0"/>
            </a:endParaRPr>
          </a:p>
        </p:txBody>
      </p:sp>
      <p:sp>
        <p:nvSpPr>
          <p:cNvPr id="12" name="Rectangle 11"/>
          <p:cNvSpPr/>
          <p:nvPr/>
        </p:nvSpPr>
        <p:spPr>
          <a:xfrm>
            <a:off x="8792" y="0"/>
            <a:ext cx="1898912" cy="22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1200" b="1" dirty="0" smtClean="0">
                <a:solidFill>
                  <a:schemeClr val="tx2"/>
                </a:solidFill>
                <a:latin typeface="Garamond" panose="02020404030301010803" pitchFamily="18" charset="0"/>
                <a:cs typeface="Arial" charset="0"/>
              </a:rPr>
              <a:t>3.  EXECUTION,  Sect. a</a:t>
            </a:r>
            <a:endParaRPr lang="en-US" sz="1200" b="1" dirty="0">
              <a:solidFill>
                <a:schemeClr val="tx2"/>
              </a:solidFill>
              <a:latin typeface="Garamond" panose="02020404030301010803" pitchFamily="18" charset="0"/>
              <a:cs typeface="Arial" charset="0"/>
            </a:endParaRPr>
          </a:p>
        </p:txBody>
      </p:sp>
      <p:sp>
        <p:nvSpPr>
          <p:cNvPr id="2" name="Footer Placeholder 1"/>
          <p:cNvSpPr>
            <a:spLocks noGrp="1"/>
          </p:cNvSpPr>
          <p:nvPr>
            <p:ph type="ftr" sz="quarter" idx="11"/>
          </p:nvPr>
        </p:nvSpPr>
        <p:spPr/>
        <p:txBody>
          <a:bodyPr/>
          <a:lstStyle/>
          <a:p>
            <a:pPr>
              <a:defRPr/>
            </a:pPr>
            <a:r>
              <a:rPr lang="en-US" smtClean="0"/>
              <a:t>MyPatrolBase.com</a:t>
            </a:r>
            <a:endParaRPr lang="en-US" dirty="0"/>
          </a:p>
        </p:txBody>
      </p:sp>
      <p:sp>
        <p:nvSpPr>
          <p:cNvPr id="3" name="Slide Number Placeholder 2"/>
          <p:cNvSpPr>
            <a:spLocks noGrp="1"/>
          </p:cNvSpPr>
          <p:nvPr>
            <p:ph type="sldNum" sz="quarter" idx="12"/>
          </p:nvPr>
        </p:nvSpPr>
        <p:spPr/>
        <p:txBody>
          <a:bodyPr/>
          <a:lstStyle/>
          <a:p>
            <a:pPr>
              <a:defRPr/>
            </a:pPr>
            <a:fld id="{E6720408-2D1B-4BA1-A288-F5B1EE7FA1AF}" type="slidenum">
              <a:rPr lang="en-US" smtClean="0"/>
              <a:pPr>
                <a:defRPr/>
              </a:pPr>
              <a:t>16</a:t>
            </a:fld>
            <a:endParaRPr lang="en-US" dirty="0"/>
          </a:p>
        </p:txBody>
      </p:sp>
    </p:spTree>
    <p:extLst>
      <p:ext uri="{BB962C8B-B14F-4D97-AF65-F5344CB8AC3E}">
        <p14:creationId xmlns:p14="http://schemas.microsoft.com/office/powerpoint/2010/main" val="242134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457200" y="274638"/>
            <a:ext cx="8299938" cy="1143000"/>
          </a:xfrm>
          <a:prstGeom prst="rect">
            <a:avLst/>
          </a:prstGeom>
        </p:spPr>
        <p:txBody>
          <a:bodyPr/>
          <a:lstStyle/>
          <a:p>
            <a:endParaRPr lang="en-US" dirty="0">
              <a:latin typeface="Garamond" panose="02020404030301010803" pitchFamily="18" charset="0"/>
            </a:endParaRPr>
          </a:p>
        </p:txBody>
      </p:sp>
      <p:sp>
        <p:nvSpPr>
          <p:cNvPr id="11" name="Rectangle 10"/>
          <p:cNvSpPr/>
          <p:nvPr/>
        </p:nvSpPr>
        <p:spPr>
          <a:xfrm>
            <a:off x="6891" y="228600"/>
            <a:ext cx="9119525" cy="2332434"/>
          </a:xfrm>
          <a:prstGeom prst="rect">
            <a:avLst/>
          </a:prstGeom>
        </p:spPr>
        <p:style>
          <a:lnRef idx="2">
            <a:schemeClr val="dk1"/>
          </a:lnRef>
          <a:fillRef idx="1">
            <a:schemeClr val="lt1"/>
          </a:fillRef>
          <a:effectRef idx="0">
            <a:schemeClr val="dk1"/>
          </a:effectRef>
          <a:fontRef idx="minor">
            <a:schemeClr val="dk1"/>
          </a:fontRef>
        </p:style>
        <p:txBody>
          <a:bodyPr/>
          <a:lstStyle/>
          <a:p>
            <a:pPr algn="just" fontAlgn="auto">
              <a:spcBef>
                <a:spcPts val="0"/>
              </a:spcBef>
              <a:spcAft>
                <a:spcPts val="0"/>
              </a:spcAft>
              <a:defRPr/>
            </a:pPr>
            <a:endParaRPr lang="en-US" sz="500" b="1" dirty="0" smtClean="0">
              <a:latin typeface="Garamond" panose="02020404030301010803" pitchFamily="18" charset="0"/>
              <a:cs typeface="Arial" pitchFamily="34" charset="0"/>
            </a:endParaRPr>
          </a:p>
          <a:p>
            <a:pPr algn="just" fontAlgn="auto">
              <a:spcBef>
                <a:spcPts val="0"/>
              </a:spcBef>
              <a:spcAft>
                <a:spcPts val="0"/>
              </a:spcAft>
              <a:defRPr/>
            </a:pPr>
            <a:r>
              <a:rPr lang="en-US" sz="1200" b="1" dirty="0" smtClean="0">
                <a:latin typeface="Garamond" panose="02020404030301010803" pitchFamily="18" charset="0"/>
                <a:cs typeface="Arial" pitchFamily="34" charset="0"/>
              </a:rPr>
              <a:t>Purpose </a:t>
            </a:r>
            <a:r>
              <a:rPr lang="en-US" sz="1200" b="1" dirty="0">
                <a:latin typeface="Garamond" panose="02020404030301010803" pitchFamily="18" charset="0"/>
                <a:cs typeface="Arial" pitchFamily="34" charset="0"/>
              </a:rPr>
              <a:t>of the Operation is: </a:t>
            </a:r>
            <a:r>
              <a:rPr lang="en-US" sz="1200" dirty="0">
                <a:latin typeface="Garamond" panose="02020404030301010803" pitchFamily="18" charset="0"/>
                <a:cs typeface="Arial" pitchFamily="34" charset="0"/>
              </a:rPr>
              <a:t>_________________________________________________________________________________</a:t>
            </a:r>
            <a:endParaRPr lang="en-US" sz="1200" b="1" dirty="0">
              <a:latin typeface="Garamond" panose="02020404030301010803" pitchFamily="18" charset="0"/>
              <a:cs typeface="Arial" pitchFamily="34" charset="0"/>
            </a:endParaRPr>
          </a:p>
          <a:p>
            <a:pPr algn="just" fontAlgn="auto">
              <a:spcBef>
                <a:spcPts val="0"/>
              </a:spcBef>
              <a:spcAft>
                <a:spcPts val="0"/>
              </a:spcAft>
              <a:defRPr/>
            </a:pPr>
            <a:endParaRPr lang="en-US" sz="1100" b="1" dirty="0">
              <a:latin typeface="Garamond" panose="02020404030301010803" pitchFamily="18" charset="0"/>
              <a:cs typeface="Arial" pitchFamily="34" charset="0"/>
            </a:endParaRPr>
          </a:p>
          <a:p>
            <a:pPr marL="0" lvl="1"/>
            <a:r>
              <a:rPr lang="en-US" sz="1200" b="1" dirty="0">
                <a:latin typeface="Garamond" panose="02020404030301010803" pitchFamily="18" charset="0"/>
              </a:rPr>
              <a:t>We will accomplish this by </a:t>
            </a:r>
            <a:r>
              <a:rPr lang="en-US" sz="1200" b="1" dirty="0" smtClean="0">
                <a:latin typeface="Garamond" panose="02020404030301010803" pitchFamily="18" charset="0"/>
              </a:rPr>
              <a:t>Form of Maneuver: </a:t>
            </a:r>
            <a:r>
              <a:rPr lang="en-US" sz="1200" dirty="0">
                <a:latin typeface="Garamond" panose="02020404030301010803" pitchFamily="18" charset="0"/>
              </a:rPr>
              <a:t>______________________________________________________________________</a:t>
            </a:r>
            <a:endParaRPr lang="en-US" sz="1200" b="1" dirty="0">
              <a:latin typeface="Garamond" panose="02020404030301010803" pitchFamily="18" charset="0"/>
            </a:endParaRPr>
          </a:p>
          <a:p>
            <a:pPr marL="0" lvl="1"/>
            <a:r>
              <a:rPr lang="en-US" sz="800" i="1" dirty="0" smtClean="0">
                <a:latin typeface="Garamond" panose="02020404030301010803" pitchFamily="18" charset="0"/>
                <a:cs typeface="Arial" pitchFamily="34" charset="0"/>
              </a:rPr>
              <a:t>  </a:t>
            </a:r>
            <a:r>
              <a:rPr lang="en-US" sz="820" i="1" dirty="0" smtClean="0">
                <a:latin typeface="Garamond" panose="02020404030301010803" pitchFamily="18" charset="0"/>
                <a:cs typeface="Arial" pitchFamily="34" charset="0"/>
              </a:rPr>
              <a:t>Envelopment (secure obj. in rear), Flank (side) Attack, Frontal Attack, Infiltration (entering denied area), Penetration (disrupting enemy on narrow front), Turning Movement (forces E. to turn in to new direction to fight)</a:t>
            </a:r>
          </a:p>
          <a:p>
            <a:pPr marL="0" lvl="1"/>
            <a:endParaRPr lang="en-US" sz="900" i="1" dirty="0">
              <a:latin typeface="Garamond" panose="02020404030301010803" pitchFamily="18" charset="0"/>
              <a:cs typeface="Arial" pitchFamily="34" charset="0"/>
            </a:endParaRPr>
          </a:p>
          <a:p>
            <a:pPr algn="just" fontAlgn="auto">
              <a:spcBef>
                <a:spcPts val="0"/>
              </a:spcBef>
              <a:spcAft>
                <a:spcPts val="0"/>
              </a:spcAft>
              <a:defRPr/>
            </a:pPr>
            <a:r>
              <a:rPr lang="en-US" sz="1200" b="1" dirty="0">
                <a:latin typeface="Garamond" panose="02020404030301010803" pitchFamily="18" charset="0"/>
                <a:cs typeface="Arial" pitchFamily="34" charset="0"/>
              </a:rPr>
              <a:t> </a:t>
            </a:r>
            <a:r>
              <a:rPr lang="en-US" sz="1200" b="1" dirty="0" smtClean="0">
                <a:latin typeface="Garamond" panose="02020404030301010803" pitchFamily="18" charset="0"/>
                <a:cs typeface="Arial" pitchFamily="34" charset="0"/>
              </a:rPr>
              <a:t> The </a:t>
            </a:r>
            <a:r>
              <a:rPr lang="en-US" sz="1200" b="1" dirty="0">
                <a:latin typeface="Garamond" panose="02020404030301010803" pitchFamily="18" charset="0"/>
                <a:cs typeface="Arial" pitchFamily="34" charset="0"/>
              </a:rPr>
              <a:t>Decisive Point of the </a:t>
            </a:r>
            <a:r>
              <a:rPr lang="en-US" sz="1200" b="1" dirty="0" smtClean="0">
                <a:latin typeface="Garamond" panose="02020404030301010803" pitchFamily="18" charset="0"/>
                <a:cs typeface="Arial" pitchFamily="34" charset="0"/>
              </a:rPr>
              <a:t>Operation is: </a:t>
            </a:r>
            <a:r>
              <a:rPr lang="en-US" sz="1200" dirty="0">
                <a:latin typeface="Garamond" panose="02020404030301010803" pitchFamily="18" charset="0"/>
                <a:cs typeface="Arial" pitchFamily="34" charset="0"/>
              </a:rPr>
              <a:t>_________________________________________________________________________</a:t>
            </a:r>
            <a:endParaRPr lang="en-US" sz="1200" b="1" dirty="0">
              <a:latin typeface="Garamond" panose="02020404030301010803" pitchFamily="18" charset="0"/>
              <a:cs typeface="Arial" pitchFamily="34" charset="0"/>
            </a:endParaRPr>
          </a:p>
          <a:p>
            <a:pPr algn="just" fontAlgn="auto">
              <a:spcBef>
                <a:spcPts val="0"/>
              </a:spcBef>
              <a:spcAft>
                <a:spcPts val="0"/>
              </a:spcAft>
              <a:defRPr/>
            </a:pPr>
            <a:r>
              <a:rPr lang="en-US" sz="800" i="1" dirty="0" smtClean="0">
                <a:latin typeface="Garamond" panose="02020404030301010803" pitchFamily="18" charset="0"/>
                <a:cs typeface="Arial" pitchFamily="34" charset="0"/>
              </a:rPr>
              <a:t>     The point at which we can’t loose.</a:t>
            </a:r>
          </a:p>
          <a:p>
            <a:pPr algn="just" fontAlgn="auto">
              <a:spcBef>
                <a:spcPts val="0"/>
              </a:spcBef>
              <a:spcAft>
                <a:spcPts val="0"/>
              </a:spcAft>
              <a:defRPr/>
            </a:pPr>
            <a:endParaRPr lang="en-US" sz="600" b="1" dirty="0">
              <a:latin typeface="Garamond" panose="02020404030301010803" pitchFamily="18" charset="0"/>
              <a:cs typeface="Arial" pitchFamily="34" charset="0"/>
            </a:endParaRPr>
          </a:p>
          <a:p>
            <a:pPr algn="just" fontAlgn="auto">
              <a:spcBef>
                <a:spcPts val="0"/>
              </a:spcBef>
              <a:spcAft>
                <a:spcPts val="0"/>
              </a:spcAft>
              <a:defRPr/>
            </a:pPr>
            <a:r>
              <a:rPr lang="en-US" sz="1200" b="1" dirty="0">
                <a:latin typeface="Garamond" panose="02020404030301010803" pitchFamily="18" charset="0"/>
                <a:cs typeface="Arial" pitchFamily="34" charset="0"/>
              </a:rPr>
              <a:t>This is Decisive Because: </a:t>
            </a:r>
            <a:r>
              <a:rPr lang="en-US" sz="1200" dirty="0">
                <a:latin typeface="Garamond" panose="02020404030301010803" pitchFamily="18" charset="0"/>
                <a:cs typeface="Arial" pitchFamily="34" charset="0"/>
              </a:rPr>
              <a:t>___________________________________________________________________________________</a:t>
            </a:r>
          </a:p>
          <a:p>
            <a:pPr algn="just" fontAlgn="auto">
              <a:spcBef>
                <a:spcPts val="0"/>
              </a:spcBef>
              <a:spcAft>
                <a:spcPts val="0"/>
              </a:spcAft>
              <a:defRPr/>
            </a:pPr>
            <a:endParaRPr lang="en-US" sz="1000" b="1" dirty="0">
              <a:latin typeface="Garamond" panose="02020404030301010803" pitchFamily="18" charset="0"/>
              <a:cs typeface="Arial" pitchFamily="34" charset="0"/>
            </a:endParaRPr>
          </a:p>
          <a:p>
            <a:pPr algn="just" fontAlgn="auto">
              <a:spcBef>
                <a:spcPts val="0"/>
              </a:spcBef>
              <a:spcAft>
                <a:spcPts val="0"/>
              </a:spcAft>
              <a:defRPr/>
            </a:pPr>
            <a:r>
              <a:rPr lang="en-US" sz="1200" b="1" dirty="0">
                <a:latin typeface="Garamond" panose="02020404030301010803" pitchFamily="18" charset="0"/>
                <a:cs typeface="Arial" pitchFamily="34" charset="0"/>
              </a:rPr>
              <a:t>We Accept Risk By: </a:t>
            </a:r>
            <a:r>
              <a:rPr lang="en-US" sz="1200" dirty="0">
                <a:latin typeface="Garamond" panose="02020404030301010803" pitchFamily="18" charset="0"/>
                <a:cs typeface="Arial" pitchFamily="34" charset="0"/>
              </a:rPr>
              <a:t>_________________________________________________________________________________________</a:t>
            </a:r>
          </a:p>
          <a:p>
            <a:pPr algn="just" fontAlgn="auto">
              <a:spcBef>
                <a:spcPts val="0"/>
              </a:spcBef>
              <a:spcAft>
                <a:spcPts val="0"/>
              </a:spcAft>
              <a:defRPr/>
            </a:pPr>
            <a:endParaRPr lang="en-US" sz="1000" b="1" dirty="0">
              <a:latin typeface="Garamond" panose="02020404030301010803" pitchFamily="18" charset="0"/>
              <a:cs typeface="Arial" pitchFamily="34" charset="0"/>
            </a:endParaRPr>
          </a:p>
          <a:p>
            <a:pPr algn="just" fontAlgn="auto">
              <a:spcBef>
                <a:spcPts val="0"/>
              </a:spcBef>
              <a:spcAft>
                <a:spcPts val="0"/>
              </a:spcAft>
              <a:defRPr/>
            </a:pPr>
            <a:r>
              <a:rPr lang="en-US" sz="1200" b="1" dirty="0">
                <a:latin typeface="Garamond" panose="02020404030301010803" pitchFamily="18" charset="0"/>
                <a:cs typeface="Arial" pitchFamily="34" charset="0"/>
              </a:rPr>
              <a:t>We Mitigate Risk By: </a:t>
            </a:r>
            <a:r>
              <a:rPr lang="en-US" sz="1200" dirty="0">
                <a:latin typeface="Garamond" panose="02020404030301010803" pitchFamily="18" charset="0"/>
                <a:cs typeface="Arial" pitchFamily="34" charset="0"/>
              </a:rPr>
              <a:t>________________________________________________________________________________________</a:t>
            </a:r>
          </a:p>
          <a:p>
            <a:pPr algn="just" fontAlgn="auto">
              <a:spcBef>
                <a:spcPts val="0"/>
              </a:spcBef>
              <a:spcAft>
                <a:spcPts val="0"/>
              </a:spcAft>
              <a:defRPr/>
            </a:pPr>
            <a:endParaRPr lang="en-US" sz="1100" b="1" dirty="0">
              <a:latin typeface="Garamond" panose="02020404030301010803" pitchFamily="18" charset="0"/>
              <a:cs typeface="Arial" pitchFamily="34" charset="0"/>
            </a:endParaRPr>
          </a:p>
          <a:p>
            <a:pPr algn="just" fontAlgn="auto">
              <a:spcBef>
                <a:spcPts val="0"/>
              </a:spcBef>
              <a:spcAft>
                <a:spcPts val="0"/>
              </a:spcAft>
              <a:defRPr/>
            </a:pPr>
            <a:endParaRPr lang="en-US" sz="1100" b="1" dirty="0">
              <a:latin typeface="Garamond" panose="02020404030301010803" pitchFamily="18" charset="0"/>
              <a:cs typeface="Arial" pitchFamily="34" charset="0"/>
            </a:endParaRPr>
          </a:p>
        </p:txBody>
      </p:sp>
      <p:sp>
        <p:nvSpPr>
          <p:cNvPr id="22" name="Rectangle 21"/>
          <p:cNvSpPr/>
          <p:nvPr/>
        </p:nvSpPr>
        <p:spPr>
          <a:xfrm>
            <a:off x="6890" y="3931314"/>
            <a:ext cx="9119527" cy="2926686"/>
          </a:xfrm>
          <a:prstGeom prst="rect">
            <a:avLst/>
          </a:prstGeom>
        </p:spPr>
        <p:style>
          <a:lnRef idx="2">
            <a:schemeClr val="dk1"/>
          </a:lnRef>
          <a:fillRef idx="1">
            <a:schemeClr val="lt1"/>
          </a:fillRef>
          <a:effectRef idx="0">
            <a:schemeClr val="dk1"/>
          </a:effectRef>
          <a:fontRef idx="minor">
            <a:schemeClr val="dk1"/>
          </a:fontRef>
        </p:style>
        <p:txBody>
          <a:bodyPr/>
          <a:lstStyle/>
          <a:p>
            <a:pPr algn="ctr" fontAlgn="auto">
              <a:spcBef>
                <a:spcPts val="0"/>
              </a:spcBef>
              <a:spcAft>
                <a:spcPts val="0"/>
              </a:spcAft>
              <a:defRPr/>
            </a:pPr>
            <a:r>
              <a:rPr lang="en-US" sz="1200" b="1" dirty="0">
                <a:latin typeface="Garamond" panose="02020404030301010803" pitchFamily="18" charset="0"/>
                <a:cs typeface="Arial" pitchFamily="34" charset="0"/>
              </a:rPr>
              <a:t>Warfighting Functions</a:t>
            </a:r>
          </a:p>
          <a:p>
            <a:pPr algn="just" fontAlgn="auto">
              <a:spcBef>
                <a:spcPts val="0"/>
              </a:spcBef>
              <a:spcAft>
                <a:spcPts val="0"/>
              </a:spcAft>
              <a:defRPr/>
            </a:pPr>
            <a:endParaRPr lang="en-US" sz="1200" b="1" dirty="0">
              <a:latin typeface="Garamond" panose="02020404030301010803" pitchFamily="18" charset="0"/>
              <a:cs typeface="Arial" pitchFamily="34" charset="0"/>
            </a:endParaRPr>
          </a:p>
          <a:p>
            <a:pPr algn="just" fontAlgn="auto">
              <a:spcBef>
                <a:spcPts val="0"/>
              </a:spcBef>
              <a:spcAft>
                <a:spcPts val="0"/>
              </a:spcAft>
              <a:defRPr/>
            </a:pPr>
            <a:r>
              <a:rPr lang="en-US" sz="1200" b="1" dirty="0">
                <a:latin typeface="Garamond" panose="02020404030301010803" pitchFamily="18" charset="0"/>
                <a:cs typeface="Arial" pitchFamily="34" charset="0"/>
              </a:rPr>
              <a:t>Purpose of </a:t>
            </a:r>
            <a:r>
              <a:rPr lang="en-US" sz="1200" b="1" dirty="0" smtClean="0">
                <a:latin typeface="Garamond" panose="02020404030301010803" pitchFamily="18" charset="0"/>
                <a:cs typeface="Arial" pitchFamily="34" charset="0"/>
              </a:rPr>
              <a:t>Fires </a:t>
            </a:r>
            <a:r>
              <a:rPr lang="en-US" sz="1200" b="1" dirty="0">
                <a:latin typeface="Garamond" panose="02020404030301010803" pitchFamily="18" charset="0"/>
                <a:cs typeface="Arial" pitchFamily="34" charset="0"/>
              </a:rPr>
              <a:t>is: ________________________________________________________________________________________</a:t>
            </a:r>
          </a:p>
          <a:p>
            <a:pPr algn="just" fontAlgn="auto">
              <a:spcBef>
                <a:spcPts val="0"/>
              </a:spcBef>
              <a:spcAft>
                <a:spcPts val="0"/>
              </a:spcAft>
              <a:defRPr/>
            </a:pPr>
            <a:endParaRPr lang="en-US" sz="1200" b="1" dirty="0">
              <a:latin typeface="Garamond" panose="02020404030301010803" pitchFamily="18" charset="0"/>
              <a:cs typeface="Arial" pitchFamily="34" charset="0"/>
            </a:endParaRPr>
          </a:p>
          <a:p>
            <a:pPr algn="just" fontAlgn="auto">
              <a:spcBef>
                <a:spcPts val="0"/>
              </a:spcBef>
              <a:spcAft>
                <a:spcPts val="0"/>
              </a:spcAft>
              <a:defRPr/>
            </a:pPr>
            <a:r>
              <a:rPr lang="en-US" sz="1200" b="1" dirty="0">
                <a:latin typeface="Garamond" panose="02020404030301010803" pitchFamily="18" charset="0"/>
                <a:cs typeface="Arial" pitchFamily="34" charset="0"/>
              </a:rPr>
              <a:t>Purpose of Movement and Maneuver is: _______________________________________________________________________</a:t>
            </a:r>
          </a:p>
          <a:p>
            <a:pPr algn="just" fontAlgn="auto">
              <a:spcBef>
                <a:spcPts val="0"/>
              </a:spcBef>
              <a:spcAft>
                <a:spcPts val="0"/>
              </a:spcAft>
              <a:defRPr/>
            </a:pPr>
            <a:endParaRPr lang="en-US" sz="1200" b="1" dirty="0">
              <a:latin typeface="Garamond" panose="02020404030301010803" pitchFamily="18" charset="0"/>
              <a:cs typeface="Arial" pitchFamily="34" charset="0"/>
            </a:endParaRPr>
          </a:p>
          <a:p>
            <a:pPr algn="just" fontAlgn="auto">
              <a:spcBef>
                <a:spcPts val="0"/>
              </a:spcBef>
              <a:spcAft>
                <a:spcPts val="0"/>
              </a:spcAft>
              <a:defRPr/>
            </a:pPr>
            <a:r>
              <a:rPr lang="en-US" sz="1200" b="1" dirty="0">
                <a:latin typeface="Garamond" panose="02020404030301010803" pitchFamily="18" charset="0"/>
                <a:cs typeface="Arial" pitchFamily="34" charset="0"/>
              </a:rPr>
              <a:t>Purpose of Protection is: ____________________________________________________________________________________</a:t>
            </a:r>
          </a:p>
          <a:p>
            <a:pPr algn="just" fontAlgn="auto">
              <a:spcBef>
                <a:spcPts val="0"/>
              </a:spcBef>
              <a:spcAft>
                <a:spcPts val="0"/>
              </a:spcAft>
              <a:defRPr/>
            </a:pPr>
            <a:endParaRPr lang="en-US" sz="1200" b="1" dirty="0">
              <a:latin typeface="Garamond" panose="02020404030301010803" pitchFamily="18" charset="0"/>
              <a:cs typeface="Arial" pitchFamily="34" charset="0"/>
            </a:endParaRPr>
          </a:p>
          <a:p>
            <a:pPr algn="just" fontAlgn="auto">
              <a:spcBef>
                <a:spcPts val="0"/>
              </a:spcBef>
              <a:spcAft>
                <a:spcPts val="0"/>
              </a:spcAft>
              <a:defRPr/>
            </a:pPr>
            <a:r>
              <a:rPr lang="en-US" sz="1200" b="1" dirty="0">
                <a:latin typeface="Garamond" panose="02020404030301010803" pitchFamily="18" charset="0"/>
                <a:cs typeface="Arial" pitchFamily="34" charset="0"/>
              </a:rPr>
              <a:t>Purpose of Mission Command is: ____________________________________________________________________________</a:t>
            </a:r>
          </a:p>
          <a:p>
            <a:pPr algn="just" fontAlgn="auto">
              <a:spcBef>
                <a:spcPts val="0"/>
              </a:spcBef>
              <a:spcAft>
                <a:spcPts val="0"/>
              </a:spcAft>
              <a:defRPr/>
            </a:pPr>
            <a:endParaRPr lang="en-US" sz="1200" b="1" dirty="0">
              <a:latin typeface="Garamond" panose="02020404030301010803" pitchFamily="18" charset="0"/>
              <a:cs typeface="Arial" pitchFamily="34" charset="0"/>
            </a:endParaRPr>
          </a:p>
          <a:p>
            <a:pPr algn="just" fontAlgn="auto">
              <a:spcBef>
                <a:spcPts val="0"/>
              </a:spcBef>
              <a:spcAft>
                <a:spcPts val="0"/>
              </a:spcAft>
              <a:defRPr/>
            </a:pPr>
            <a:r>
              <a:rPr lang="en-US" sz="1200" b="1" dirty="0">
                <a:latin typeface="Garamond" panose="02020404030301010803" pitchFamily="18" charset="0"/>
                <a:cs typeface="Arial" pitchFamily="34" charset="0"/>
              </a:rPr>
              <a:t>Purpose of Intelligence is: ___________________________________________________________________________________</a:t>
            </a:r>
          </a:p>
          <a:p>
            <a:pPr algn="just" fontAlgn="auto">
              <a:spcBef>
                <a:spcPts val="0"/>
              </a:spcBef>
              <a:spcAft>
                <a:spcPts val="0"/>
              </a:spcAft>
              <a:defRPr/>
            </a:pPr>
            <a:endParaRPr lang="en-US" sz="1200" b="1" dirty="0">
              <a:latin typeface="Garamond" panose="02020404030301010803" pitchFamily="18" charset="0"/>
              <a:cs typeface="Arial" pitchFamily="34" charset="0"/>
            </a:endParaRPr>
          </a:p>
          <a:p>
            <a:pPr algn="just" fontAlgn="auto">
              <a:spcBef>
                <a:spcPts val="0"/>
              </a:spcBef>
              <a:spcAft>
                <a:spcPts val="0"/>
              </a:spcAft>
              <a:defRPr/>
            </a:pPr>
            <a:r>
              <a:rPr lang="en-US" sz="1200" b="1" dirty="0">
                <a:latin typeface="Garamond" panose="02020404030301010803" pitchFamily="18" charset="0"/>
                <a:cs typeface="Arial" pitchFamily="34" charset="0"/>
              </a:rPr>
              <a:t>Purpose of Sustainment is: __________________________________________________________________________________</a:t>
            </a:r>
          </a:p>
          <a:p>
            <a:pPr algn="just" fontAlgn="auto">
              <a:spcBef>
                <a:spcPts val="0"/>
              </a:spcBef>
              <a:spcAft>
                <a:spcPts val="0"/>
              </a:spcAft>
              <a:defRPr/>
            </a:pPr>
            <a:endParaRPr lang="en-US" sz="1200" b="1" dirty="0">
              <a:latin typeface="Garamond" panose="02020404030301010803" pitchFamily="18" charset="0"/>
              <a:cs typeface="Arial" pitchFamily="34" charset="0"/>
            </a:endParaRPr>
          </a:p>
          <a:p>
            <a:pPr algn="just" fontAlgn="auto">
              <a:spcBef>
                <a:spcPts val="0"/>
              </a:spcBef>
              <a:spcAft>
                <a:spcPts val="0"/>
              </a:spcAft>
              <a:defRPr/>
            </a:pPr>
            <a:r>
              <a:rPr lang="en-US" sz="1200" b="1" dirty="0">
                <a:latin typeface="Garamond" panose="02020404030301010803" pitchFamily="18" charset="0"/>
                <a:cs typeface="Arial" pitchFamily="34" charset="0"/>
              </a:rPr>
              <a:t>Purpose of Engagement is: __________________________________________________________________________________</a:t>
            </a:r>
          </a:p>
          <a:p>
            <a:pPr algn="just" fontAlgn="auto">
              <a:spcBef>
                <a:spcPts val="0"/>
              </a:spcBef>
              <a:spcAft>
                <a:spcPts val="0"/>
              </a:spcAft>
              <a:defRPr/>
            </a:pPr>
            <a:endParaRPr lang="en-US" sz="1000" b="1" dirty="0">
              <a:latin typeface="Garamond" panose="02020404030301010803" pitchFamily="18" charset="0"/>
              <a:cs typeface="Arial" pitchFamily="34" charset="0"/>
            </a:endParaRPr>
          </a:p>
        </p:txBody>
      </p:sp>
      <p:sp>
        <p:nvSpPr>
          <p:cNvPr id="26" name="5-Point Star 25"/>
          <p:cNvSpPr/>
          <p:nvPr/>
        </p:nvSpPr>
        <p:spPr>
          <a:xfrm>
            <a:off x="41989" y="1190351"/>
            <a:ext cx="102151" cy="108936"/>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aramond" panose="02020404030301010803" pitchFamily="18" charset="0"/>
            </a:endParaRPr>
          </a:p>
        </p:txBody>
      </p:sp>
      <p:sp>
        <p:nvSpPr>
          <p:cNvPr id="17" name="Rectangle 16"/>
          <p:cNvSpPr/>
          <p:nvPr/>
        </p:nvSpPr>
        <p:spPr>
          <a:xfrm>
            <a:off x="6096" y="0"/>
            <a:ext cx="9126416" cy="2286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b="1" dirty="0" smtClean="0">
                <a:solidFill>
                  <a:schemeClr val="bg1"/>
                </a:solidFill>
                <a:latin typeface="Garamond" panose="02020404030301010803" pitchFamily="18" charset="0"/>
                <a:cs typeface="Arial" charset="0"/>
              </a:rPr>
              <a:t>CONCEPT OF OPERATIONS / FRIENDLY CoA</a:t>
            </a:r>
            <a:r>
              <a:rPr lang="en-US" sz="1200" b="1" dirty="0" smtClean="0">
                <a:solidFill>
                  <a:schemeClr val="bg1"/>
                </a:solidFill>
                <a:latin typeface="Garamond" panose="02020404030301010803" pitchFamily="18" charset="0"/>
                <a:cs typeface="Arial" pitchFamily="34" charset="0"/>
              </a:rPr>
              <a:t>:</a:t>
            </a:r>
            <a:endParaRPr lang="en-US" sz="1200" b="1" dirty="0">
              <a:solidFill>
                <a:schemeClr val="bg1"/>
              </a:solidFill>
              <a:latin typeface="Garamond" panose="02020404030301010803" pitchFamily="18" charset="0"/>
              <a:cs typeface="Arial" charset="0"/>
            </a:endParaRPr>
          </a:p>
        </p:txBody>
      </p:sp>
      <p:sp>
        <p:nvSpPr>
          <p:cNvPr id="15" name="Rectangle 14"/>
          <p:cNvSpPr/>
          <p:nvPr/>
        </p:nvSpPr>
        <p:spPr>
          <a:xfrm>
            <a:off x="6891" y="2561034"/>
            <a:ext cx="2328936" cy="1370280"/>
          </a:xfrm>
          <a:prstGeom prst="rect">
            <a:avLst/>
          </a:prstGeom>
        </p:spPr>
        <p:style>
          <a:lnRef idx="2">
            <a:schemeClr val="dk1"/>
          </a:lnRef>
          <a:fillRef idx="1">
            <a:schemeClr val="lt1"/>
          </a:fillRef>
          <a:effectRef idx="0">
            <a:schemeClr val="dk1"/>
          </a:effectRef>
          <a:fontRef idx="minor">
            <a:schemeClr val="dk1"/>
          </a:fontRef>
        </p:style>
        <p:txBody>
          <a:bodyPr/>
          <a:lstStyle/>
          <a:p>
            <a:pPr algn="just" fontAlgn="auto">
              <a:spcBef>
                <a:spcPts val="0"/>
              </a:spcBef>
              <a:spcAft>
                <a:spcPts val="0"/>
              </a:spcAft>
              <a:defRPr/>
            </a:pPr>
            <a:r>
              <a:rPr lang="en-US" sz="1200" b="1" dirty="0">
                <a:latin typeface="Garamond" panose="02020404030301010803" pitchFamily="18" charset="0"/>
                <a:cs typeface="Arial" pitchFamily="34" charset="0"/>
              </a:rPr>
              <a:t>DO/ME _____</a:t>
            </a:r>
          </a:p>
          <a:p>
            <a:pPr algn="just" fontAlgn="auto">
              <a:spcBef>
                <a:spcPts val="0"/>
              </a:spcBef>
              <a:spcAft>
                <a:spcPts val="0"/>
              </a:spcAft>
              <a:defRPr/>
            </a:pPr>
            <a:endParaRPr lang="en-US" sz="1200" b="1" dirty="0">
              <a:latin typeface="Garamond" panose="02020404030301010803" pitchFamily="18" charset="0"/>
              <a:cs typeface="Arial" pitchFamily="34" charset="0"/>
            </a:endParaRPr>
          </a:p>
          <a:p>
            <a:pPr algn="just" fontAlgn="auto">
              <a:spcBef>
                <a:spcPts val="0"/>
              </a:spcBef>
              <a:spcAft>
                <a:spcPts val="0"/>
              </a:spcAft>
              <a:defRPr/>
            </a:pPr>
            <a:r>
              <a:rPr lang="en-US" sz="1200" b="1" dirty="0">
                <a:latin typeface="Garamond" panose="02020404030301010803" pitchFamily="18" charset="0"/>
                <a:cs typeface="Arial" pitchFamily="34" charset="0"/>
              </a:rPr>
              <a:t>T: __________</a:t>
            </a:r>
            <a:endParaRPr lang="en-US" sz="1200" dirty="0">
              <a:latin typeface="Garamond" panose="02020404030301010803" pitchFamily="18" charset="0"/>
              <a:cs typeface="Arial" pitchFamily="34" charset="0"/>
            </a:endParaRPr>
          </a:p>
          <a:p>
            <a:pPr algn="just" fontAlgn="auto">
              <a:spcBef>
                <a:spcPts val="0"/>
              </a:spcBef>
              <a:spcAft>
                <a:spcPts val="0"/>
              </a:spcAft>
              <a:defRPr/>
            </a:pPr>
            <a:endParaRPr lang="en-US" sz="1200" b="1" dirty="0">
              <a:latin typeface="Garamond" panose="02020404030301010803" pitchFamily="18" charset="0"/>
              <a:cs typeface="Arial" pitchFamily="34" charset="0"/>
            </a:endParaRPr>
          </a:p>
          <a:p>
            <a:pPr algn="just" fontAlgn="auto">
              <a:spcBef>
                <a:spcPts val="0"/>
              </a:spcBef>
              <a:spcAft>
                <a:spcPts val="0"/>
              </a:spcAft>
              <a:defRPr/>
            </a:pPr>
            <a:r>
              <a:rPr lang="en-US" sz="1200" b="1" dirty="0">
                <a:latin typeface="Garamond" panose="02020404030301010803" pitchFamily="18" charset="0"/>
                <a:cs typeface="Arial" pitchFamily="34" charset="0"/>
              </a:rPr>
              <a:t>P: __________</a:t>
            </a:r>
          </a:p>
          <a:p>
            <a:pPr algn="just" fontAlgn="auto">
              <a:spcBef>
                <a:spcPts val="0"/>
              </a:spcBef>
              <a:spcAft>
                <a:spcPts val="0"/>
              </a:spcAft>
              <a:defRPr/>
            </a:pPr>
            <a:endParaRPr lang="en-US" sz="1200" b="1" dirty="0">
              <a:latin typeface="Garamond" panose="02020404030301010803" pitchFamily="18" charset="0"/>
              <a:cs typeface="Arial" pitchFamily="34" charset="0"/>
            </a:endParaRPr>
          </a:p>
        </p:txBody>
      </p:sp>
      <p:sp>
        <p:nvSpPr>
          <p:cNvPr id="16" name="Rectangle 15"/>
          <p:cNvSpPr/>
          <p:nvPr/>
        </p:nvSpPr>
        <p:spPr>
          <a:xfrm>
            <a:off x="2335827" y="2562776"/>
            <a:ext cx="2206869" cy="1370280"/>
          </a:xfrm>
          <a:prstGeom prst="rect">
            <a:avLst/>
          </a:prstGeom>
        </p:spPr>
        <p:style>
          <a:lnRef idx="2">
            <a:schemeClr val="dk1"/>
          </a:lnRef>
          <a:fillRef idx="1">
            <a:schemeClr val="lt1"/>
          </a:fillRef>
          <a:effectRef idx="0">
            <a:schemeClr val="dk1"/>
          </a:effectRef>
          <a:fontRef idx="minor">
            <a:schemeClr val="dk1"/>
          </a:fontRef>
        </p:style>
        <p:txBody>
          <a:bodyPr/>
          <a:lstStyle/>
          <a:p>
            <a:pPr algn="just" fontAlgn="auto">
              <a:spcBef>
                <a:spcPts val="0"/>
              </a:spcBef>
              <a:spcAft>
                <a:spcPts val="0"/>
              </a:spcAft>
              <a:defRPr/>
            </a:pPr>
            <a:r>
              <a:rPr lang="en-US" sz="1200" b="1" dirty="0">
                <a:latin typeface="Garamond" panose="02020404030301010803" pitchFamily="18" charset="0"/>
                <a:cs typeface="Arial" pitchFamily="34" charset="0"/>
              </a:rPr>
              <a:t>SO1/SE1_____</a:t>
            </a:r>
            <a:endParaRPr lang="en-US" sz="1200" b="1" dirty="0">
              <a:latin typeface="Garamond" panose="02020404030301010803" pitchFamily="18" charset="0"/>
              <a:cs typeface="Arial" pitchFamily="34" charset="0"/>
              <a:sym typeface="Wingdings" pitchFamily="2" charset="2"/>
            </a:endParaRPr>
          </a:p>
          <a:p>
            <a:pPr algn="just" fontAlgn="auto">
              <a:spcBef>
                <a:spcPts val="0"/>
              </a:spcBef>
              <a:spcAft>
                <a:spcPts val="0"/>
              </a:spcAft>
              <a:defRPr/>
            </a:pPr>
            <a:endParaRPr lang="en-US" sz="1200" b="1" dirty="0">
              <a:latin typeface="Garamond" panose="02020404030301010803" pitchFamily="18" charset="0"/>
              <a:cs typeface="Arial" pitchFamily="34" charset="0"/>
            </a:endParaRPr>
          </a:p>
          <a:p>
            <a:pPr algn="just" fontAlgn="auto">
              <a:spcBef>
                <a:spcPts val="0"/>
              </a:spcBef>
              <a:spcAft>
                <a:spcPts val="0"/>
              </a:spcAft>
              <a:defRPr/>
            </a:pPr>
            <a:r>
              <a:rPr lang="en-US" sz="1200" b="1" dirty="0">
                <a:latin typeface="Garamond" panose="02020404030301010803" pitchFamily="18" charset="0"/>
                <a:cs typeface="Arial" pitchFamily="34" charset="0"/>
              </a:rPr>
              <a:t>T: __________</a:t>
            </a:r>
          </a:p>
          <a:p>
            <a:pPr algn="just" fontAlgn="auto">
              <a:spcBef>
                <a:spcPts val="0"/>
              </a:spcBef>
              <a:spcAft>
                <a:spcPts val="0"/>
              </a:spcAft>
              <a:defRPr/>
            </a:pPr>
            <a:endParaRPr lang="en-US" sz="1200" b="1" dirty="0">
              <a:latin typeface="Garamond" panose="02020404030301010803" pitchFamily="18" charset="0"/>
              <a:cs typeface="Arial" pitchFamily="34" charset="0"/>
            </a:endParaRPr>
          </a:p>
          <a:p>
            <a:pPr algn="just" fontAlgn="auto">
              <a:spcBef>
                <a:spcPts val="0"/>
              </a:spcBef>
              <a:spcAft>
                <a:spcPts val="0"/>
              </a:spcAft>
              <a:defRPr/>
            </a:pPr>
            <a:r>
              <a:rPr lang="en-US" sz="1200" b="1" dirty="0">
                <a:latin typeface="Garamond" panose="02020404030301010803" pitchFamily="18" charset="0"/>
                <a:cs typeface="Arial" pitchFamily="34" charset="0"/>
              </a:rPr>
              <a:t>P: __________</a:t>
            </a:r>
          </a:p>
          <a:p>
            <a:pPr algn="just" fontAlgn="auto">
              <a:spcBef>
                <a:spcPts val="0"/>
              </a:spcBef>
              <a:spcAft>
                <a:spcPts val="0"/>
              </a:spcAft>
              <a:defRPr/>
            </a:pPr>
            <a:endParaRPr lang="en-US" sz="1200" b="1" dirty="0">
              <a:latin typeface="Garamond" panose="02020404030301010803" pitchFamily="18" charset="0"/>
              <a:cs typeface="Arial" pitchFamily="34" charset="0"/>
            </a:endParaRPr>
          </a:p>
        </p:txBody>
      </p:sp>
      <p:sp>
        <p:nvSpPr>
          <p:cNvPr id="19" name="Rectangle 18"/>
          <p:cNvSpPr/>
          <p:nvPr/>
        </p:nvSpPr>
        <p:spPr>
          <a:xfrm>
            <a:off x="4542697" y="2562776"/>
            <a:ext cx="2405568" cy="1370280"/>
          </a:xfrm>
          <a:prstGeom prst="rect">
            <a:avLst/>
          </a:prstGeom>
        </p:spPr>
        <p:style>
          <a:lnRef idx="2">
            <a:schemeClr val="dk1"/>
          </a:lnRef>
          <a:fillRef idx="1">
            <a:schemeClr val="lt1"/>
          </a:fillRef>
          <a:effectRef idx="0">
            <a:schemeClr val="dk1"/>
          </a:effectRef>
          <a:fontRef idx="minor">
            <a:schemeClr val="dk1"/>
          </a:fontRef>
        </p:style>
        <p:txBody>
          <a:bodyPr/>
          <a:lstStyle/>
          <a:p>
            <a:pPr algn="just" fontAlgn="auto">
              <a:spcBef>
                <a:spcPts val="0"/>
              </a:spcBef>
              <a:spcAft>
                <a:spcPts val="0"/>
              </a:spcAft>
              <a:defRPr/>
            </a:pPr>
            <a:r>
              <a:rPr lang="en-US" sz="1200" b="1" dirty="0">
                <a:latin typeface="Garamond" panose="02020404030301010803" pitchFamily="18" charset="0"/>
                <a:cs typeface="Arial" pitchFamily="34" charset="0"/>
              </a:rPr>
              <a:t>SO2/SE2_____</a:t>
            </a:r>
          </a:p>
          <a:p>
            <a:pPr algn="just" fontAlgn="auto">
              <a:spcBef>
                <a:spcPts val="0"/>
              </a:spcBef>
              <a:spcAft>
                <a:spcPts val="0"/>
              </a:spcAft>
              <a:defRPr/>
            </a:pPr>
            <a:endParaRPr lang="en-US" sz="1200" b="1" dirty="0">
              <a:latin typeface="Garamond" panose="02020404030301010803" pitchFamily="18" charset="0"/>
              <a:cs typeface="Arial" pitchFamily="34" charset="0"/>
            </a:endParaRPr>
          </a:p>
          <a:p>
            <a:pPr algn="just" fontAlgn="auto">
              <a:spcBef>
                <a:spcPts val="0"/>
              </a:spcBef>
              <a:spcAft>
                <a:spcPts val="0"/>
              </a:spcAft>
              <a:defRPr/>
            </a:pPr>
            <a:r>
              <a:rPr lang="en-US" sz="1200" b="1" dirty="0">
                <a:latin typeface="Garamond" panose="02020404030301010803" pitchFamily="18" charset="0"/>
                <a:cs typeface="Arial" pitchFamily="34" charset="0"/>
              </a:rPr>
              <a:t>T: __________</a:t>
            </a:r>
          </a:p>
          <a:p>
            <a:pPr algn="just" fontAlgn="auto">
              <a:spcBef>
                <a:spcPts val="0"/>
              </a:spcBef>
              <a:spcAft>
                <a:spcPts val="0"/>
              </a:spcAft>
              <a:defRPr/>
            </a:pPr>
            <a:endParaRPr lang="en-US" sz="1200" b="1" dirty="0">
              <a:latin typeface="Garamond" panose="02020404030301010803" pitchFamily="18" charset="0"/>
              <a:cs typeface="Arial" pitchFamily="34" charset="0"/>
            </a:endParaRPr>
          </a:p>
          <a:p>
            <a:pPr algn="just" fontAlgn="auto">
              <a:spcBef>
                <a:spcPts val="0"/>
              </a:spcBef>
              <a:spcAft>
                <a:spcPts val="0"/>
              </a:spcAft>
              <a:defRPr/>
            </a:pPr>
            <a:r>
              <a:rPr lang="en-US" sz="1200" b="1" dirty="0">
                <a:latin typeface="Garamond" panose="02020404030301010803" pitchFamily="18" charset="0"/>
                <a:cs typeface="Arial" pitchFamily="34" charset="0"/>
              </a:rPr>
              <a:t>P: __________</a:t>
            </a:r>
          </a:p>
        </p:txBody>
      </p:sp>
      <p:sp>
        <p:nvSpPr>
          <p:cNvPr id="27" name="Rectangle 26"/>
          <p:cNvSpPr/>
          <p:nvPr/>
        </p:nvSpPr>
        <p:spPr>
          <a:xfrm>
            <a:off x="6948264" y="2562776"/>
            <a:ext cx="2178154" cy="1370280"/>
          </a:xfrm>
          <a:prstGeom prst="rect">
            <a:avLst/>
          </a:prstGeom>
        </p:spPr>
        <p:style>
          <a:lnRef idx="2">
            <a:schemeClr val="dk1"/>
          </a:lnRef>
          <a:fillRef idx="1">
            <a:schemeClr val="lt1"/>
          </a:fillRef>
          <a:effectRef idx="0">
            <a:schemeClr val="dk1"/>
          </a:effectRef>
          <a:fontRef idx="minor">
            <a:schemeClr val="dk1"/>
          </a:fontRef>
        </p:style>
        <p:txBody>
          <a:bodyPr/>
          <a:lstStyle/>
          <a:p>
            <a:pPr algn="just" fontAlgn="auto">
              <a:spcBef>
                <a:spcPts val="0"/>
              </a:spcBef>
              <a:spcAft>
                <a:spcPts val="0"/>
              </a:spcAft>
              <a:defRPr/>
            </a:pPr>
            <a:r>
              <a:rPr lang="en-US" sz="1200" b="1" dirty="0">
                <a:latin typeface="Garamond" panose="02020404030301010803" pitchFamily="18" charset="0"/>
                <a:cs typeface="Arial" pitchFamily="34" charset="0"/>
              </a:rPr>
              <a:t>SO3/SE3_____</a:t>
            </a:r>
          </a:p>
          <a:p>
            <a:pPr algn="just" fontAlgn="auto">
              <a:spcBef>
                <a:spcPts val="0"/>
              </a:spcBef>
              <a:spcAft>
                <a:spcPts val="0"/>
              </a:spcAft>
              <a:defRPr/>
            </a:pPr>
            <a:endParaRPr lang="en-US" sz="1200" b="1" dirty="0">
              <a:latin typeface="Garamond" panose="02020404030301010803" pitchFamily="18" charset="0"/>
              <a:cs typeface="Arial" pitchFamily="34" charset="0"/>
            </a:endParaRPr>
          </a:p>
          <a:p>
            <a:pPr algn="just" fontAlgn="auto">
              <a:spcBef>
                <a:spcPts val="0"/>
              </a:spcBef>
              <a:spcAft>
                <a:spcPts val="0"/>
              </a:spcAft>
              <a:defRPr/>
            </a:pPr>
            <a:r>
              <a:rPr lang="en-US" sz="1200" b="1" dirty="0">
                <a:latin typeface="Garamond" panose="02020404030301010803" pitchFamily="18" charset="0"/>
                <a:cs typeface="Arial" pitchFamily="34" charset="0"/>
              </a:rPr>
              <a:t>T: __________</a:t>
            </a:r>
          </a:p>
          <a:p>
            <a:pPr algn="just" fontAlgn="auto">
              <a:spcBef>
                <a:spcPts val="0"/>
              </a:spcBef>
              <a:spcAft>
                <a:spcPts val="0"/>
              </a:spcAft>
              <a:defRPr/>
            </a:pPr>
            <a:endParaRPr lang="en-US" sz="1200" b="1" dirty="0">
              <a:latin typeface="Garamond" panose="02020404030301010803" pitchFamily="18" charset="0"/>
              <a:cs typeface="Arial" pitchFamily="34" charset="0"/>
            </a:endParaRPr>
          </a:p>
          <a:p>
            <a:pPr algn="just" fontAlgn="auto">
              <a:spcBef>
                <a:spcPts val="0"/>
              </a:spcBef>
              <a:spcAft>
                <a:spcPts val="0"/>
              </a:spcAft>
              <a:defRPr/>
            </a:pPr>
            <a:r>
              <a:rPr lang="en-US" sz="1200" b="1" dirty="0">
                <a:latin typeface="Garamond" panose="02020404030301010803" pitchFamily="18" charset="0"/>
                <a:cs typeface="Arial" pitchFamily="34" charset="0"/>
              </a:rPr>
              <a:t>P: __________</a:t>
            </a:r>
          </a:p>
        </p:txBody>
      </p:sp>
      <p:sp>
        <p:nvSpPr>
          <p:cNvPr id="13" name="Rectangle 4"/>
          <p:cNvSpPr>
            <a:spLocks noChangeArrowheads="1"/>
          </p:cNvSpPr>
          <p:nvPr/>
        </p:nvSpPr>
        <p:spPr bwMode="auto">
          <a:xfrm>
            <a:off x="6096" y="0"/>
            <a:ext cx="1403648" cy="228600"/>
          </a:xfrm>
          <a:prstGeom prst="rect">
            <a:avLst/>
          </a:prstGeom>
          <a:solidFill>
            <a:schemeClr val="bg1"/>
          </a:solidFill>
          <a:ln w="25400">
            <a:solidFill>
              <a:schemeClr val="tx1"/>
            </a:solidFill>
          </a:ln>
        </p:spPr>
        <p:style>
          <a:lnRef idx="1">
            <a:schemeClr val="accent2"/>
          </a:lnRef>
          <a:fillRef idx="2">
            <a:schemeClr val="accent2"/>
          </a:fillRef>
          <a:effectRef idx="1">
            <a:schemeClr val="accent2"/>
          </a:effectRef>
          <a:fontRef idx="minor">
            <a:schemeClr val="dk1"/>
          </a:fontRef>
        </p:style>
        <p:txBody>
          <a:bodyPr lIns="0" tIns="66032" rIns="0" bIns="66032" rtlCol="0" anchor="ctr"/>
          <a:lstStyle/>
          <a:p>
            <a:pPr algn="ctr"/>
            <a:r>
              <a:rPr lang="en-US" sz="1200" i="1" dirty="0" smtClean="0">
                <a:solidFill>
                  <a:schemeClr val="tx1"/>
                </a:solidFill>
                <a:latin typeface="Garamond" panose="02020404030301010803" pitchFamily="18" charset="0"/>
              </a:rPr>
              <a:t>Execution Con’t</a:t>
            </a:r>
            <a:r>
              <a:rPr lang="en-US" sz="1200" i="1" dirty="0">
                <a:solidFill>
                  <a:schemeClr val="tx1"/>
                </a:solidFill>
                <a:latin typeface="Garamond" panose="02020404030301010803" pitchFamily="18" charset="0"/>
              </a:rPr>
              <a:t>, Sect. b</a:t>
            </a:r>
          </a:p>
        </p:txBody>
      </p:sp>
      <p:sp>
        <p:nvSpPr>
          <p:cNvPr id="2" name="TextBox 1"/>
          <p:cNvSpPr txBox="1"/>
          <p:nvPr/>
        </p:nvSpPr>
        <p:spPr>
          <a:xfrm>
            <a:off x="7844080" y="332656"/>
            <a:ext cx="1192416" cy="1938992"/>
          </a:xfrm>
          <a:prstGeom prst="rect">
            <a:avLst/>
          </a:prstGeom>
          <a:solidFill>
            <a:schemeClr val="accent3">
              <a:lumMod val="95000"/>
            </a:schemeClr>
          </a:solidFill>
          <a:ln>
            <a:solidFill>
              <a:schemeClr val="tx1">
                <a:lumMod val="75000"/>
                <a:lumOff val="25000"/>
              </a:schemeClr>
            </a:solidFill>
          </a:ln>
        </p:spPr>
        <p:txBody>
          <a:bodyPr wrap="square" rtlCol="0">
            <a:spAutoFit/>
          </a:bodyPr>
          <a:lstStyle/>
          <a:p>
            <a:r>
              <a:rPr lang="en-US" sz="800" i="1" dirty="0" smtClean="0">
                <a:latin typeface="Garamond" panose="02020404030301010803" pitchFamily="18" charset="0"/>
              </a:rPr>
              <a:t>CONOP: enables </a:t>
            </a:r>
            <a:r>
              <a:rPr lang="en-US" sz="800" i="1" dirty="0">
                <a:latin typeface="Garamond" panose="02020404030301010803" pitchFamily="18" charset="0"/>
              </a:rPr>
              <a:t>subordinate units to visualize how, when, and where their unit will contribute to mission accomplishment.  It defines their essential tasks &amp; purposes </a:t>
            </a:r>
            <a:r>
              <a:rPr lang="en-US" sz="800" i="1" dirty="0" smtClean="0">
                <a:latin typeface="Garamond" panose="02020404030301010803" pitchFamily="18" charset="0"/>
              </a:rPr>
              <a:t>,&amp; </a:t>
            </a:r>
            <a:r>
              <a:rPr lang="en-US" sz="800" i="1" dirty="0">
                <a:latin typeface="Garamond" panose="02020404030301010803" pitchFamily="18" charset="0"/>
              </a:rPr>
              <a:t>tactical risks &amp; mitigations.  Most importantly, it tells the decisive point, why decisive, how the decisive operation (DO) will achieve it, and how each shaping operation’s (SO) purpose is nested to create conditions for DO</a:t>
            </a:r>
            <a:r>
              <a:rPr lang="en-US" sz="800" i="1" dirty="0" smtClean="0">
                <a:latin typeface="Garamond" panose="02020404030301010803" pitchFamily="18" charset="0"/>
              </a:rPr>
              <a:t>.</a:t>
            </a:r>
            <a:endParaRPr lang="en-US" sz="800" i="1" dirty="0">
              <a:latin typeface="Garamond" panose="02020404030301010803" pitchFamily="18" charset="0"/>
            </a:endParaRPr>
          </a:p>
        </p:txBody>
      </p:sp>
      <p:sp>
        <p:nvSpPr>
          <p:cNvPr id="3" name="Footer Placeholder 2"/>
          <p:cNvSpPr>
            <a:spLocks noGrp="1"/>
          </p:cNvSpPr>
          <p:nvPr>
            <p:ph type="ftr" sz="quarter" idx="11"/>
          </p:nvPr>
        </p:nvSpPr>
        <p:spPr/>
        <p:txBody>
          <a:bodyPr/>
          <a:lstStyle/>
          <a:p>
            <a:pPr>
              <a:defRPr/>
            </a:pPr>
            <a:r>
              <a:rPr lang="en-US" smtClean="0"/>
              <a:t>MyPatrolBase.com</a:t>
            </a:r>
            <a:endParaRPr lang="en-US" dirty="0"/>
          </a:p>
        </p:txBody>
      </p:sp>
      <p:sp>
        <p:nvSpPr>
          <p:cNvPr id="4" name="Slide Number Placeholder 3"/>
          <p:cNvSpPr>
            <a:spLocks noGrp="1"/>
          </p:cNvSpPr>
          <p:nvPr>
            <p:ph type="sldNum" sz="quarter" idx="12"/>
          </p:nvPr>
        </p:nvSpPr>
        <p:spPr/>
        <p:txBody>
          <a:bodyPr/>
          <a:lstStyle/>
          <a:p>
            <a:pPr>
              <a:defRPr/>
            </a:pPr>
            <a:fld id="{E6720408-2D1B-4BA1-A288-F5B1EE7FA1AF}" type="slidenum">
              <a:rPr lang="en-US" smtClean="0"/>
              <a:pPr>
                <a:defRPr/>
              </a:pPr>
              <a:t>17</a:t>
            </a:fld>
            <a:endParaRPr lang="en-US" dirty="0"/>
          </a:p>
        </p:txBody>
      </p:sp>
    </p:spTree>
    <p:extLst>
      <p:ext uri="{BB962C8B-B14F-4D97-AF65-F5344CB8AC3E}">
        <p14:creationId xmlns:p14="http://schemas.microsoft.com/office/powerpoint/2010/main" val="352246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272316964"/>
              </p:ext>
            </p:extLst>
          </p:nvPr>
        </p:nvGraphicFramePr>
        <p:xfrm>
          <a:off x="0" y="502110"/>
          <a:ext cx="9144000" cy="6355889"/>
        </p:xfrm>
        <a:graphic>
          <a:graphicData uri="http://schemas.openxmlformats.org/drawingml/2006/table">
            <a:tbl>
              <a:tblPr/>
              <a:tblGrid>
                <a:gridCol w="827584">
                  <a:extLst>
                    <a:ext uri="{9D8B030D-6E8A-4147-A177-3AD203B41FA5}">
                      <a16:colId xmlns="" xmlns:a16="http://schemas.microsoft.com/office/drawing/2014/main" val="20000"/>
                    </a:ext>
                  </a:extLst>
                </a:gridCol>
                <a:gridCol w="1001216">
                  <a:extLst>
                    <a:ext uri="{9D8B030D-6E8A-4147-A177-3AD203B41FA5}">
                      <a16:colId xmlns="" xmlns:a16="http://schemas.microsoft.com/office/drawing/2014/main" val="20001"/>
                    </a:ext>
                  </a:extLst>
                </a:gridCol>
                <a:gridCol w="914400">
                  <a:extLst>
                    <a:ext uri="{9D8B030D-6E8A-4147-A177-3AD203B41FA5}">
                      <a16:colId xmlns="" xmlns:a16="http://schemas.microsoft.com/office/drawing/2014/main" val="20002"/>
                    </a:ext>
                  </a:extLst>
                </a:gridCol>
                <a:gridCol w="2133600">
                  <a:extLst>
                    <a:ext uri="{9D8B030D-6E8A-4147-A177-3AD203B41FA5}">
                      <a16:colId xmlns="" xmlns:a16="http://schemas.microsoft.com/office/drawing/2014/main" val="20003"/>
                    </a:ext>
                  </a:extLst>
                </a:gridCol>
                <a:gridCol w="4267200">
                  <a:extLst>
                    <a:ext uri="{9D8B030D-6E8A-4147-A177-3AD203B41FA5}">
                      <a16:colId xmlns="" xmlns:a16="http://schemas.microsoft.com/office/drawing/2014/main" val="20004"/>
                    </a:ext>
                  </a:extLst>
                </a:gridCol>
              </a:tblGrid>
              <a:tr h="3377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Garamond" panose="02020404030301010803" pitchFamily="18" charset="0"/>
                          <a:cs typeface="Arial" pitchFamily="34" charset="0"/>
                        </a:rPr>
                        <a:t>PHASE</a:t>
                      </a:r>
                      <a:endParaRPr kumimoji="0" lang="en-US" sz="1400" b="1" i="0" u="none" strike="noStrike" cap="none" normalizeH="0" baseline="0" dirty="0">
                        <a:ln>
                          <a:noFill/>
                        </a:ln>
                        <a:solidFill>
                          <a:schemeClr val="bg1"/>
                        </a:solidFill>
                        <a:effectLst/>
                        <a:latin typeface="Garamond" panose="02020404030301010803" pitchFamily="18" charset="0"/>
                        <a:cs typeface="Arial" pitchFamily="34" charset="0"/>
                      </a:endParaRPr>
                    </a:p>
                  </a:txBody>
                  <a:tcPr marT="44704" marB="44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Garamond" panose="02020404030301010803" pitchFamily="18" charset="0"/>
                          <a:cs typeface="Arial" pitchFamily="34" charset="0"/>
                        </a:rPr>
                        <a:t>BEGINS</a:t>
                      </a:r>
                      <a:endParaRPr kumimoji="0" lang="en-US" sz="1400" b="1" i="0" u="none" strike="noStrike" cap="none" normalizeH="0" baseline="0" dirty="0">
                        <a:ln>
                          <a:noFill/>
                        </a:ln>
                        <a:solidFill>
                          <a:schemeClr val="bg1"/>
                        </a:solidFill>
                        <a:effectLst/>
                        <a:latin typeface="Garamond" panose="02020404030301010803" pitchFamily="18" charset="0"/>
                        <a:cs typeface="Arial" pitchFamily="34" charset="0"/>
                      </a:endParaRPr>
                    </a:p>
                  </a:txBody>
                  <a:tcPr marT="44704" marB="44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Garamond" panose="02020404030301010803" pitchFamily="18" charset="0"/>
                          <a:cs typeface="Arial" pitchFamily="34" charset="0"/>
                        </a:rPr>
                        <a:t>ENDS</a:t>
                      </a:r>
                      <a:endParaRPr kumimoji="0" lang="en-US" sz="1400" b="1" i="0" u="none" strike="noStrike" cap="none" normalizeH="0" baseline="0" dirty="0">
                        <a:ln>
                          <a:noFill/>
                        </a:ln>
                        <a:solidFill>
                          <a:schemeClr val="bg1"/>
                        </a:solidFill>
                        <a:effectLst/>
                        <a:latin typeface="Garamond" panose="02020404030301010803" pitchFamily="18" charset="0"/>
                        <a:cs typeface="Arial" pitchFamily="34" charset="0"/>
                      </a:endParaRPr>
                    </a:p>
                  </a:txBody>
                  <a:tcPr marT="44704" marB="44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Garamond" panose="02020404030301010803" pitchFamily="18" charset="0"/>
                          <a:cs typeface="Arial" pitchFamily="34" charset="0"/>
                        </a:rPr>
                        <a:t>(</a:t>
                      </a:r>
                      <a:r>
                        <a:rPr kumimoji="0" lang="en-US" sz="800" b="1" i="0" u="sng" strike="noStrike" cap="none" normalizeH="0" baseline="0" dirty="0">
                          <a:ln>
                            <a:noFill/>
                          </a:ln>
                          <a:solidFill>
                            <a:schemeClr val="tx1"/>
                          </a:solidFill>
                          <a:effectLst/>
                          <a:latin typeface="Garamond" panose="02020404030301010803" pitchFamily="18" charset="0"/>
                          <a:cs typeface="Arial" pitchFamily="34" charset="0"/>
                        </a:rPr>
                        <a:t>D</a:t>
                      </a:r>
                      <a:r>
                        <a:rPr kumimoji="0" lang="en-US" sz="800" b="1" i="0" u="none" strike="noStrike" cap="none" normalizeH="0" baseline="0" dirty="0">
                          <a:ln>
                            <a:noFill/>
                          </a:ln>
                          <a:solidFill>
                            <a:schemeClr val="tx1"/>
                          </a:solidFill>
                          <a:effectLst/>
                          <a:latin typeface="Garamond" panose="02020404030301010803" pitchFamily="18" charset="0"/>
                          <a:cs typeface="Arial" pitchFamily="34" charset="0"/>
                        </a:rPr>
                        <a:t>istance, </a:t>
                      </a:r>
                      <a:r>
                        <a:rPr kumimoji="0" lang="en-US" sz="800" b="1" i="0" u="sng" strike="noStrike" cap="none" normalizeH="0" baseline="0" dirty="0">
                          <a:ln>
                            <a:noFill/>
                          </a:ln>
                          <a:solidFill>
                            <a:schemeClr val="tx1"/>
                          </a:solidFill>
                          <a:effectLst/>
                          <a:latin typeface="Garamond" panose="02020404030301010803" pitchFamily="18" charset="0"/>
                          <a:cs typeface="Arial" pitchFamily="34" charset="0"/>
                        </a:rPr>
                        <a:t>D</a:t>
                      </a:r>
                      <a:r>
                        <a:rPr kumimoji="0" lang="en-US" sz="800" b="1" i="0" u="none" strike="noStrike" cap="none" normalizeH="0" baseline="0" dirty="0">
                          <a:ln>
                            <a:noFill/>
                          </a:ln>
                          <a:solidFill>
                            <a:schemeClr val="tx1"/>
                          </a:solidFill>
                          <a:effectLst/>
                          <a:latin typeface="Garamond" panose="02020404030301010803" pitchFamily="18" charset="0"/>
                          <a:cs typeface="Arial" pitchFamily="34" charset="0"/>
                        </a:rPr>
                        <a:t>irection, </a:t>
                      </a:r>
                      <a:r>
                        <a:rPr kumimoji="0" lang="en-US" sz="800" b="1" i="0" u="sng" strike="noStrike" cap="none" normalizeH="0" baseline="0" dirty="0" smtClean="0">
                          <a:ln>
                            <a:noFill/>
                          </a:ln>
                          <a:solidFill>
                            <a:schemeClr val="tx1"/>
                          </a:solidFill>
                          <a:effectLst/>
                          <a:latin typeface="Garamond" panose="02020404030301010803" pitchFamily="18" charset="0"/>
                          <a:cs typeface="Arial" pitchFamily="34" charset="0"/>
                        </a:rPr>
                        <a:t>T</a:t>
                      </a:r>
                      <a:r>
                        <a:rPr kumimoji="0" lang="en-US" sz="800" b="1" i="0" u="none" strike="noStrike" cap="none" normalizeH="0" baseline="0" dirty="0" smtClean="0">
                          <a:ln>
                            <a:noFill/>
                          </a:ln>
                          <a:solidFill>
                            <a:schemeClr val="tx1"/>
                          </a:solidFill>
                          <a:effectLst/>
                          <a:latin typeface="Garamond" panose="02020404030301010803" pitchFamily="18" charset="0"/>
                          <a:cs typeface="Arial" pitchFamily="34" charset="0"/>
                        </a:rPr>
                        <a:t>ime,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sng" strike="noStrike" cap="none" normalizeH="0" baseline="0" dirty="0" smtClean="0">
                          <a:ln>
                            <a:noFill/>
                          </a:ln>
                          <a:solidFill>
                            <a:schemeClr val="tx1"/>
                          </a:solidFill>
                          <a:effectLst/>
                          <a:latin typeface="Garamond" panose="02020404030301010803" pitchFamily="18" charset="0"/>
                          <a:cs typeface="Arial" pitchFamily="34" charset="0"/>
                        </a:rPr>
                        <a:t>M</a:t>
                      </a:r>
                      <a:r>
                        <a:rPr kumimoji="0" lang="en-US" sz="800" b="1" i="0" u="none" strike="noStrike" cap="none" normalizeH="0" baseline="0" dirty="0" smtClean="0">
                          <a:ln>
                            <a:noFill/>
                          </a:ln>
                          <a:solidFill>
                            <a:schemeClr val="tx1"/>
                          </a:solidFill>
                          <a:effectLst/>
                          <a:latin typeface="Garamond" panose="02020404030301010803" pitchFamily="18" charset="0"/>
                          <a:cs typeface="Arial" pitchFamily="34" charset="0"/>
                        </a:rPr>
                        <a:t>ethod </a:t>
                      </a:r>
                      <a:r>
                        <a:rPr kumimoji="0" lang="en-US" sz="800" b="1" i="0" u="none" strike="noStrike" cap="none" normalizeH="0" baseline="0" dirty="0">
                          <a:ln>
                            <a:noFill/>
                          </a:ln>
                          <a:solidFill>
                            <a:schemeClr val="tx1"/>
                          </a:solidFill>
                          <a:effectLst/>
                          <a:latin typeface="Garamond" panose="02020404030301010803" pitchFamily="18" charset="0"/>
                          <a:cs typeface="Arial" pitchFamily="34" charset="0"/>
                        </a:rPr>
                        <a:t>of </a:t>
                      </a:r>
                      <a:r>
                        <a:rPr kumimoji="0" lang="en-US" sz="800" b="1" i="0" u="none" strike="noStrike" cap="none" normalizeH="0" baseline="0" dirty="0" smtClean="0">
                          <a:ln>
                            <a:noFill/>
                          </a:ln>
                          <a:solidFill>
                            <a:schemeClr val="tx1"/>
                          </a:solidFill>
                          <a:effectLst/>
                          <a:latin typeface="Garamond" panose="02020404030301010803" pitchFamily="18" charset="0"/>
                          <a:cs typeface="Arial" pitchFamily="34" charset="0"/>
                        </a:rPr>
                        <a:t>Movement)</a:t>
                      </a:r>
                      <a:endParaRPr kumimoji="0" lang="en-US" sz="800" b="1" i="0" u="none" strike="noStrike" cap="none" normalizeH="0" baseline="0" dirty="0">
                        <a:ln>
                          <a:noFill/>
                        </a:ln>
                        <a:solidFill>
                          <a:schemeClr val="tx1"/>
                        </a:solidFill>
                        <a:effectLst/>
                        <a:latin typeface="Garamond" panose="02020404030301010803" pitchFamily="18" charset="0"/>
                        <a:cs typeface="Arial" pitchFamily="34" charset="0"/>
                      </a:endParaRPr>
                    </a:p>
                  </a:txBody>
                  <a:tcPr marT="44704" marB="44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Garamond" panose="02020404030301010803" pitchFamily="18" charset="0"/>
                          <a:cs typeface="Arial" pitchFamily="34" charset="0"/>
                        </a:rPr>
                        <a:t>KEY </a:t>
                      </a:r>
                      <a:r>
                        <a:rPr kumimoji="0" lang="en-US" sz="1400" b="1" i="0" u="none" strike="noStrike" cap="none" normalizeH="0" baseline="0" dirty="0" smtClean="0">
                          <a:ln>
                            <a:noFill/>
                          </a:ln>
                          <a:solidFill>
                            <a:schemeClr val="tx1"/>
                          </a:solidFill>
                          <a:effectLst/>
                          <a:latin typeface="Garamond" panose="02020404030301010803" pitchFamily="18" charset="0"/>
                          <a:cs typeface="Arial" pitchFamily="34" charset="0"/>
                        </a:rPr>
                        <a:t>ACTIONS/OCOKA CONSIDERATIONS</a:t>
                      </a:r>
                      <a:endParaRPr kumimoji="0" lang="en-US" sz="1400" b="1" i="0" u="none" strike="noStrike" cap="none" normalizeH="0" baseline="0" dirty="0">
                        <a:ln>
                          <a:noFill/>
                        </a:ln>
                        <a:solidFill>
                          <a:schemeClr val="bg1"/>
                        </a:solidFill>
                        <a:effectLst/>
                        <a:latin typeface="Garamond" panose="02020404030301010803" pitchFamily="18" charset="0"/>
                        <a:cs typeface="Arial" pitchFamily="34" charset="0"/>
                      </a:endParaRPr>
                    </a:p>
                  </a:txBody>
                  <a:tcPr marT="44704" marB="44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12038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Garamond" panose="02020404030301010803" pitchFamily="18" charset="0"/>
                          <a:cs typeface="Arial" pitchFamily="34" charset="0"/>
                        </a:rPr>
                        <a:t>1</a:t>
                      </a:r>
                    </a:p>
                  </a:txBody>
                  <a:tcPr marT="44704" marB="44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dirty="0">
                        <a:ln>
                          <a:noFill/>
                        </a:ln>
                        <a:solidFill>
                          <a:schemeClr val="tx1"/>
                        </a:solidFill>
                        <a:effectLst/>
                        <a:latin typeface="Garamond" panose="02020404030301010803" pitchFamily="18" charset="0"/>
                        <a:cs typeface="Arial" pitchFamily="34" charset="0"/>
                      </a:endParaRPr>
                    </a:p>
                  </a:txBody>
                  <a:tcPr marT="44704" marB="44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dirty="0">
                        <a:ln>
                          <a:noFill/>
                        </a:ln>
                        <a:solidFill>
                          <a:schemeClr val="tx1"/>
                        </a:solidFill>
                        <a:effectLst/>
                        <a:latin typeface="Garamond" panose="02020404030301010803" pitchFamily="18" charset="0"/>
                        <a:cs typeface="Arial" pitchFamily="34" charset="0"/>
                      </a:endParaRPr>
                    </a:p>
                  </a:txBody>
                  <a:tcPr marT="44704" marB="44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anose="02020404030301010803" pitchFamily="18" charset="0"/>
                          <a:cs typeface="Arial" pitchFamily="34" charset="0"/>
                        </a:rPr>
                        <a:t>D:</a:t>
                      </a:r>
                      <a:endParaRPr kumimoji="0" lang="en-US" sz="1800" b="0" i="0" u="none" strike="noStrike" cap="none" normalizeH="0" baseline="0" dirty="0">
                        <a:ln>
                          <a:noFill/>
                        </a:ln>
                        <a:solidFill>
                          <a:schemeClr val="tx1"/>
                        </a:solidFill>
                        <a:effectLst/>
                        <a:latin typeface="Garamond" panose="02020404030301010803"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anose="02020404030301010803" pitchFamily="18" charset="0"/>
                          <a:cs typeface="Arial" pitchFamily="34" charset="0"/>
                        </a:rPr>
                        <a:t>D:</a:t>
                      </a:r>
                      <a:endParaRPr kumimoji="0" lang="en-US" sz="1800" b="0" i="0" u="none" strike="noStrike" cap="none" normalizeH="0" baseline="0" dirty="0">
                        <a:ln>
                          <a:noFill/>
                        </a:ln>
                        <a:solidFill>
                          <a:schemeClr val="tx1"/>
                        </a:solidFill>
                        <a:effectLst/>
                        <a:latin typeface="Garamond" panose="02020404030301010803"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anose="02020404030301010803" pitchFamily="18" charset="0"/>
                          <a:cs typeface="Arial" pitchFamily="34" charset="0"/>
                        </a:rPr>
                        <a:t>T:</a:t>
                      </a:r>
                      <a:endParaRPr kumimoji="0" lang="en-US" sz="1800" b="0" i="0" u="none" strike="noStrike" cap="none" normalizeH="0" baseline="0" dirty="0">
                        <a:ln>
                          <a:noFill/>
                        </a:ln>
                        <a:solidFill>
                          <a:schemeClr val="tx1"/>
                        </a:solidFill>
                        <a:effectLst/>
                        <a:latin typeface="Garamond" panose="02020404030301010803"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anose="02020404030301010803" pitchFamily="18" charset="0"/>
                          <a:cs typeface="Arial" pitchFamily="34" charset="0"/>
                        </a:rPr>
                        <a:t>M:</a:t>
                      </a:r>
                      <a:endParaRPr kumimoji="0" lang="en-US" sz="1800" b="0" i="0" u="none" strike="noStrike" cap="none" normalizeH="0" baseline="0" dirty="0">
                        <a:ln>
                          <a:noFill/>
                        </a:ln>
                        <a:solidFill>
                          <a:schemeClr val="tx1"/>
                        </a:solidFill>
                        <a:effectLst/>
                        <a:latin typeface="Garamond" panose="02020404030301010803" pitchFamily="18" charset="0"/>
                        <a:cs typeface="Arial" pitchFamily="34" charset="0"/>
                      </a:endParaRPr>
                    </a:p>
                  </a:txBody>
                  <a:tcPr marT="44704" marB="44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dirty="0">
                        <a:ln>
                          <a:noFill/>
                        </a:ln>
                        <a:solidFill>
                          <a:schemeClr val="tx1"/>
                        </a:solidFill>
                        <a:effectLst/>
                        <a:latin typeface="Garamond" panose="02020404030301010803" pitchFamily="18" charset="0"/>
                        <a:cs typeface="Arial" pitchFamily="34" charset="0"/>
                      </a:endParaRPr>
                    </a:p>
                  </a:txBody>
                  <a:tcPr marT="44704" marB="44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2038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Garamond" panose="02020404030301010803" pitchFamily="18" charset="0"/>
                          <a:cs typeface="Arial" pitchFamily="34" charset="0"/>
                        </a:rPr>
                        <a:t>2</a:t>
                      </a:r>
                    </a:p>
                  </a:txBody>
                  <a:tcPr marT="44704" marB="44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dirty="0">
                        <a:ln>
                          <a:noFill/>
                        </a:ln>
                        <a:solidFill>
                          <a:schemeClr val="tx1"/>
                        </a:solidFill>
                        <a:effectLst/>
                        <a:latin typeface="Garamond" panose="02020404030301010803" pitchFamily="18" charset="0"/>
                        <a:cs typeface="Arial" pitchFamily="34" charset="0"/>
                      </a:endParaRPr>
                    </a:p>
                  </a:txBody>
                  <a:tcPr marT="44704" marB="44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dirty="0">
                        <a:ln>
                          <a:noFill/>
                        </a:ln>
                        <a:solidFill>
                          <a:schemeClr val="tx1"/>
                        </a:solidFill>
                        <a:effectLst/>
                        <a:latin typeface="Garamond" panose="02020404030301010803" pitchFamily="18" charset="0"/>
                        <a:cs typeface="Arial" pitchFamily="34" charset="0"/>
                      </a:endParaRPr>
                    </a:p>
                  </a:txBody>
                  <a:tcPr marT="44704" marB="44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anose="02020404030301010803" pitchFamily="18" charset="0"/>
                          <a:cs typeface="Arial" pitchFamily="34" charset="0"/>
                        </a:rPr>
                        <a:t>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anose="02020404030301010803" pitchFamily="18" charset="0"/>
                          <a:cs typeface="Arial" pitchFamily="34" charset="0"/>
                        </a:rPr>
                        <a:t>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anose="02020404030301010803" pitchFamily="18" charset="0"/>
                          <a:cs typeface="Arial" pitchFamily="34" charset="0"/>
                        </a:rPr>
                        <a:t>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anose="02020404030301010803" pitchFamily="18" charset="0"/>
                          <a:cs typeface="Arial" pitchFamily="34" charset="0"/>
                        </a:rPr>
                        <a:t>M:</a:t>
                      </a:r>
                      <a:endParaRPr kumimoji="0" lang="en-US" sz="1800" b="0" i="0" u="none" strike="noStrike" cap="none" normalizeH="0" baseline="0" dirty="0">
                        <a:ln>
                          <a:noFill/>
                        </a:ln>
                        <a:solidFill>
                          <a:schemeClr val="tx1"/>
                        </a:solidFill>
                        <a:effectLst/>
                        <a:latin typeface="Garamond" panose="02020404030301010803" pitchFamily="18" charset="0"/>
                        <a:cs typeface="Arial" pitchFamily="34" charset="0"/>
                      </a:endParaRPr>
                    </a:p>
                  </a:txBody>
                  <a:tcPr marT="44704" marB="44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dirty="0">
                        <a:ln>
                          <a:noFill/>
                        </a:ln>
                        <a:solidFill>
                          <a:schemeClr val="tx1"/>
                        </a:solidFill>
                        <a:effectLst/>
                        <a:latin typeface="Garamond" panose="02020404030301010803" pitchFamily="18" charset="0"/>
                        <a:cs typeface="Arial" pitchFamily="34" charset="0"/>
                      </a:endParaRPr>
                    </a:p>
                  </a:txBody>
                  <a:tcPr marT="44704" marB="44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2038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Garamond" panose="02020404030301010803" pitchFamily="18" charset="0"/>
                          <a:cs typeface="Arial" pitchFamily="34" charset="0"/>
                        </a:rPr>
                        <a:t>3</a:t>
                      </a:r>
                    </a:p>
                  </a:txBody>
                  <a:tcPr marT="44704" marB="44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dirty="0">
                        <a:ln>
                          <a:noFill/>
                        </a:ln>
                        <a:solidFill>
                          <a:schemeClr val="tx1"/>
                        </a:solidFill>
                        <a:effectLst/>
                        <a:latin typeface="Garamond" panose="02020404030301010803" pitchFamily="18" charset="0"/>
                        <a:cs typeface="Arial" pitchFamily="34" charset="0"/>
                      </a:endParaRPr>
                    </a:p>
                  </a:txBody>
                  <a:tcPr marT="44704" marB="44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dirty="0">
                        <a:ln>
                          <a:noFill/>
                        </a:ln>
                        <a:solidFill>
                          <a:schemeClr val="tx1"/>
                        </a:solidFill>
                        <a:effectLst/>
                        <a:latin typeface="Garamond" panose="02020404030301010803" pitchFamily="18" charset="0"/>
                        <a:cs typeface="Arial" pitchFamily="34" charset="0"/>
                      </a:endParaRPr>
                    </a:p>
                  </a:txBody>
                  <a:tcPr marT="44704" marB="44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anose="02020404030301010803" pitchFamily="18" charset="0"/>
                          <a:cs typeface="Arial" pitchFamily="34" charset="0"/>
                        </a:rPr>
                        <a:t>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anose="02020404030301010803" pitchFamily="18" charset="0"/>
                          <a:cs typeface="Arial" pitchFamily="34" charset="0"/>
                        </a:rPr>
                        <a:t>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anose="02020404030301010803" pitchFamily="18" charset="0"/>
                          <a:cs typeface="Arial" pitchFamily="34" charset="0"/>
                        </a:rPr>
                        <a:t>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anose="02020404030301010803" pitchFamily="18" charset="0"/>
                          <a:cs typeface="Arial" pitchFamily="34" charset="0"/>
                        </a:rPr>
                        <a:t>M:</a:t>
                      </a:r>
                      <a:endParaRPr kumimoji="0" lang="en-US" sz="1800" b="0" i="0" u="none" strike="noStrike" cap="none" normalizeH="0" baseline="0" dirty="0">
                        <a:ln>
                          <a:noFill/>
                        </a:ln>
                        <a:solidFill>
                          <a:schemeClr val="tx1"/>
                        </a:solidFill>
                        <a:effectLst/>
                        <a:latin typeface="Garamond" panose="02020404030301010803" pitchFamily="18" charset="0"/>
                        <a:cs typeface="Arial" pitchFamily="34" charset="0"/>
                      </a:endParaRPr>
                    </a:p>
                  </a:txBody>
                  <a:tcPr marT="44704" marB="44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dirty="0">
                        <a:ln>
                          <a:noFill/>
                        </a:ln>
                        <a:solidFill>
                          <a:schemeClr val="tx1"/>
                        </a:solidFill>
                        <a:effectLst/>
                        <a:latin typeface="Garamond" panose="02020404030301010803" pitchFamily="18" charset="0"/>
                        <a:cs typeface="Arial" pitchFamily="34" charset="0"/>
                      </a:endParaRPr>
                    </a:p>
                  </a:txBody>
                  <a:tcPr marT="44704" marB="44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12038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Garamond" panose="02020404030301010803" pitchFamily="18" charset="0"/>
                          <a:cs typeface="Arial" pitchFamily="34" charset="0"/>
                        </a:rPr>
                        <a:t>4</a:t>
                      </a:r>
                    </a:p>
                  </a:txBody>
                  <a:tcPr marT="44704" marB="44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dirty="0">
                        <a:ln>
                          <a:noFill/>
                        </a:ln>
                        <a:solidFill>
                          <a:schemeClr val="tx1"/>
                        </a:solidFill>
                        <a:effectLst/>
                        <a:latin typeface="Garamond" panose="02020404030301010803" pitchFamily="18" charset="0"/>
                        <a:cs typeface="Arial" pitchFamily="34" charset="0"/>
                      </a:endParaRPr>
                    </a:p>
                  </a:txBody>
                  <a:tcPr marT="44704" marB="44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dirty="0">
                        <a:ln>
                          <a:noFill/>
                        </a:ln>
                        <a:solidFill>
                          <a:schemeClr val="tx1"/>
                        </a:solidFill>
                        <a:effectLst/>
                        <a:latin typeface="Garamond" panose="02020404030301010803" pitchFamily="18" charset="0"/>
                        <a:cs typeface="Arial" pitchFamily="34" charset="0"/>
                      </a:endParaRPr>
                    </a:p>
                  </a:txBody>
                  <a:tcPr marT="44704" marB="44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anose="02020404030301010803" pitchFamily="18" charset="0"/>
                          <a:cs typeface="Arial" pitchFamily="34" charset="0"/>
                        </a:rPr>
                        <a:t>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anose="02020404030301010803" pitchFamily="18" charset="0"/>
                          <a:cs typeface="Arial" pitchFamily="34" charset="0"/>
                        </a:rPr>
                        <a:t>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anose="02020404030301010803" pitchFamily="18" charset="0"/>
                          <a:cs typeface="Arial" pitchFamily="34" charset="0"/>
                        </a:rPr>
                        <a:t>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anose="02020404030301010803" pitchFamily="18" charset="0"/>
                          <a:cs typeface="Arial" pitchFamily="34" charset="0"/>
                        </a:rPr>
                        <a:t>M:</a:t>
                      </a:r>
                      <a:endParaRPr kumimoji="0" lang="en-US" sz="1800" b="0" i="0" u="none" strike="noStrike" cap="none" normalizeH="0" baseline="0" dirty="0">
                        <a:ln>
                          <a:noFill/>
                        </a:ln>
                        <a:solidFill>
                          <a:schemeClr val="tx1"/>
                        </a:solidFill>
                        <a:effectLst/>
                        <a:latin typeface="Garamond" panose="02020404030301010803" pitchFamily="18" charset="0"/>
                        <a:cs typeface="Arial" pitchFamily="34" charset="0"/>
                      </a:endParaRPr>
                    </a:p>
                  </a:txBody>
                  <a:tcPr marT="44704" marB="44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dirty="0">
                        <a:ln>
                          <a:noFill/>
                        </a:ln>
                        <a:solidFill>
                          <a:schemeClr val="tx1"/>
                        </a:solidFill>
                        <a:effectLst/>
                        <a:latin typeface="Garamond" panose="02020404030301010803" pitchFamily="18" charset="0"/>
                        <a:cs typeface="Arial" pitchFamily="34" charset="0"/>
                      </a:endParaRPr>
                    </a:p>
                  </a:txBody>
                  <a:tcPr marT="44704" marB="44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1202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Garamond" panose="02020404030301010803" pitchFamily="18" charset="0"/>
                          <a:cs typeface="Arial" pitchFamily="34" charset="0"/>
                        </a:rPr>
                        <a:t>5</a:t>
                      </a:r>
                    </a:p>
                  </a:txBody>
                  <a:tcPr marT="44704" marB="44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dirty="0">
                        <a:ln>
                          <a:noFill/>
                        </a:ln>
                        <a:solidFill>
                          <a:schemeClr val="tx1"/>
                        </a:solidFill>
                        <a:effectLst/>
                        <a:latin typeface="Garamond" panose="02020404030301010803" pitchFamily="18" charset="0"/>
                        <a:cs typeface="Arial" pitchFamily="34" charset="0"/>
                      </a:endParaRPr>
                    </a:p>
                  </a:txBody>
                  <a:tcPr marT="44704" marB="44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dirty="0">
                        <a:ln>
                          <a:noFill/>
                        </a:ln>
                        <a:solidFill>
                          <a:schemeClr val="tx1"/>
                        </a:solidFill>
                        <a:effectLst/>
                        <a:latin typeface="Garamond" panose="02020404030301010803" pitchFamily="18" charset="0"/>
                        <a:cs typeface="Arial" pitchFamily="34" charset="0"/>
                      </a:endParaRPr>
                    </a:p>
                  </a:txBody>
                  <a:tcPr marT="44704" marB="44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anose="02020404030301010803" pitchFamily="18" charset="0"/>
                          <a:cs typeface="Arial" pitchFamily="34" charset="0"/>
                        </a:rPr>
                        <a:t>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anose="02020404030301010803" pitchFamily="18" charset="0"/>
                          <a:cs typeface="Arial" pitchFamily="34" charset="0"/>
                        </a:rPr>
                        <a:t>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anose="02020404030301010803" pitchFamily="18" charset="0"/>
                          <a:cs typeface="Arial" pitchFamily="34" charset="0"/>
                        </a:rPr>
                        <a:t>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anose="02020404030301010803" pitchFamily="18" charset="0"/>
                          <a:cs typeface="Arial" pitchFamily="34" charset="0"/>
                        </a:rPr>
                        <a:t>M:</a:t>
                      </a:r>
                      <a:endParaRPr kumimoji="0" lang="en-US" sz="1800" b="0" i="0" u="none" strike="noStrike" cap="none" normalizeH="0" baseline="0" dirty="0">
                        <a:ln>
                          <a:noFill/>
                        </a:ln>
                        <a:solidFill>
                          <a:schemeClr val="tx1"/>
                        </a:solidFill>
                        <a:effectLst/>
                        <a:latin typeface="Garamond" panose="02020404030301010803" pitchFamily="18" charset="0"/>
                        <a:cs typeface="Arial" pitchFamily="34" charset="0"/>
                      </a:endParaRPr>
                    </a:p>
                  </a:txBody>
                  <a:tcPr marT="44704" marB="44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dirty="0">
                        <a:ln>
                          <a:noFill/>
                        </a:ln>
                        <a:solidFill>
                          <a:schemeClr val="tx1"/>
                        </a:solidFill>
                        <a:effectLst/>
                        <a:latin typeface="Garamond" panose="02020404030301010803" pitchFamily="18" charset="0"/>
                        <a:cs typeface="Arial" pitchFamily="34" charset="0"/>
                      </a:endParaRPr>
                    </a:p>
                  </a:txBody>
                  <a:tcPr marT="44704" marB="44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
        <p:nvSpPr>
          <p:cNvPr id="18435" name="Rectangle 3"/>
          <p:cNvSpPr>
            <a:spLocks noGrp="1" noChangeArrowheads="1"/>
          </p:cNvSpPr>
          <p:nvPr>
            <p:ph type="subTitle" idx="4294967295"/>
          </p:nvPr>
        </p:nvSpPr>
        <p:spPr>
          <a:xfrm>
            <a:off x="0" y="228600"/>
            <a:ext cx="9144000" cy="273512"/>
          </a:xfrm>
          <a:prstGeom prst="rect">
            <a:avLst/>
          </a:prstGeom>
          <a:ln w="19050">
            <a:solidFill>
              <a:schemeClr val="tx1"/>
            </a:solidFill>
          </a:ln>
        </p:spPr>
        <p:txBody>
          <a:bodyPr vert="horz" wrap="square" lIns="90557" tIns="45279" rIns="90557" bIns="45279" numCol="1" anchor="ctr" anchorCtr="0" compatLnSpc="1">
            <a:prstTxWarp prst="textNoShape">
              <a:avLst/>
            </a:prstTxWarp>
          </a:bodyPr>
          <a:lstStyle/>
          <a:p>
            <a:pPr algn="l" eaLnBrk="1" hangingPunct="1"/>
            <a:r>
              <a:rPr lang="en-US" sz="1400" b="1" dirty="0" smtClean="0">
                <a:latin typeface="Garamond" panose="02020404030301010803" pitchFamily="18" charset="0"/>
                <a:cs typeface="Arial" panose="020B0604020202020204" pitchFamily="34" charset="0"/>
              </a:rPr>
              <a:t> This </a:t>
            </a:r>
            <a:r>
              <a:rPr lang="en-US" sz="1400" b="1" dirty="0">
                <a:latin typeface="Garamond" panose="02020404030301010803" pitchFamily="18" charset="0"/>
                <a:cs typeface="Arial" panose="020B0604020202020204" pitchFamily="34" charset="0"/>
              </a:rPr>
              <a:t>will be a _____ Phase Operation</a:t>
            </a:r>
            <a:endParaRPr lang="en-US" sz="1400" b="1" dirty="0">
              <a:solidFill>
                <a:srgbClr val="898989"/>
              </a:solidFill>
              <a:latin typeface="Garamond" panose="02020404030301010803" pitchFamily="18" charset="0"/>
              <a:cs typeface="Arial" panose="020B0604020202020204" pitchFamily="34" charset="0"/>
            </a:endParaRPr>
          </a:p>
        </p:txBody>
      </p:sp>
      <p:sp>
        <p:nvSpPr>
          <p:cNvPr id="7" name="Rectangle 6"/>
          <p:cNvSpPr/>
          <p:nvPr/>
        </p:nvSpPr>
        <p:spPr>
          <a:xfrm>
            <a:off x="0" y="0"/>
            <a:ext cx="9144000" cy="2286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b="1" dirty="0">
                <a:solidFill>
                  <a:schemeClr val="bg1"/>
                </a:solidFill>
                <a:latin typeface="Garamond" panose="02020404030301010803" pitchFamily="18" charset="0"/>
                <a:cs typeface="Arial" charset="0"/>
              </a:rPr>
              <a:t>FRIENDLY </a:t>
            </a:r>
            <a:r>
              <a:rPr lang="en-US" sz="1200" b="1" dirty="0">
                <a:solidFill>
                  <a:schemeClr val="bg1"/>
                </a:solidFill>
                <a:latin typeface="Garamond" panose="02020404030301010803" pitchFamily="18" charset="0"/>
                <a:cs typeface="Arial" pitchFamily="34" charset="0"/>
              </a:rPr>
              <a:t>CONCEPT OF </a:t>
            </a:r>
            <a:r>
              <a:rPr lang="en-US" sz="1200" b="1" dirty="0" smtClean="0">
                <a:solidFill>
                  <a:schemeClr val="bg1"/>
                </a:solidFill>
                <a:latin typeface="Garamond" panose="02020404030301010803" pitchFamily="18" charset="0"/>
                <a:cs typeface="Arial" pitchFamily="34" charset="0"/>
              </a:rPr>
              <a:t>OPERATION</a:t>
            </a:r>
            <a:endParaRPr lang="en-US" sz="1200" b="1" dirty="0">
              <a:solidFill>
                <a:schemeClr val="bg1"/>
              </a:solidFill>
              <a:latin typeface="Garamond" panose="02020404030301010803" pitchFamily="18" charset="0"/>
              <a:cs typeface="Arial" charset="0"/>
            </a:endParaRPr>
          </a:p>
        </p:txBody>
      </p:sp>
      <p:sp>
        <p:nvSpPr>
          <p:cNvPr id="9" name="Rectangle 4"/>
          <p:cNvSpPr>
            <a:spLocks noChangeArrowheads="1"/>
          </p:cNvSpPr>
          <p:nvPr/>
        </p:nvSpPr>
        <p:spPr bwMode="auto">
          <a:xfrm>
            <a:off x="0" y="0"/>
            <a:ext cx="1475656" cy="228600"/>
          </a:xfrm>
          <a:prstGeom prst="rect">
            <a:avLst/>
          </a:prstGeom>
          <a:solidFill>
            <a:schemeClr val="bg1"/>
          </a:solidFill>
          <a:ln w="25400">
            <a:solidFill>
              <a:schemeClr val="tx1"/>
            </a:solidFill>
          </a:ln>
        </p:spPr>
        <p:style>
          <a:lnRef idx="1">
            <a:schemeClr val="accent2"/>
          </a:lnRef>
          <a:fillRef idx="2">
            <a:schemeClr val="accent2"/>
          </a:fillRef>
          <a:effectRef idx="1">
            <a:schemeClr val="accent2"/>
          </a:effectRef>
          <a:fontRef idx="minor">
            <a:schemeClr val="dk1"/>
          </a:fontRef>
        </p:style>
        <p:txBody>
          <a:bodyPr lIns="0" tIns="66032" rIns="0" bIns="66032" rtlCol="0" anchor="ctr"/>
          <a:lstStyle/>
          <a:p>
            <a:pPr algn="ctr"/>
            <a:r>
              <a:rPr lang="en-US" sz="1200" i="1" dirty="0" smtClean="0">
                <a:solidFill>
                  <a:schemeClr val="tx1"/>
                </a:solidFill>
                <a:latin typeface="Garamond" panose="02020404030301010803" pitchFamily="18" charset="0"/>
              </a:rPr>
              <a:t>Execution Con’t</a:t>
            </a:r>
            <a:r>
              <a:rPr lang="en-US" sz="1200" i="1" dirty="0">
                <a:solidFill>
                  <a:schemeClr val="tx1"/>
                </a:solidFill>
                <a:latin typeface="Garamond" panose="02020404030301010803" pitchFamily="18" charset="0"/>
              </a:rPr>
              <a:t>, Sect. b</a:t>
            </a:r>
          </a:p>
        </p:txBody>
      </p:sp>
      <p:sp>
        <p:nvSpPr>
          <p:cNvPr id="2" name="TextBox 1"/>
          <p:cNvSpPr txBox="1"/>
          <p:nvPr/>
        </p:nvSpPr>
        <p:spPr>
          <a:xfrm>
            <a:off x="4644008" y="260648"/>
            <a:ext cx="4419800" cy="246221"/>
          </a:xfrm>
          <a:prstGeom prst="rect">
            <a:avLst/>
          </a:prstGeom>
          <a:noFill/>
        </p:spPr>
        <p:txBody>
          <a:bodyPr wrap="none" rtlCol="0">
            <a:spAutoFit/>
          </a:bodyPr>
          <a:lstStyle/>
          <a:p>
            <a:r>
              <a:rPr lang="en-US" sz="1000" i="1" dirty="0" smtClean="0">
                <a:latin typeface="Garamond" panose="02020404030301010803" pitchFamily="18" charset="0"/>
              </a:rPr>
              <a:t>Typical Phases:  Planning,  Infil/Movement,  Occupation,  AoO,  Withdrawal &amp; Reconsolidation</a:t>
            </a:r>
            <a:endParaRPr lang="en-US" sz="1000" i="1" dirty="0">
              <a:latin typeface="Garamond" panose="02020404030301010803" pitchFamily="18" charset="0"/>
            </a:endParaRPr>
          </a:p>
        </p:txBody>
      </p:sp>
      <p:sp>
        <p:nvSpPr>
          <p:cNvPr id="3" name="Footer Placeholder 2"/>
          <p:cNvSpPr>
            <a:spLocks noGrp="1"/>
          </p:cNvSpPr>
          <p:nvPr>
            <p:ph type="ftr" sz="quarter" idx="11"/>
          </p:nvPr>
        </p:nvSpPr>
        <p:spPr/>
        <p:txBody>
          <a:bodyPr/>
          <a:lstStyle/>
          <a:p>
            <a:pPr>
              <a:defRPr/>
            </a:pPr>
            <a:r>
              <a:rPr lang="en-US" smtClean="0"/>
              <a:t>MyPatrolBase.com</a:t>
            </a:r>
            <a:endParaRPr lang="en-US" dirty="0"/>
          </a:p>
        </p:txBody>
      </p:sp>
      <p:sp>
        <p:nvSpPr>
          <p:cNvPr id="4" name="Slide Number Placeholder 3"/>
          <p:cNvSpPr>
            <a:spLocks noGrp="1"/>
          </p:cNvSpPr>
          <p:nvPr>
            <p:ph type="sldNum" sz="quarter" idx="12"/>
          </p:nvPr>
        </p:nvSpPr>
        <p:spPr/>
        <p:txBody>
          <a:bodyPr/>
          <a:lstStyle/>
          <a:p>
            <a:pPr>
              <a:defRPr/>
            </a:pPr>
            <a:fld id="{B95305E8-2F0B-428B-8731-446FFD9EB3DD}" type="slidenum">
              <a:rPr lang="en-US" smtClean="0"/>
              <a:pPr>
                <a:defRPr/>
              </a:pPr>
              <a:t>18</a:t>
            </a:fld>
            <a:endParaRPr lang="en-US" dirty="0"/>
          </a:p>
        </p:txBody>
      </p:sp>
    </p:spTree>
    <p:extLst>
      <p:ext uri="{BB962C8B-B14F-4D97-AF65-F5344CB8AC3E}">
        <p14:creationId xmlns:p14="http://schemas.microsoft.com/office/powerpoint/2010/main" val="3084159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29871438"/>
              </p:ext>
            </p:extLst>
          </p:nvPr>
        </p:nvGraphicFramePr>
        <p:xfrm>
          <a:off x="0" y="228602"/>
          <a:ext cx="9144000" cy="6629398"/>
        </p:xfrm>
        <a:graphic>
          <a:graphicData uri="http://schemas.openxmlformats.org/drawingml/2006/table">
            <a:tbl>
              <a:tblPr/>
              <a:tblGrid>
                <a:gridCol w="827584">
                  <a:extLst>
                    <a:ext uri="{9D8B030D-6E8A-4147-A177-3AD203B41FA5}">
                      <a16:colId xmlns="" xmlns:a16="http://schemas.microsoft.com/office/drawing/2014/main" val="20000"/>
                    </a:ext>
                  </a:extLst>
                </a:gridCol>
                <a:gridCol w="1001216">
                  <a:extLst>
                    <a:ext uri="{9D8B030D-6E8A-4147-A177-3AD203B41FA5}">
                      <a16:colId xmlns="" xmlns:a16="http://schemas.microsoft.com/office/drawing/2014/main" val="20001"/>
                    </a:ext>
                  </a:extLst>
                </a:gridCol>
                <a:gridCol w="914400">
                  <a:extLst>
                    <a:ext uri="{9D8B030D-6E8A-4147-A177-3AD203B41FA5}">
                      <a16:colId xmlns="" xmlns:a16="http://schemas.microsoft.com/office/drawing/2014/main" val="20002"/>
                    </a:ext>
                  </a:extLst>
                </a:gridCol>
                <a:gridCol w="2133600">
                  <a:extLst>
                    <a:ext uri="{9D8B030D-6E8A-4147-A177-3AD203B41FA5}">
                      <a16:colId xmlns="" xmlns:a16="http://schemas.microsoft.com/office/drawing/2014/main" val="20003"/>
                    </a:ext>
                  </a:extLst>
                </a:gridCol>
                <a:gridCol w="4267200">
                  <a:extLst>
                    <a:ext uri="{9D8B030D-6E8A-4147-A177-3AD203B41FA5}">
                      <a16:colId xmlns="" xmlns:a16="http://schemas.microsoft.com/office/drawing/2014/main" val="20004"/>
                    </a:ext>
                  </a:extLst>
                </a:gridCol>
              </a:tblGrid>
              <a:tr h="35269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Garamond" panose="02020404030301010803" pitchFamily="18" charset="0"/>
                          <a:cs typeface="Arial" pitchFamily="34" charset="0"/>
                        </a:rPr>
                        <a:t>PHASE</a:t>
                      </a:r>
                      <a:endParaRPr kumimoji="0" lang="en-US" sz="1400" b="1" i="0" u="none" strike="noStrike" cap="none" normalizeH="0" baseline="0" dirty="0">
                        <a:ln>
                          <a:noFill/>
                        </a:ln>
                        <a:solidFill>
                          <a:schemeClr val="bg1"/>
                        </a:solidFill>
                        <a:effectLst/>
                        <a:latin typeface="Garamond" panose="02020404030301010803" pitchFamily="18" charset="0"/>
                        <a:cs typeface="Arial" pitchFamily="34" charset="0"/>
                      </a:endParaRPr>
                    </a:p>
                  </a:txBody>
                  <a:tcPr marT="44704" marB="44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Garamond" panose="02020404030301010803" pitchFamily="18" charset="0"/>
                          <a:cs typeface="Arial" pitchFamily="34" charset="0"/>
                        </a:rPr>
                        <a:t>BEGINS</a:t>
                      </a:r>
                      <a:endParaRPr kumimoji="0" lang="en-US" sz="1400" b="1" i="0" u="none" strike="noStrike" cap="none" normalizeH="0" baseline="0" dirty="0">
                        <a:ln>
                          <a:noFill/>
                        </a:ln>
                        <a:solidFill>
                          <a:schemeClr val="bg1"/>
                        </a:solidFill>
                        <a:effectLst/>
                        <a:latin typeface="Garamond" panose="02020404030301010803" pitchFamily="18" charset="0"/>
                        <a:cs typeface="Arial" pitchFamily="34" charset="0"/>
                      </a:endParaRPr>
                    </a:p>
                  </a:txBody>
                  <a:tcPr marT="44704" marB="44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Garamond" panose="02020404030301010803" pitchFamily="18" charset="0"/>
                          <a:cs typeface="Arial" pitchFamily="34" charset="0"/>
                        </a:rPr>
                        <a:t>ENDS</a:t>
                      </a:r>
                      <a:endParaRPr kumimoji="0" lang="en-US" sz="1400" b="1" i="0" u="none" strike="noStrike" cap="none" normalizeH="0" baseline="0" dirty="0">
                        <a:ln>
                          <a:noFill/>
                        </a:ln>
                        <a:solidFill>
                          <a:schemeClr val="bg1"/>
                        </a:solidFill>
                        <a:effectLst/>
                        <a:latin typeface="Garamond" panose="02020404030301010803" pitchFamily="18" charset="0"/>
                        <a:cs typeface="Arial" pitchFamily="34" charset="0"/>
                      </a:endParaRPr>
                    </a:p>
                  </a:txBody>
                  <a:tcPr marT="44704" marB="44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Garamond" panose="02020404030301010803" pitchFamily="18" charset="0"/>
                          <a:cs typeface="Arial" pitchFamily="34" charset="0"/>
                        </a:rPr>
                        <a:t>(</a:t>
                      </a:r>
                      <a:r>
                        <a:rPr kumimoji="0" lang="en-US" sz="800" b="1" i="0" u="sng" strike="noStrike" cap="none" normalizeH="0" baseline="0" dirty="0">
                          <a:ln>
                            <a:noFill/>
                          </a:ln>
                          <a:solidFill>
                            <a:schemeClr val="tx1"/>
                          </a:solidFill>
                          <a:effectLst/>
                          <a:latin typeface="Garamond" panose="02020404030301010803" pitchFamily="18" charset="0"/>
                          <a:cs typeface="Arial" pitchFamily="34" charset="0"/>
                        </a:rPr>
                        <a:t>D</a:t>
                      </a:r>
                      <a:r>
                        <a:rPr kumimoji="0" lang="en-US" sz="800" b="1" i="0" u="none" strike="noStrike" cap="none" normalizeH="0" baseline="0" dirty="0">
                          <a:ln>
                            <a:noFill/>
                          </a:ln>
                          <a:solidFill>
                            <a:schemeClr val="tx1"/>
                          </a:solidFill>
                          <a:effectLst/>
                          <a:latin typeface="Garamond" panose="02020404030301010803" pitchFamily="18" charset="0"/>
                          <a:cs typeface="Arial" pitchFamily="34" charset="0"/>
                        </a:rPr>
                        <a:t>istance, </a:t>
                      </a:r>
                      <a:r>
                        <a:rPr kumimoji="0" lang="en-US" sz="800" b="1" i="0" u="sng" strike="noStrike" cap="none" normalizeH="0" baseline="0" dirty="0">
                          <a:ln>
                            <a:noFill/>
                          </a:ln>
                          <a:solidFill>
                            <a:schemeClr val="tx1"/>
                          </a:solidFill>
                          <a:effectLst/>
                          <a:latin typeface="Garamond" panose="02020404030301010803" pitchFamily="18" charset="0"/>
                          <a:cs typeface="Arial" pitchFamily="34" charset="0"/>
                        </a:rPr>
                        <a:t>D</a:t>
                      </a:r>
                      <a:r>
                        <a:rPr kumimoji="0" lang="en-US" sz="800" b="1" i="0" u="none" strike="noStrike" cap="none" normalizeH="0" baseline="0" dirty="0">
                          <a:ln>
                            <a:noFill/>
                          </a:ln>
                          <a:solidFill>
                            <a:schemeClr val="tx1"/>
                          </a:solidFill>
                          <a:effectLst/>
                          <a:latin typeface="Garamond" panose="02020404030301010803" pitchFamily="18" charset="0"/>
                          <a:cs typeface="Arial" pitchFamily="34" charset="0"/>
                        </a:rPr>
                        <a:t>irection, </a:t>
                      </a:r>
                      <a:r>
                        <a:rPr kumimoji="0" lang="en-US" sz="800" b="1" i="0" u="sng" strike="noStrike" cap="none" normalizeH="0" baseline="0" dirty="0" smtClean="0">
                          <a:ln>
                            <a:noFill/>
                          </a:ln>
                          <a:solidFill>
                            <a:schemeClr val="tx1"/>
                          </a:solidFill>
                          <a:effectLst/>
                          <a:latin typeface="Garamond" panose="02020404030301010803" pitchFamily="18" charset="0"/>
                          <a:cs typeface="Arial" pitchFamily="34" charset="0"/>
                        </a:rPr>
                        <a:t>T</a:t>
                      </a:r>
                      <a:r>
                        <a:rPr kumimoji="0" lang="en-US" sz="800" b="1" i="0" u="none" strike="noStrike" cap="none" normalizeH="0" baseline="0" dirty="0" smtClean="0">
                          <a:ln>
                            <a:noFill/>
                          </a:ln>
                          <a:solidFill>
                            <a:schemeClr val="tx1"/>
                          </a:solidFill>
                          <a:effectLst/>
                          <a:latin typeface="Garamond" panose="02020404030301010803" pitchFamily="18" charset="0"/>
                          <a:cs typeface="Arial" pitchFamily="34" charset="0"/>
                        </a:rPr>
                        <a:t>ime,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sng" strike="noStrike" cap="none" normalizeH="0" baseline="0" dirty="0" smtClean="0">
                          <a:ln>
                            <a:noFill/>
                          </a:ln>
                          <a:solidFill>
                            <a:schemeClr val="tx1"/>
                          </a:solidFill>
                          <a:effectLst/>
                          <a:latin typeface="Garamond" panose="02020404030301010803" pitchFamily="18" charset="0"/>
                          <a:cs typeface="Arial" pitchFamily="34" charset="0"/>
                        </a:rPr>
                        <a:t>M</a:t>
                      </a:r>
                      <a:r>
                        <a:rPr kumimoji="0" lang="en-US" sz="800" b="1" i="0" u="none" strike="noStrike" cap="none" normalizeH="0" baseline="0" dirty="0" smtClean="0">
                          <a:ln>
                            <a:noFill/>
                          </a:ln>
                          <a:solidFill>
                            <a:schemeClr val="tx1"/>
                          </a:solidFill>
                          <a:effectLst/>
                          <a:latin typeface="Garamond" panose="02020404030301010803" pitchFamily="18" charset="0"/>
                          <a:cs typeface="Arial" pitchFamily="34" charset="0"/>
                        </a:rPr>
                        <a:t>ethod </a:t>
                      </a:r>
                      <a:r>
                        <a:rPr kumimoji="0" lang="en-US" sz="800" b="1" i="0" u="none" strike="noStrike" cap="none" normalizeH="0" baseline="0" dirty="0">
                          <a:ln>
                            <a:noFill/>
                          </a:ln>
                          <a:solidFill>
                            <a:schemeClr val="tx1"/>
                          </a:solidFill>
                          <a:effectLst/>
                          <a:latin typeface="Garamond" panose="02020404030301010803" pitchFamily="18" charset="0"/>
                          <a:cs typeface="Arial" pitchFamily="34" charset="0"/>
                        </a:rPr>
                        <a:t>of </a:t>
                      </a:r>
                      <a:r>
                        <a:rPr kumimoji="0" lang="en-US" sz="800" b="1" i="0" u="none" strike="noStrike" cap="none" normalizeH="0" baseline="0" dirty="0" smtClean="0">
                          <a:ln>
                            <a:noFill/>
                          </a:ln>
                          <a:solidFill>
                            <a:schemeClr val="tx1"/>
                          </a:solidFill>
                          <a:effectLst/>
                          <a:latin typeface="Garamond" panose="02020404030301010803" pitchFamily="18" charset="0"/>
                          <a:cs typeface="Arial" pitchFamily="34" charset="0"/>
                        </a:rPr>
                        <a:t>Movement)</a:t>
                      </a:r>
                      <a:endParaRPr kumimoji="0" lang="en-US" sz="800" b="1" i="0" u="none" strike="noStrike" cap="none" normalizeH="0" baseline="0" dirty="0">
                        <a:ln>
                          <a:noFill/>
                        </a:ln>
                        <a:solidFill>
                          <a:schemeClr val="tx1"/>
                        </a:solidFill>
                        <a:effectLst/>
                        <a:latin typeface="Garamond" panose="02020404030301010803" pitchFamily="18" charset="0"/>
                        <a:cs typeface="Arial" pitchFamily="34" charset="0"/>
                      </a:endParaRPr>
                    </a:p>
                  </a:txBody>
                  <a:tcPr marT="44704" marB="44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Garamond" panose="02020404030301010803" pitchFamily="18" charset="0"/>
                          <a:cs typeface="Arial" pitchFamily="34" charset="0"/>
                        </a:rPr>
                        <a:t>KEY ACTIONS</a:t>
                      </a:r>
                      <a:endParaRPr kumimoji="0" lang="en-US" sz="1400" b="1" i="0" u="none" strike="noStrike" cap="none" normalizeH="0" baseline="0" dirty="0">
                        <a:ln>
                          <a:noFill/>
                        </a:ln>
                        <a:solidFill>
                          <a:schemeClr val="bg1"/>
                        </a:solidFill>
                        <a:effectLst/>
                        <a:latin typeface="Garamond" panose="02020404030301010803" pitchFamily="18" charset="0"/>
                        <a:cs typeface="Arial" pitchFamily="34" charset="0"/>
                      </a:endParaRPr>
                    </a:p>
                  </a:txBody>
                  <a:tcPr marT="44704" marB="44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12066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Garamond" panose="02020404030301010803" pitchFamily="18" charset="0"/>
                          <a:cs typeface="Arial" pitchFamily="34" charset="0"/>
                        </a:rPr>
                        <a:t>6</a:t>
                      </a:r>
                      <a:endParaRPr kumimoji="0" lang="en-US" sz="1200" b="1" i="0" u="none" strike="noStrike" cap="none" normalizeH="0" baseline="0" dirty="0">
                        <a:ln>
                          <a:noFill/>
                        </a:ln>
                        <a:solidFill>
                          <a:schemeClr val="tx1"/>
                        </a:solidFill>
                        <a:effectLst/>
                        <a:latin typeface="Garamond" panose="02020404030301010803" pitchFamily="18" charset="0"/>
                        <a:cs typeface="Arial" pitchFamily="34" charset="0"/>
                      </a:endParaRPr>
                    </a:p>
                  </a:txBody>
                  <a:tcPr marT="44704" marB="44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dirty="0">
                        <a:ln>
                          <a:noFill/>
                        </a:ln>
                        <a:solidFill>
                          <a:schemeClr val="tx1"/>
                        </a:solidFill>
                        <a:effectLst/>
                        <a:latin typeface="Garamond" panose="02020404030301010803" pitchFamily="18" charset="0"/>
                        <a:cs typeface="Arial" pitchFamily="34" charset="0"/>
                      </a:endParaRPr>
                    </a:p>
                  </a:txBody>
                  <a:tcPr marT="44704" marB="44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dirty="0">
                        <a:ln>
                          <a:noFill/>
                        </a:ln>
                        <a:solidFill>
                          <a:schemeClr val="tx1"/>
                        </a:solidFill>
                        <a:effectLst/>
                        <a:latin typeface="Garamond" panose="02020404030301010803" pitchFamily="18" charset="0"/>
                        <a:cs typeface="Arial" pitchFamily="34" charset="0"/>
                      </a:endParaRPr>
                    </a:p>
                  </a:txBody>
                  <a:tcPr marT="44704" marB="44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anose="02020404030301010803" pitchFamily="18" charset="0"/>
                          <a:cs typeface="Arial" pitchFamily="34" charset="0"/>
                        </a:rPr>
                        <a:t>D:</a:t>
                      </a:r>
                      <a:endParaRPr kumimoji="0" lang="en-US" sz="1800" b="0" i="0" u="none" strike="noStrike" cap="none" normalizeH="0" baseline="0" dirty="0">
                        <a:ln>
                          <a:noFill/>
                        </a:ln>
                        <a:solidFill>
                          <a:schemeClr val="tx1"/>
                        </a:solidFill>
                        <a:effectLst/>
                        <a:latin typeface="Garamond" panose="02020404030301010803"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anose="02020404030301010803" pitchFamily="18" charset="0"/>
                          <a:cs typeface="Arial" pitchFamily="34" charset="0"/>
                        </a:rPr>
                        <a:t>D:</a:t>
                      </a:r>
                      <a:endParaRPr kumimoji="0" lang="en-US" sz="1800" b="0" i="0" u="none" strike="noStrike" cap="none" normalizeH="0" baseline="0" dirty="0">
                        <a:ln>
                          <a:noFill/>
                        </a:ln>
                        <a:solidFill>
                          <a:schemeClr val="tx1"/>
                        </a:solidFill>
                        <a:effectLst/>
                        <a:latin typeface="Garamond" panose="02020404030301010803"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anose="02020404030301010803" pitchFamily="18" charset="0"/>
                          <a:cs typeface="Arial" pitchFamily="34" charset="0"/>
                        </a:rPr>
                        <a:t>T:</a:t>
                      </a:r>
                      <a:endParaRPr kumimoji="0" lang="en-US" sz="1800" b="0" i="0" u="none" strike="noStrike" cap="none" normalizeH="0" baseline="0" dirty="0">
                        <a:ln>
                          <a:noFill/>
                        </a:ln>
                        <a:solidFill>
                          <a:schemeClr val="tx1"/>
                        </a:solidFill>
                        <a:effectLst/>
                        <a:latin typeface="Garamond" panose="02020404030301010803"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anose="02020404030301010803" pitchFamily="18" charset="0"/>
                          <a:cs typeface="Arial" pitchFamily="34" charset="0"/>
                        </a:rPr>
                        <a:t>M:</a:t>
                      </a:r>
                      <a:endParaRPr kumimoji="0" lang="en-US" sz="1800" b="0" i="0" u="none" strike="noStrike" cap="none" normalizeH="0" baseline="0" dirty="0">
                        <a:ln>
                          <a:noFill/>
                        </a:ln>
                        <a:solidFill>
                          <a:schemeClr val="tx1"/>
                        </a:solidFill>
                        <a:effectLst/>
                        <a:latin typeface="Garamond" panose="02020404030301010803" pitchFamily="18" charset="0"/>
                        <a:cs typeface="Arial" pitchFamily="34" charset="0"/>
                      </a:endParaRPr>
                    </a:p>
                  </a:txBody>
                  <a:tcPr marT="44704" marB="44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dirty="0">
                        <a:ln>
                          <a:noFill/>
                        </a:ln>
                        <a:solidFill>
                          <a:schemeClr val="tx1"/>
                        </a:solidFill>
                        <a:effectLst/>
                        <a:latin typeface="Garamond" panose="02020404030301010803" pitchFamily="18" charset="0"/>
                        <a:cs typeface="Arial" pitchFamily="34" charset="0"/>
                      </a:endParaRPr>
                    </a:p>
                  </a:txBody>
                  <a:tcPr marT="44704" marB="44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2713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Garamond" panose="02020404030301010803" pitchFamily="18" charset="0"/>
                          <a:cs typeface="Arial" pitchFamily="34" charset="0"/>
                        </a:rPr>
                        <a:t>7</a:t>
                      </a:r>
                      <a:endParaRPr kumimoji="0" lang="en-US" sz="1200" b="1" i="0" u="none" strike="noStrike" cap="none" normalizeH="0" baseline="0" dirty="0">
                        <a:ln>
                          <a:noFill/>
                        </a:ln>
                        <a:solidFill>
                          <a:schemeClr val="tx1"/>
                        </a:solidFill>
                        <a:effectLst/>
                        <a:latin typeface="Garamond" panose="02020404030301010803" pitchFamily="18" charset="0"/>
                        <a:cs typeface="Arial" pitchFamily="34" charset="0"/>
                      </a:endParaRPr>
                    </a:p>
                  </a:txBody>
                  <a:tcPr marT="44704" marB="44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dirty="0">
                        <a:ln>
                          <a:noFill/>
                        </a:ln>
                        <a:solidFill>
                          <a:schemeClr val="tx1"/>
                        </a:solidFill>
                        <a:effectLst/>
                        <a:latin typeface="Garamond" panose="02020404030301010803" pitchFamily="18" charset="0"/>
                        <a:cs typeface="Arial" pitchFamily="34" charset="0"/>
                      </a:endParaRPr>
                    </a:p>
                  </a:txBody>
                  <a:tcPr marT="44704" marB="44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dirty="0">
                        <a:ln>
                          <a:noFill/>
                        </a:ln>
                        <a:solidFill>
                          <a:schemeClr val="tx1"/>
                        </a:solidFill>
                        <a:effectLst/>
                        <a:latin typeface="Garamond" panose="02020404030301010803" pitchFamily="18" charset="0"/>
                        <a:cs typeface="Arial" pitchFamily="34" charset="0"/>
                      </a:endParaRPr>
                    </a:p>
                  </a:txBody>
                  <a:tcPr marT="44704" marB="44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anose="02020404030301010803" pitchFamily="18" charset="0"/>
                          <a:cs typeface="Arial" pitchFamily="34" charset="0"/>
                        </a:rPr>
                        <a:t>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anose="02020404030301010803" pitchFamily="18" charset="0"/>
                          <a:cs typeface="Arial" pitchFamily="34" charset="0"/>
                        </a:rPr>
                        <a:t>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anose="02020404030301010803" pitchFamily="18" charset="0"/>
                          <a:cs typeface="Arial" pitchFamily="34" charset="0"/>
                        </a:rPr>
                        <a:t>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anose="02020404030301010803" pitchFamily="18" charset="0"/>
                          <a:cs typeface="Arial" pitchFamily="34" charset="0"/>
                        </a:rPr>
                        <a:t>M:</a:t>
                      </a:r>
                      <a:endParaRPr kumimoji="0" lang="en-US" sz="1800" b="0" i="0" u="none" strike="noStrike" cap="none" normalizeH="0" baseline="0" dirty="0">
                        <a:ln>
                          <a:noFill/>
                        </a:ln>
                        <a:solidFill>
                          <a:schemeClr val="tx1"/>
                        </a:solidFill>
                        <a:effectLst/>
                        <a:latin typeface="Garamond" panose="02020404030301010803" pitchFamily="18" charset="0"/>
                        <a:cs typeface="Arial" pitchFamily="34" charset="0"/>
                      </a:endParaRPr>
                    </a:p>
                  </a:txBody>
                  <a:tcPr marT="44704" marB="44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dirty="0">
                        <a:ln>
                          <a:noFill/>
                        </a:ln>
                        <a:solidFill>
                          <a:schemeClr val="tx1"/>
                        </a:solidFill>
                        <a:effectLst/>
                        <a:latin typeface="Garamond" panose="02020404030301010803" pitchFamily="18" charset="0"/>
                        <a:cs typeface="Arial" pitchFamily="34" charset="0"/>
                      </a:endParaRPr>
                    </a:p>
                  </a:txBody>
                  <a:tcPr marT="44704" marB="44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2713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Garamond" panose="02020404030301010803" pitchFamily="18" charset="0"/>
                          <a:cs typeface="Arial" pitchFamily="34" charset="0"/>
                        </a:rPr>
                        <a:t>8</a:t>
                      </a:r>
                      <a:endParaRPr kumimoji="0" lang="en-US" sz="1200" b="1" i="0" u="none" strike="noStrike" cap="none" normalizeH="0" baseline="0" dirty="0">
                        <a:ln>
                          <a:noFill/>
                        </a:ln>
                        <a:solidFill>
                          <a:schemeClr val="tx1"/>
                        </a:solidFill>
                        <a:effectLst/>
                        <a:latin typeface="Garamond" panose="02020404030301010803" pitchFamily="18" charset="0"/>
                        <a:cs typeface="Arial" pitchFamily="34" charset="0"/>
                      </a:endParaRPr>
                    </a:p>
                  </a:txBody>
                  <a:tcPr marT="44704" marB="44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dirty="0">
                        <a:ln>
                          <a:noFill/>
                        </a:ln>
                        <a:solidFill>
                          <a:schemeClr val="tx1"/>
                        </a:solidFill>
                        <a:effectLst/>
                        <a:latin typeface="Garamond" panose="02020404030301010803" pitchFamily="18" charset="0"/>
                        <a:cs typeface="Arial" pitchFamily="34" charset="0"/>
                      </a:endParaRPr>
                    </a:p>
                  </a:txBody>
                  <a:tcPr marT="44704" marB="44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dirty="0">
                        <a:ln>
                          <a:noFill/>
                        </a:ln>
                        <a:solidFill>
                          <a:schemeClr val="tx1"/>
                        </a:solidFill>
                        <a:effectLst/>
                        <a:latin typeface="Garamond" panose="02020404030301010803" pitchFamily="18" charset="0"/>
                        <a:cs typeface="Arial" pitchFamily="34" charset="0"/>
                      </a:endParaRPr>
                    </a:p>
                  </a:txBody>
                  <a:tcPr marT="44704" marB="44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anose="02020404030301010803" pitchFamily="18" charset="0"/>
                          <a:cs typeface="Arial" pitchFamily="34" charset="0"/>
                        </a:rPr>
                        <a:t>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anose="02020404030301010803" pitchFamily="18" charset="0"/>
                          <a:cs typeface="Arial" pitchFamily="34" charset="0"/>
                        </a:rPr>
                        <a:t>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anose="02020404030301010803" pitchFamily="18" charset="0"/>
                          <a:cs typeface="Arial" pitchFamily="34" charset="0"/>
                        </a:rPr>
                        <a:t>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anose="02020404030301010803" pitchFamily="18" charset="0"/>
                          <a:cs typeface="Arial" pitchFamily="34" charset="0"/>
                        </a:rPr>
                        <a:t>M:</a:t>
                      </a:r>
                      <a:endParaRPr kumimoji="0" lang="en-US" sz="1800" b="0" i="0" u="none" strike="noStrike" cap="none" normalizeH="0" baseline="0" dirty="0">
                        <a:ln>
                          <a:noFill/>
                        </a:ln>
                        <a:solidFill>
                          <a:schemeClr val="tx1"/>
                        </a:solidFill>
                        <a:effectLst/>
                        <a:latin typeface="Garamond" panose="02020404030301010803" pitchFamily="18" charset="0"/>
                        <a:cs typeface="Arial" pitchFamily="34" charset="0"/>
                      </a:endParaRPr>
                    </a:p>
                  </a:txBody>
                  <a:tcPr marT="44704" marB="44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dirty="0">
                        <a:ln>
                          <a:noFill/>
                        </a:ln>
                        <a:solidFill>
                          <a:schemeClr val="tx1"/>
                        </a:solidFill>
                        <a:effectLst/>
                        <a:latin typeface="Garamond" panose="02020404030301010803" pitchFamily="18" charset="0"/>
                        <a:cs typeface="Arial" pitchFamily="34" charset="0"/>
                      </a:endParaRPr>
                    </a:p>
                  </a:txBody>
                  <a:tcPr marT="44704" marB="44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12713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Garamond" panose="02020404030301010803" pitchFamily="18" charset="0"/>
                          <a:cs typeface="Arial" pitchFamily="34" charset="0"/>
                        </a:rPr>
                        <a:t>9</a:t>
                      </a:r>
                      <a:endParaRPr kumimoji="0" lang="en-US" sz="1200" b="1" i="0" u="none" strike="noStrike" cap="none" normalizeH="0" baseline="0" dirty="0">
                        <a:ln>
                          <a:noFill/>
                        </a:ln>
                        <a:solidFill>
                          <a:schemeClr val="tx1"/>
                        </a:solidFill>
                        <a:effectLst/>
                        <a:latin typeface="Garamond" panose="02020404030301010803" pitchFamily="18" charset="0"/>
                        <a:cs typeface="Arial" pitchFamily="34" charset="0"/>
                      </a:endParaRPr>
                    </a:p>
                  </a:txBody>
                  <a:tcPr marT="44704" marB="44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dirty="0">
                        <a:ln>
                          <a:noFill/>
                        </a:ln>
                        <a:solidFill>
                          <a:schemeClr val="tx1"/>
                        </a:solidFill>
                        <a:effectLst/>
                        <a:latin typeface="Garamond" panose="02020404030301010803" pitchFamily="18" charset="0"/>
                        <a:cs typeface="Arial" pitchFamily="34" charset="0"/>
                      </a:endParaRPr>
                    </a:p>
                  </a:txBody>
                  <a:tcPr marT="44704" marB="44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dirty="0">
                        <a:ln>
                          <a:noFill/>
                        </a:ln>
                        <a:solidFill>
                          <a:schemeClr val="tx1"/>
                        </a:solidFill>
                        <a:effectLst/>
                        <a:latin typeface="Garamond" panose="02020404030301010803" pitchFamily="18" charset="0"/>
                        <a:cs typeface="Arial" pitchFamily="34" charset="0"/>
                      </a:endParaRPr>
                    </a:p>
                  </a:txBody>
                  <a:tcPr marT="44704" marB="44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anose="02020404030301010803" pitchFamily="18" charset="0"/>
                          <a:cs typeface="Arial" pitchFamily="34" charset="0"/>
                        </a:rPr>
                        <a:t>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anose="02020404030301010803" pitchFamily="18" charset="0"/>
                          <a:cs typeface="Arial" pitchFamily="34" charset="0"/>
                        </a:rPr>
                        <a:t>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anose="02020404030301010803" pitchFamily="18" charset="0"/>
                          <a:cs typeface="Arial" pitchFamily="34" charset="0"/>
                        </a:rPr>
                        <a:t>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anose="02020404030301010803" pitchFamily="18" charset="0"/>
                          <a:cs typeface="Arial" pitchFamily="34" charset="0"/>
                        </a:rPr>
                        <a:t>M:</a:t>
                      </a:r>
                      <a:endParaRPr kumimoji="0" lang="en-US" sz="1800" b="0" i="0" u="none" strike="noStrike" cap="none" normalizeH="0" baseline="0" dirty="0">
                        <a:ln>
                          <a:noFill/>
                        </a:ln>
                        <a:solidFill>
                          <a:schemeClr val="tx1"/>
                        </a:solidFill>
                        <a:effectLst/>
                        <a:latin typeface="Garamond" panose="02020404030301010803" pitchFamily="18" charset="0"/>
                        <a:cs typeface="Arial" pitchFamily="34" charset="0"/>
                      </a:endParaRPr>
                    </a:p>
                  </a:txBody>
                  <a:tcPr marT="44704" marB="44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dirty="0">
                        <a:ln>
                          <a:noFill/>
                        </a:ln>
                        <a:solidFill>
                          <a:schemeClr val="tx1"/>
                        </a:solidFill>
                        <a:effectLst/>
                        <a:latin typeface="Garamond" panose="02020404030301010803" pitchFamily="18" charset="0"/>
                        <a:cs typeface="Arial" pitchFamily="34" charset="0"/>
                      </a:endParaRPr>
                    </a:p>
                  </a:txBody>
                  <a:tcPr marT="44704" marB="44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125593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Garamond" panose="02020404030301010803" pitchFamily="18" charset="0"/>
                          <a:cs typeface="Arial" pitchFamily="34" charset="0"/>
                        </a:rPr>
                        <a:t>10</a:t>
                      </a:r>
                      <a:endParaRPr kumimoji="0" lang="en-US" sz="1200" b="1" i="0" u="none" strike="noStrike" cap="none" normalizeH="0" baseline="0" dirty="0">
                        <a:ln>
                          <a:noFill/>
                        </a:ln>
                        <a:solidFill>
                          <a:schemeClr val="tx1"/>
                        </a:solidFill>
                        <a:effectLst/>
                        <a:latin typeface="Garamond" panose="02020404030301010803" pitchFamily="18" charset="0"/>
                        <a:cs typeface="Arial" pitchFamily="34" charset="0"/>
                      </a:endParaRPr>
                    </a:p>
                  </a:txBody>
                  <a:tcPr marT="44704" marB="44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dirty="0">
                        <a:ln>
                          <a:noFill/>
                        </a:ln>
                        <a:solidFill>
                          <a:schemeClr val="tx1"/>
                        </a:solidFill>
                        <a:effectLst/>
                        <a:latin typeface="Garamond" panose="02020404030301010803" pitchFamily="18" charset="0"/>
                        <a:cs typeface="Arial" pitchFamily="34" charset="0"/>
                      </a:endParaRPr>
                    </a:p>
                  </a:txBody>
                  <a:tcPr marT="44704" marB="44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dirty="0">
                        <a:ln>
                          <a:noFill/>
                        </a:ln>
                        <a:solidFill>
                          <a:schemeClr val="tx1"/>
                        </a:solidFill>
                        <a:effectLst/>
                        <a:latin typeface="Garamond" panose="02020404030301010803" pitchFamily="18" charset="0"/>
                        <a:cs typeface="Arial" pitchFamily="34" charset="0"/>
                      </a:endParaRPr>
                    </a:p>
                  </a:txBody>
                  <a:tcPr marT="44704" marB="44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anose="02020404030301010803" pitchFamily="18" charset="0"/>
                          <a:cs typeface="Arial" pitchFamily="34" charset="0"/>
                        </a:rPr>
                        <a:t>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anose="02020404030301010803" pitchFamily="18" charset="0"/>
                          <a:cs typeface="Arial" pitchFamily="34" charset="0"/>
                        </a:rPr>
                        <a:t>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anose="02020404030301010803" pitchFamily="18" charset="0"/>
                          <a:cs typeface="Arial" pitchFamily="34" charset="0"/>
                        </a:rPr>
                        <a:t>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aramond" panose="02020404030301010803" pitchFamily="18" charset="0"/>
                          <a:cs typeface="Arial" pitchFamily="34" charset="0"/>
                        </a:rPr>
                        <a:t>M:</a:t>
                      </a:r>
                      <a:endParaRPr kumimoji="0" lang="en-US" sz="1800" b="0" i="0" u="none" strike="noStrike" cap="none" normalizeH="0" baseline="0" dirty="0">
                        <a:ln>
                          <a:noFill/>
                        </a:ln>
                        <a:solidFill>
                          <a:schemeClr val="tx1"/>
                        </a:solidFill>
                        <a:effectLst/>
                        <a:latin typeface="Garamond" panose="02020404030301010803" pitchFamily="18" charset="0"/>
                        <a:cs typeface="Arial" pitchFamily="34" charset="0"/>
                      </a:endParaRPr>
                    </a:p>
                  </a:txBody>
                  <a:tcPr marT="44704" marB="44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dirty="0">
                        <a:ln>
                          <a:noFill/>
                        </a:ln>
                        <a:solidFill>
                          <a:schemeClr val="tx1"/>
                        </a:solidFill>
                        <a:effectLst/>
                        <a:latin typeface="Garamond" panose="02020404030301010803" pitchFamily="18" charset="0"/>
                        <a:cs typeface="Arial" pitchFamily="34" charset="0"/>
                      </a:endParaRPr>
                    </a:p>
                  </a:txBody>
                  <a:tcPr marT="44704" marB="44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
        <p:nvSpPr>
          <p:cNvPr id="7" name="Rectangle 6"/>
          <p:cNvSpPr/>
          <p:nvPr/>
        </p:nvSpPr>
        <p:spPr>
          <a:xfrm>
            <a:off x="0" y="0"/>
            <a:ext cx="9144000" cy="2286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b="1" dirty="0">
                <a:solidFill>
                  <a:schemeClr val="bg1"/>
                </a:solidFill>
                <a:latin typeface="Garamond" panose="02020404030301010803" pitchFamily="18" charset="0"/>
                <a:cs typeface="Arial" charset="0"/>
              </a:rPr>
              <a:t>FRIENDLY </a:t>
            </a:r>
            <a:r>
              <a:rPr lang="en-US" sz="1200" b="1" dirty="0">
                <a:solidFill>
                  <a:schemeClr val="bg1"/>
                </a:solidFill>
                <a:latin typeface="Garamond" panose="02020404030301010803" pitchFamily="18" charset="0"/>
                <a:cs typeface="Arial" pitchFamily="34" charset="0"/>
              </a:rPr>
              <a:t>CONCEPT OF THE </a:t>
            </a:r>
            <a:r>
              <a:rPr lang="en-US" sz="1200" b="1" dirty="0" smtClean="0">
                <a:solidFill>
                  <a:schemeClr val="bg1"/>
                </a:solidFill>
                <a:latin typeface="Garamond" panose="02020404030301010803" pitchFamily="18" charset="0"/>
                <a:cs typeface="Arial" pitchFamily="34" charset="0"/>
              </a:rPr>
              <a:t>OPERATION CONT’D</a:t>
            </a:r>
            <a:endParaRPr lang="en-US" sz="1200" b="1" dirty="0">
              <a:solidFill>
                <a:schemeClr val="bg1"/>
              </a:solidFill>
              <a:latin typeface="Garamond" panose="02020404030301010803" pitchFamily="18" charset="0"/>
              <a:cs typeface="Arial" charset="0"/>
            </a:endParaRPr>
          </a:p>
        </p:txBody>
      </p:sp>
      <p:sp>
        <p:nvSpPr>
          <p:cNvPr id="9" name="Rectangle 4"/>
          <p:cNvSpPr>
            <a:spLocks noChangeArrowheads="1"/>
          </p:cNvSpPr>
          <p:nvPr/>
        </p:nvSpPr>
        <p:spPr bwMode="auto">
          <a:xfrm>
            <a:off x="0" y="0"/>
            <a:ext cx="1043608" cy="228600"/>
          </a:xfrm>
          <a:prstGeom prst="rect">
            <a:avLst/>
          </a:prstGeom>
          <a:solidFill>
            <a:schemeClr val="bg1"/>
          </a:solidFill>
          <a:ln w="25400">
            <a:solidFill>
              <a:schemeClr val="tx1"/>
            </a:solidFill>
          </a:ln>
        </p:spPr>
        <p:style>
          <a:lnRef idx="1">
            <a:schemeClr val="accent2"/>
          </a:lnRef>
          <a:fillRef idx="2">
            <a:schemeClr val="accent2"/>
          </a:fillRef>
          <a:effectRef idx="1">
            <a:schemeClr val="accent2"/>
          </a:effectRef>
          <a:fontRef idx="minor">
            <a:schemeClr val="dk1"/>
          </a:fontRef>
        </p:style>
        <p:txBody>
          <a:bodyPr lIns="0" tIns="66032" rIns="0" bIns="66032" rtlCol="0" anchor="ctr"/>
          <a:lstStyle/>
          <a:p>
            <a:pPr algn="ctr"/>
            <a:r>
              <a:rPr lang="en-US" sz="1200" i="1" dirty="0" smtClean="0">
                <a:solidFill>
                  <a:schemeClr val="tx1"/>
                </a:solidFill>
                <a:latin typeface="Garamond" panose="02020404030301010803" pitchFamily="18" charset="0"/>
              </a:rPr>
              <a:t>Execution Con’t</a:t>
            </a:r>
            <a:endParaRPr lang="en-US" sz="1200" i="1" dirty="0">
              <a:solidFill>
                <a:schemeClr val="tx1"/>
              </a:solidFill>
              <a:latin typeface="Garamond" panose="02020404030301010803" pitchFamily="18" charset="0"/>
            </a:endParaRPr>
          </a:p>
        </p:txBody>
      </p:sp>
      <p:sp>
        <p:nvSpPr>
          <p:cNvPr id="10" name="Rectangle 4"/>
          <p:cNvSpPr>
            <a:spLocks noChangeArrowheads="1"/>
          </p:cNvSpPr>
          <p:nvPr/>
        </p:nvSpPr>
        <p:spPr bwMode="auto">
          <a:xfrm>
            <a:off x="0" y="0"/>
            <a:ext cx="1475656" cy="228600"/>
          </a:xfrm>
          <a:prstGeom prst="rect">
            <a:avLst/>
          </a:prstGeom>
          <a:solidFill>
            <a:schemeClr val="bg1"/>
          </a:solidFill>
          <a:ln w="25400">
            <a:solidFill>
              <a:schemeClr val="tx1"/>
            </a:solidFill>
          </a:ln>
        </p:spPr>
        <p:style>
          <a:lnRef idx="1">
            <a:schemeClr val="accent2"/>
          </a:lnRef>
          <a:fillRef idx="2">
            <a:schemeClr val="accent2"/>
          </a:fillRef>
          <a:effectRef idx="1">
            <a:schemeClr val="accent2"/>
          </a:effectRef>
          <a:fontRef idx="minor">
            <a:schemeClr val="dk1"/>
          </a:fontRef>
        </p:style>
        <p:txBody>
          <a:bodyPr lIns="0" tIns="66032" rIns="0" bIns="66032" rtlCol="0" anchor="ctr"/>
          <a:lstStyle/>
          <a:p>
            <a:pPr algn="ctr"/>
            <a:r>
              <a:rPr lang="en-US" sz="1200" i="1" dirty="0" smtClean="0">
                <a:solidFill>
                  <a:schemeClr val="tx1"/>
                </a:solidFill>
                <a:latin typeface="Garamond" panose="02020404030301010803" pitchFamily="18" charset="0"/>
              </a:rPr>
              <a:t>Execution Con’t</a:t>
            </a:r>
            <a:r>
              <a:rPr lang="en-US" sz="1200" i="1" dirty="0">
                <a:solidFill>
                  <a:schemeClr val="tx1"/>
                </a:solidFill>
                <a:latin typeface="Garamond" panose="02020404030301010803" pitchFamily="18" charset="0"/>
              </a:rPr>
              <a:t>, Sect. b</a:t>
            </a:r>
          </a:p>
        </p:txBody>
      </p:sp>
      <p:sp>
        <p:nvSpPr>
          <p:cNvPr id="2" name="Footer Placeholder 1"/>
          <p:cNvSpPr>
            <a:spLocks noGrp="1"/>
          </p:cNvSpPr>
          <p:nvPr>
            <p:ph type="ftr" sz="quarter" idx="11"/>
          </p:nvPr>
        </p:nvSpPr>
        <p:spPr/>
        <p:txBody>
          <a:bodyPr/>
          <a:lstStyle/>
          <a:p>
            <a:pPr>
              <a:defRPr/>
            </a:pPr>
            <a:r>
              <a:rPr lang="en-US" smtClean="0"/>
              <a:t>MyPatrolBase.com</a:t>
            </a:r>
            <a:endParaRPr lang="en-US" dirty="0"/>
          </a:p>
        </p:txBody>
      </p:sp>
      <p:sp>
        <p:nvSpPr>
          <p:cNvPr id="3" name="Slide Number Placeholder 2"/>
          <p:cNvSpPr>
            <a:spLocks noGrp="1"/>
          </p:cNvSpPr>
          <p:nvPr>
            <p:ph type="sldNum" sz="quarter" idx="12"/>
          </p:nvPr>
        </p:nvSpPr>
        <p:spPr/>
        <p:txBody>
          <a:bodyPr/>
          <a:lstStyle/>
          <a:p>
            <a:pPr>
              <a:defRPr/>
            </a:pPr>
            <a:fld id="{B95305E8-2F0B-428B-8731-446FFD9EB3DD}" type="slidenum">
              <a:rPr lang="en-US" smtClean="0"/>
              <a:pPr>
                <a:defRPr/>
              </a:pPr>
              <a:t>19</a:t>
            </a:fld>
            <a:endParaRPr lang="en-US" dirty="0"/>
          </a:p>
        </p:txBody>
      </p:sp>
    </p:spTree>
    <p:extLst>
      <p:ext uri="{BB962C8B-B14F-4D97-AF65-F5344CB8AC3E}">
        <p14:creationId xmlns:p14="http://schemas.microsoft.com/office/powerpoint/2010/main" val="3680153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527" y="0"/>
            <a:ext cx="9143568" cy="6887409"/>
          </a:xfrm>
          <a:prstGeom prst="rect">
            <a:avLst/>
          </a:prstGeom>
        </p:spPr>
        <p:style>
          <a:lnRef idx="2">
            <a:schemeClr val="dk1"/>
          </a:lnRef>
          <a:fillRef idx="1">
            <a:schemeClr val="lt1"/>
          </a:fillRef>
          <a:effectRef idx="0">
            <a:schemeClr val="dk1"/>
          </a:effectRef>
          <a:fontRef idx="minor">
            <a:schemeClr val="dk1"/>
          </a:fontRef>
        </p:style>
        <p:txBody>
          <a:bodyPr/>
          <a:lstStyle/>
          <a:p>
            <a:pPr algn="just"/>
            <a:endParaRPr lang="en-US" sz="1000" dirty="0">
              <a:solidFill>
                <a:srgbClr val="000000"/>
              </a:solidFill>
              <a:latin typeface="Garamond" panose="02020404030301010803" pitchFamily="18" charset="0"/>
              <a:cs typeface="Arial" charset="0"/>
            </a:endParaRPr>
          </a:p>
        </p:txBody>
      </p:sp>
      <p:sp>
        <p:nvSpPr>
          <p:cNvPr id="19458" name="Title 17"/>
          <p:cNvSpPr>
            <a:spLocks noGrp="1"/>
          </p:cNvSpPr>
          <p:nvPr>
            <p:ph type="title" idx="4294967295"/>
          </p:nvPr>
        </p:nvSpPr>
        <p:spPr>
          <a:xfrm>
            <a:off x="0" y="0"/>
            <a:ext cx="9144000" cy="717550"/>
          </a:xfrm>
          <a:prstGeom prst="rect">
            <a:avLst/>
          </a:prstGeom>
        </p:spPr>
        <p:txBody>
          <a:bodyPr/>
          <a:lstStyle/>
          <a:p>
            <a:r>
              <a:rPr lang="en-US" sz="4000" dirty="0" smtClean="0">
                <a:latin typeface="Garamond" panose="02020404030301010803" pitchFamily="18" charset="0"/>
                <a:ea typeface="Arial" pitchFamily="-123" charset="0"/>
              </a:rPr>
              <a:t>WARNO</a:t>
            </a:r>
            <a:r>
              <a:rPr lang="en-US" sz="4000" dirty="0" smtClean="0">
                <a:ea typeface="Arial" pitchFamily="-123" charset="0"/>
              </a:rPr>
              <a:t>________</a:t>
            </a:r>
            <a:r>
              <a:rPr lang="en-US" sz="4000" dirty="0" smtClean="0">
                <a:latin typeface="Garamond" panose="02020404030301010803" pitchFamily="18" charset="0"/>
                <a:ea typeface="Arial" pitchFamily="-123" charset="0"/>
              </a:rPr>
              <a:t> </a:t>
            </a:r>
            <a:r>
              <a:rPr lang="en-US" sz="2000" dirty="0" smtClean="0">
                <a:latin typeface="Garamond" panose="02020404030301010803" pitchFamily="18" charset="0"/>
                <a:ea typeface="Arial" pitchFamily="-123" charset="0"/>
              </a:rPr>
              <a:t> (write in OPORD </a:t>
            </a:r>
            <a:r>
              <a:rPr lang="en-US" sz="2000" u="sng" dirty="0" smtClean="0">
                <a:latin typeface="Garamond" panose="02020404030301010803" pitchFamily="18" charset="0"/>
                <a:ea typeface="Arial" pitchFamily="-123" charset="0"/>
              </a:rPr>
              <a:t>or</a:t>
            </a:r>
            <a:r>
              <a:rPr lang="en-US" sz="2000" dirty="0" smtClean="0">
                <a:latin typeface="Garamond" panose="02020404030301010803" pitchFamily="18" charset="0"/>
                <a:ea typeface="Arial" pitchFamily="-123" charset="0"/>
              </a:rPr>
              <a:t> </a:t>
            </a:r>
            <a:r>
              <a:rPr lang="en-US" sz="2000" dirty="0">
                <a:latin typeface="Garamond" panose="02020404030301010803" pitchFamily="18" charset="0"/>
                <a:ea typeface="Arial" pitchFamily="-123" charset="0"/>
              </a:rPr>
              <a:t>included WARNO shell</a:t>
            </a:r>
            <a:r>
              <a:rPr lang="en-US" sz="2000" dirty="0" smtClean="0">
                <a:latin typeface="Garamond" panose="02020404030301010803" pitchFamily="18" charset="0"/>
                <a:ea typeface="Arial" pitchFamily="-123" charset="0"/>
              </a:rPr>
              <a:t>)</a:t>
            </a:r>
            <a:endParaRPr lang="en-US" sz="2000" dirty="0">
              <a:latin typeface="Garamond" panose="02020404030301010803" pitchFamily="18" charset="0"/>
              <a:ea typeface="Arial" pitchFamily="-123" charset="0"/>
            </a:endParaRPr>
          </a:p>
        </p:txBody>
      </p:sp>
      <p:sp>
        <p:nvSpPr>
          <p:cNvPr id="19459" name="TextBox 3"/>
          <p:cNvSpPr txBox="1">
            <a:spLocks noChangeArrowheads="1"/>
          </p:cNvSpPr>
          <p:nvPr/>
        </p:nvSpPr>
        <p:spPr bwMode="auto">
          <a:xfrm>
            <a:off x="179512" y="828576"/>
            <a:ext cx="8856984" cy="4586256"/>
          </a:xfrm>
          <a:prstGeom prst="rect">
            <a:avLst/>
          </a:prstGeom>
          <a:noFill/>
          <a:ln w="9525">
            <a:noFill/>
            <a:miter lim="800000"/>
            <a:headEnd/>
            <a:tailEnd/>
          </a:ln>
        </p:spPr>
        <p:txBody>
          <a:bodyPr wrap="square">
            <a:prstTxWarp prst="textNoShape">
              <a:avLst/>
            </a:prstTxWarp>
            <a:spAutoFit/>
          </a:bodyPr>
          <a:lstStyle/>
          <a:p>
            <a:pPr>
              <a:lnSpc>
                <a:spcPct val="150000"/>
              </a:lnSpc>
              <a:buFont typeface="Arial" pitchFamily="-123" charset="0"/>
              <a:buChar char="•"/>
            </a:pPr>
            <a:r>
              <a:rPr lang="en-US" sz="1400" dirty="0" smtClean="0">
                <a:latin typeface="Garamond" panose="02020404030301010803" pitchFamily="18" charset="0"/>
              </a:rPr>
              <a:t> Fill in the info you need to get troops moving, balancing not holding info back with the need to get the WARNO out.</a:t>
            </a:r>
          </a:p>
          <a:p>
            <a:pPr>
              <a:lnSpc>
                <a:spcPct val="150000"/>
              </a:lnSpc>
              <a:buFont typeface="Arial" pitchFamily="-123" charset="0"/>
              <a:buChar char="•"/>
            </a:pPr>
            <a:r>
              <a:rPr lang="en-US" sz="1400" dirty="0">
                <a:latin typeface="Garamond" panose="02020404030301010803" pitchFamily="18" charset="0"/>
              </a:rPr>
              <a:t> </a:t>
            </a:r>
            <a:r>
              <a:rPr lang="en-US" sz="1400" dirty="0" smtClean="0">
                <a:latin typeface="Garamond" panose="02020404030301010803" pitchFamily="18" charset="0"/>
              </a:rPr>
              <a:t>Always brief off map when relevant</a:t>
            </a:r>
          </a:p>
          <a:p>
            <a:pPr>
              <a:lnSpc>
                <a:spcPct val="150000"/>
              </a:lnSpc>
              <a:buFont typeface="Arial" pitchFamily="-123" charset="0"/>
              <a:buChar char="•"/>
            </a:pPr>
            <a:r>
              <a:rPr lang="en-US" sz="1400" dirty="0" smtClean="0">
                <a:latin typeface="Garamond" panose="02020404030301010803" pitchFamily="18" charset="0"/>
              </a:rPr>
              <a:t> Generally at a minimum fill in on this template:</a:t>
            </a:r>
          </a:p>
          <a:p>
            <a:pPr lvl="1">
              <a:lnSpc>
                <a:spcPct val="150000"/>
              </a:lnSpc>
              <a:buFont typeface="Arial" pitchFamily="-123" charset="0"/>
              <a:buChar char="•"/>
            </a:pPr>
            <a:r>
              <a:rPr lang="en-US" sz="1400" dirty="0">
                <a:latin typeface="Garamond" panose="02020404030301010803" pitchFamily="18" charset="0"/>
              </a:rPr>
              <a:t> Task Org</a:t>
            </a:r>
          </a:p>
          <a:p>
            <a:pPr lvl="1">
              <a:lnSpc>
                <a:spcPct val="150000"/>
              </a:lnSpc>
              <a:buFont typeface="Arial" pitchFamily="-123" charset="0"/>
              <a:buChar char="•"/>
            </a:pPr>
            <a:r>
              <a:rPr lang="en-US" sz="1400" dirty="0" smtClean="0">
                <a:latin typeface="Garamond" panose="02020404030301010803" pitchFamily="18" charset="0"/>
              </a:rPr>
              <a:t> Mission</a:t>
            </a:r>
          </a:p>
          <a:p>
            <a:pPr lvl="1">
              <a:lnSpc>
                <a:spcPct val="150000"/>
              </a:lnSpc>
              <a:buFont typeface="Arial" pitchFamily="-123" charset="0"/>
              <a:buChar char="•"/>
            </a:pPr>
            <a:r>
              <a:rPr lang="en-US" sz="1400" dirty="0" smtClean="0">
                <a:latin typeface="Garamond" panose="02020404030301010803" pitchFamily="18" charset="0"/>
              </a:rPr>
              <a:t> We are here and the OBJ is here on the map</a:t>
            </a:r>
          </a:p>
          <a:p>
            <a:pPr lvl="1">
              <a:lnSpc>
                <a:spcPct val="150000"/>
              </a:lnSpc>
              <a:buFont typeface="Arial" pitchFamily="-123" charset="0"/>
              <a:buChar char="•"/>
            </a:pPr>
            <a:r>
              <a:rPr lang="en-US" sz="1400" dirty="0">
                <a:latin typeface="Garamond" panose="02020404030301010803" pitchFamily="18" charset="0"/>
              </a:rPr>
              <a:t> </a:t>
            </a:r>
            <a:r>
              <a:rPr lang="en-US" sz="1400" dirty="0" smtClean="0">
                <a:latin typeface="Garamond" panose="02020404030301010803" pitchFamily="18" charset="0"/>
              </a:rPr>
              <a:t>Timeline (OPORD time &amp; hit time minimum)</a:t>
            </a:r>
          </a:p>
          <a:p>
            <a:pPr lvl="1">
              <a:lnSpc>
                <a:spcPct val="150000"/>
              </a:lnSpc>
              <a:buFont typeface="Arial" pitchFamily="-123" charset="0"/>
              <a:buChar char="•"/>
            </a:pPr>
            <a:r>
              <a:rPr lang="en-US" sz="1400" dirty="0" smtClean="0">
                <a:latin typeface="Garamond" panose="02020404030301010803" pitchFamily="18" charset="0"/>
              </a:rPr>
              <a:t> </a:t>
            </a:r>
            <a:r>
              <a:rPr lang="en-US" sz="1400" dirty="0">
                <a:latin typeface="Garamond" panose="02020404030301010803" pitchFamily="18" charset="0"/>
              </a:rPr>
              <a:t>Non-tactical &amp; tactical tasks in Task </a:t>
            </a:r>
            <a:r>
              <a:rPr lang="en-US" sz="1400" dirty="0" smtClean="0">
                <a:latin typeface="Garamond" panose="02020404030301010803" pitchFamily="18" charset="0"/>
              </a:rPr>
              <a:t>to Subordinate Units</a:t>
            </a:r>
          </a:p>
          <a:p>
            <a:pPr lvl="1">
              <a:lnSpc>
                <a:spcPct val="150000"/>
              </a:lnSpc>
              <a:buFont typeface="Arial" pitchFamily="-123" charset="0"/>
              <a:buChar char="•"/>
            </a:pPr>
            <a:r>
              <a:rPr lang="en-US" sz="1400" dirty="0" smtClean="0">
                <a:latin typeface="Garamond" panose="02020404030301010803" pitchFamily="18" charset="0"/>
              </a:rPr>
              <a:t> Preparation Guidance</a:t>
            </a:r>
          </a:p>
          <a:p>
            <a:pPr lvl="1">
              <a:lnSpc>
                <a:spcPct val="150000"/>
              </a:lnSpc>
              <a:buFont typeface="Arial" pitchFamily="-123" charset="0"/>
              <a:buChar char="•"/>
            </a:pPr>
            <a:r>
              <a:rPr lang="en-US" sz="1400" dirty="0" smtClean="0">
                <a:latin typeface="Garamond" panose="02020404030301010803" pitchFamily="18" charset="0"/>
              </a:rPr>
              <a:t> Rehearsal Guidance</a:t>
            </a:r>
          </a:p>
          <a:p>
            <a:pPr lvl="1">
              <a:lnSpc>
                <a:spcPct val="150000"/>
              </a:lnSpc>
              <a:buFont typeface="Arial" pitchFamily="-123" charset="0"/>
              <a:buChar char="•"/>
            </a:pPr>
            <a:endParaRPr lang="en-US" sz="1400" dirty="0">
              <a:latin typeface="Garamond" panose="02020404030301010803" pitchFamily="18" charset="0"/>
            </a:endParaRPr>
          </a:p>
          <a:p>
            <a:pPr marL="4763" lvl="1">
              <a:lnSpc>
                <a:spcPct val="150000"/>
              </a:lnSpc>
              <a:buFont typeface="Arial" pitchFamily="-123" charset="0"/>
              <a:buChar char="•"/>
            </a:pPr>
            <a:r>
              <a:rPr lang="en-US" sz="1400" dirty="0" smtClean="0">
                <a:latin typeface="Garamond" panose="02020404030301010803" pitchFamily="18" charset="0"/>
              </a:rPr>
              <a:t> Focus on big picture</a:t>
            </a:r>
          </a:p>
          <a:p>
            <a:pPr marL="4763" lvl="1">
              <a:lnSpc>
                <a:spcPct val="150000"/>
              </a:lnSpc>
            </a:pPr>
            <a:endParaRPr lang="en-US" sz="1400" dirty="0">
              <a:latin typeface="Garamond" panose="02020404030301010803" pitchFamily="18" charset="0"/>
            </a:endParaRPr>
          </a:p>
          <a:p>
            <a:pPr marL="4763" lvl="1">
              <a:lnSpc>
                <a:spcPct val="150000"/>
              </a:lnSpc>
              <a:buFont typeface="Arial" pitchFamily="-123" charset="0"/>
              <a:buChar char="•"/>
            </a:pPr>
            <a:r>
              <a:rPr lang="en-US" sz="1400" dirty="0" smtClean="0">
                <a:latin typeface="Garamond" panose="02020404030301010803" pitchFamily="18" charset="0"/>
              </a:rPr>
              <a:t> Use the map and other visuals.</a:t>
            </a:r>
          </a:p>
        </p:txBody>
      </p:sp>
      <p:sp>
        <p:nvSpPr>
          <p:cNvPr id="9" name="Title 17"/>
          <p:cNvSpPr txBox="1">
            <a:spLocks/>
          </p:cNvSpPr>
          <p:nvPr/>
        </p:nvSpPr>
        <p:spPr bwMode="auto">
          <a:xfrm>
            <a:off x="3995936" y="5301208"/>
            <a:ext cx="4752528" cy="717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Arial" pitchFamily="-110" charset="0"/>
                <a:cs typeface="+mj-cs"/>
              </a:defRPr>
            </a:lvl1pPr>
            <a:lvl2pPr algn="ctr" rtl="0" eaLnBrk="0" fontAlgn="base" hangingPunct="0">
              <a:spcBef>
                <a:spcPct val="0"/>
              </a:spcBef>
              <a:spcAft>
                <a:spcPct val="0"/>
              </a:spcAft>
              <a:defRPr sz="4400">
                <a:solidFill>
                  <a:schemeClr val="tx2"/>
                </a:solidFill>
                <a:latin typeface="Arial" charset="0"/>
                <a:ea typeface="Arial" pitchFamily="-110" charset="0"/>
                <a:cs typeface="Arial" charset="0"/>
              </a:defRPr>
            </a:lvl2pPr>
            <a:lvl3pPr algn="ctr" rtl="0" eaLnBrk="0" fontAlgn="base" hangingPunct="0">
              <a:spcBef>
                <a:spcPct val="0"/>
              </a:spcBef>
              <a:spcAft>
                <a:spcPct val="0"/>
              </a:spcAft>
              <a:defRPr sz="4400">
                <a:solidFill>
                  <a:schemeClr val="tx2"/>
                </a:solidFill>
                <a:latin typeface="Arial" charset="0"/>
                <a:ea typeface="Arial" pitchFamily="-110" charset="0"/>
                <a:cs typeface="Arial" charset="0"/>
              </a:defRPr>
            </a:lvl3pPr>
            <a:lvl4pPr algn="ctr" rtl="0" eaLnBrk="0" fontAlgn="base" hangingPunct="0">
              <a:spcBef>
                <a:spcPct val="0"/>
              </a:spcBef>
              <a:spcAft>
                <a:spcPct val="0"/>
              </a:spcAft>
              <a:defRPr sz="4400">
                <a:solidFill>
                  <a:schemeClr val="tx2"/>
                </a:solidFill>
                <a:latin typeface="Arial" charset="0"/>
                <a:ea typeface="Arial" pitchFamily="-110" charset="0"/>
                <a:cs typeface="Arial" charset="0"/>
              </a:defRPr>
            </a:lvl4pPr>
            <a:lvl5pPr algn="ctr" rtl="0" eaLnBrk="0" fontAlgn="base" hangingPunct="0">
              <a:spcBef>
                <a:spcPct val="0"/>
              </a:spcBef>
              <a:spcAft>
                <a:spcPct val="0"/>
              </a:spcAft>
              <a:defRPr sz="4400">
                <a:solidFill>
                  <a:schemeClr val="tx2"/>
                </a:solidFill>
                <a:latin typeface="Arial" charset="0"/>
                <a:ea typeface="Arial" pitchFamily="-110"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4000" b="1" i="1" kern="0" dirty="0" smtClean="0">
                <a:latin typeface="Garamond" panose="02020404030301010803" pitchFamily="18" charset="0"/>
                <a:ea typeface="Arial" pitchFamily="-123" charset="0"/>
              </a:rPr>
              <a:t>Brief off the Map</a:t>
            </a:r>
            <a:endParaRPr lang="en-US" sz="2400" b="1" i="1" kern="0" dirty="0">
              <a:latin typeface="Garamond" panose="02020404030301010803" pitchFamily="18" charset="0"/>
              <a:ea typeface="Arial" pitchFamily="-123" charset="0"/>
            </a:endParaRPr>
          </a:p>
        </p:txBody>
      </p:sp>
      <p:sp>
        <p:nvSpPr>
          <p:cNvPr id="2" name="Footer Placeholder 1"/>
          <p:cNvSpPr>
            <a:spLocks noGrp="1"/>
          </p:cNvSpPr>
          <p:nvPr>
            <p:ph type="ftr" sz="quarter" idx="11"/>
          </p:nvPr>
        </p:nvSpPr>
        <p:spPr/>
        <p:txBody>
          <a:bodyPr/>
          <a:lstStyle/>
          <a:p>
            <a:pPr>
              <a:defRPr/>
            </a:pPr>
            <a:r>
              <a:rPr lang="en-US" smtClean="0"/>
              <a:t>MyPatrolBase.com</a:t>
            </a:r>
            <a:endParaRPr lang="en-US" dirty="0"/>
          </a:p>
        </p:txBody>
      </p:sp>
      <p:sp>
        <p:nvSpPr>
          <p:cNvPr id="3" name="Slide Number Placeholder 2"/>
          <p:cNvSpPr>
            <a:spLocks noGrp="1"/>
          </p:cNvSpPr>
          <p:nvPr>
            <p:ph type="sldNum" sz="quarter" idx="12"/>
          </p:nvPr>
        </p:nvSpPr>
        <p:spPr/>
        <p:txBody>
          <a:bodyPr/>
          <a:lstStyle/>
          <a:p>
            <a:pPr>
              <a:defRPr/>
            </a:pPr>
            <a:fld id="{1EA9B139-D76A-4931-A5A9-2B0C0318493A}" type="slidenum">
              <a:rPr lang="en-US" smtClean="0"/>
              <a:pPr>
                <a:defRPr/>
              </a:pPr>
              <a:t>2</a:t>
            </a:fld>
            <a:endParaRPr lang="en-US" dirty="0"/>
          </a:p>
        </p:txBody>
      </p:sp>
    </p:spTree>
    <p:extLst>
      <p:ext uri="{BB962C8B-B14F-4D97-AF65-F5344CB8AC3E}">
        <p14:creationId xmlns:p14="http://schemas.microsoft.com/office/powerpoint/2010/main" val="2159139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527" y="0"/>
            <a:ext cx="9143568" cy="6887409"/>
          </a:xfrm>
          <a:prstGeom prst="rect">
            <a:avLst/>
          </a:prstGeom>
        </p:spPr>
        <p:style>
          <a:lnRef idx="2">
            <a:schemeClr val="dk1"/>
          </a:lnRef>
          <a:fillRef idx="1">
            <a:schemeClr val="lt1"/>
          </a:fillRef>
          <a:effectRef idx="0">
            <a:schemeClr val="dk1"/>
          </a:effectRef>
          <a:fontRef idx="minor">
            <a:schemeClr val="dk1"/>
          </a:fontRef>
        </p:style>
        <p:txBody>
          <a:bodyPr/>
          <a:lstStyle/>
          <a:p>
            <a:pPr algn="just"/>
            <a:endParaRPr lang="en-US" sz="1000" dirty="0">
              <a:solidFill>
                <a:srgbClr val="000000"/>
              </a:solidFill>
              <a:latin typeface="Garamond" panose="02020404030301010803" pitchFamily="18" charset="0"/>
              <a:cs typeface="Arial" charset="0"/>
            </a:endParaRPr>
          </a:p>
        </p:txBody>
      </p:sp>
      <p:sp>
        <p:nvSpPr>
          <p:cNvPr id="12" name="Rectangle 11"/>
          <p:cNvSpPr/>
          <p:nvPr/>
        </p:nvSpPr>
        <p:spPr>
          <a:xfrm>
            <a:off x="0" y="0"/>
            <a:ext cx="9144000" cy="2286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b="1" dirty="0" smtClean="0">
                <a:solidFill>
                  <a:schemeClr val="bg1"/>
                </a:solidFill>
                <a:latin typeface="Garamond" panose="02020404030301010803" pitchFamily="18" charset="0"/>
                <a:cs typeface="Arial" charset="0"/>
              </a:rPr>
              <a:t>CoA SKETCH</a:t>
            </a:r>
            <a:endParaRPr lang="en-US" sz="1200" b="1" dirty="0">
              <a:solidFill>
                <a:schemeClr val="bg1"/>
              </a:solidFill>
              <a:latin typeface="Garamond" panose="02020404030301010803" pitchFamily="18" charset="0"/>
              <a:cs typeface="Arial" charset="0"/>
            </a:endParaRPr>
          </a:p>
        </p:txBody>
      </p:sp>
      <p:sp>
        <p:nvSpPr>
          <p:cNvPr id="13" name="Rectangle 4"/>
          <p:cNvSpPr>
            <a:spLocks noChangeArrowheads="1"/>
          </p:cNvSpPr>
          <p:nvPr/>
        </p:nvSpPr>
        <p:spPr bwMode="auto">
          <a:xfrm>
            <a:off x="0" y="0"/>
            <a:ext cx="1043608" cy="228600"/>
          </a:xfrm>
          <a:prstGeom prst="rect">
            <a:avLst/>
          </a:prstGeom>
          <a:solidFill>
            <a:schemeClr val="bg1"/>
          </a:solidFill>
          <a:ln w="25400">
            <a:solidFill>
              <a:schemeClr val="tx1"/>
            </a:solidFill>
          </a:ln>
        </p:spPr>
        <p:style>
          <a:lnRef idx="1">
            <a:schemeClr val="accent2"/>
          </a:lnRef>
          <a:fillRef idx="2">
            <a:schemeClr val="accent2"/>
          </a:fillRef>
          <a:effectRef idx="1">
            <a:schemeClr val="accent2"/>
          </a:effectRef>
          <a:fontRef idx="minor">
            <a:schemeClr val="dk1"/>
          </a:fontRef>
        </p:style>
        <p:txBody>
          <a:bodyPr lIns="0" tIns="66032" rIns="0" bIns="66032" rtlCol="0" anchor="ctr"/>
          <a:lstStyle/>
          <a:p>
            <a:pPr algn="ctr"/>
            <a:r>
              <a:rPr lang="en-US" sz="1200" i="1" dirty="0" smtClean="0">
                <a:solidFill>
                  <a:schemeClr val="tx1"/>
                </a:solidFill>
                <a:latin typeface="Garamond" panose="02020404030301010803" pitchFamily="18" charset="0"/>
              </a:rPr>
              <a:t>Execution Con’t</a:t>
            </a:r>
            <a:endParaRPr lang="en-US" sz="1200" i="1" dirty="0">
              <a:solidFill>
                <a:schemeClr val="tx1"/>
              </a:solidFill>
              <a:latin typeface="Garamond" panose="02020404030301010803" pitchFamily="18" charset="0"/>
            </a:endParaRPr>
          </a:p>
        </p:txBody>
      </p:sp>
      <p:sp>
        <p:nvSpPr>
          <p:cNvPr id="7" name="Rectangle 4"/>
          <p:cNvSpPr>
            <a:spLocks noChangeArrowheads="1"/>
          </p:cNvSpPr>
          <p:nvPr/>
        </p:nvSpPr>
        <p:spPr bwMode="auto">
          <a:xfrm>
            <a:off x="0" y="0"/>
            <a:ext cx="1475656" cy="228600"/>
          </a:xfrm>
          <a:prstGeom prst="rect">
            <a:avLst/>
          </a:prstGeom>
          <a:solidFill>
            <a:schemeClr val="bg1"/>
          </a:solidFill>
          <a:ln w="25400">
            <a:solidFill>
              <a:schemeClr val="tx1"/>
            </a:solidFill>
          </a:ln>
        </p:spPr>
        <p:style>
          <a:lnRef idx="1">
            <a:schemeClr val="accent2"/>
          </a:lnRef>
          <a:fillRef idx="2">
            <a:schemeClr val="accent2"/>
          </a:fillRef>
          <a:effectRef idx="1">
            <a:schemeClr val="accent2"/>
          </a:effectRef>
          <a:fontRef idx="minor">
            <a:schemeClr val="dk1"/>
          </a:fontRef>
        </p:style>
        <p:txBody>
          <a:bodyPr lIns="0" tIns="66032" rIns="0" bIns="66032" rtlCol="0" anchor="ctr"/>
          <a:lstStyle/>
          <a:p>
            <a:pPr algn="ctr"/>
            <a:r>
              <a:rPr lang="en-US" sz="1200" i="1" dirty="0" smtClean="0">
                <a:solidFill>
                  <a:schemeClr val="tx1"/>
                </a:solidFill>
                <a:latin typeface="Garamond" panose="02020404030301010803" pitchFamily="18" charset="0"/>
              </a:rPr>
              <a:t>Execution Con’t</a:t>
            </a:r>
            <a:r>
              <a:rPr lang="en-US" sz="1200" i="1" dirty="0">
                <a:solidFill>
                  <a:schemeClr val="tx1"/>
                </a:solidFill>
                <a:latin typeface="Garamond" panose="02020404030301010803" pitchFamily="18" charset="0"/>
              </a:rPr>
              <a:t>, Sect. b</a:t>
            </a:r>
          </a:p>
        </p:txBody>
      </p:sp>
      <p:sp>
        <p:nvSpPr>
          <p:cNvPr id="2" name="Footer Placeholder 1"/>
          <p:cNvSpPr>
            <a:spLocks noGrp="1"/>
          </p:cNvSpPr>
          <p:nvPr>
            <p:ph type="ftr" sz="quarter" idx="11"/>
          </p:nvPr>
        </p:nvSpPr>
        <p:spPr/>
        <p:txBody>
          <a:bodyPr/>
          <a:lstStyle/>
          <a:p>
            <a:pPr>
              <a:defRPr/>
            </a:pPr>
            <a:r>
              <a:rPr lang="en-US" smtClean="0"/>
              <a:t>MyPatrolBase.com</a:t>
            </a:r>
            <a:endParaRPr lang="en-US" dirty="0"/>
          </a:p>
        </p:txBody>
      </p:sp>
      <p:sp>
        <p:nvSpPr>
          <p:cNvPr id="3" name="Slide Number Placeholder 2"/>
          <p:cNvSpPr>
            <a:spLocks noGrp="1"/>
          </p:cNvSpPr>
          <p:nvPr>
            <p:ph type="sldNum" sz="quarter" idx="12"/>
          </p:nvPr>
        </p:nvSpPr>
        <p:spPr/>
        <p:txBody>
          <a:bodyPr/>
          <a:lstStyle/>
          <a:p>
            <a:pPr>
              <a:defRPr/>
            </a:pPr>
            <a:fld id="{1EA9B139-D76A-4931-A5A9-2B0C0318493A}" type="slidenum">
              <a:rPr lang="en-US" smtClean="0"/>
              <a:pPr>
                <a:defRPr/>
              </a:pPr>
              <a:t>20</a:t>
            </a:fld>
            <a:endParaRPr lang="en-US" dirty="0"/>
          </a:p>
        </p:txBody>
      </p:sp>
    </p:spTree>
    <p:extLst>
      <p:ext uri="{BB962C8B-B14F-4D97-AF65-F5344CB8AC3E}">
        <p14:creationId xmlns:p14="http://schemas.microsoft.com/office/powerpoint/2010/main" val="2471189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764" y="-29409"/>
            <a:ext cx="9163764" cy="6887409"/>
          </a:xfrm>
          <a:prstGeom prst="rect">
            <a:avLst/>
          </a:prstGeom>
          <a:noFill/>
        </p:spPr>
        <p:style>
          <a:lnRef idx="2">
            <a:schemeClr val="dk1"/>
          </a:lnRef>
          <a:fillRef idx="1">
            <a:schemeClr val="lt1"/>
          </a:fillRef>
          <a:effectRef idx="0">
            <a:schemeClr val="dk1"/>
          </a:effectRef>
          <a:fontRef idx="minor">
            <a:schemeClr val="dk1"/>
          </a:fontRef>
        </p:style>
        <p:txBody>
          <a:bodyPr/>
          <a:lstStyle/>
          <a:p>
            <a:pPr algn="just"/>
            <a:endParaRPr lang="en-US" sz="1000" dirty="0">
              <a:solidFill>
                <a:srgbClr val="000000"/>
              </a:solidFill>
              <a:latin typeface="Garamond" panose="02020404030301010803" pitchFamily="18" charset="0"/>
              <a:cs typeface="Arial" charset="0"/>
            </a:endParaRPr>
          </a:p>
        </p:txBody>
      </p:sp>
      <p:sp>
        <p:nvSpPr>
          <p:cNvPr id="62465" name="Content Placeholder 2"/>
          <p:cNvSpPr>
            <a:spLocks noGrp="1"/>
          </p:cNvSpPr>
          <p:nvPr>
            <p:ph idx="4294967295"/>
          </p:nvPr>
        </p:nvSpPr>
        <p:spPr>
          <a:xfrm>
            <a:off x="0" y="0"/>
            <a:ext cx="9144000" cy="6858000"/>
          </a:xfrm>
          <a:prstGeom prst="rect">
            <a:avLst/>
          </a:prstGeom>
        </p:spPr>
        <p:txBody>
          <a:bodyPr/>
          <a:lstStyle/>
          <a:p>
            <a:pPr>
              <a:buFontTx/>
              <a:buNone/>
            </a:pPr>
            <a:endParaRPr lang="en-US" sz="800" dirty="0">
              <a:latin typeface="Garamond" panose="02020404030301010803" pitchFamily="18" charset="0"/>
              <a:ea typeface="Arial" pitchFamily="-123" charset="0"/>
            </a:endParaRPr>
          </a:p>
          <a:p>
            <a:pPr>
              <a:buFontTx/>
              <a:buNone/>
            </a:pPr>
            <a:endParaRPr lang="en-US" sz="800" dirty="0" smtClean="0">
              <a:latin typeface="Garamond" panose="02020404030301010803" pitchFamily="18" charset="0"/>
              <a:ea typeface="Arial" pitchFamily="-123" charset="0"/>
            </a:endParaRPr>
          </a:p>
          <a:p>
            <a:pPr>
              <a:buFontTx/>
              <a:buNone/>
            </a:pPr>
            <a:r>
              <a:rPr lang="en-US" sz="800" dirty="0" smtClean="0">
                <a:latin typeface="Garamond" panose="02020404030301010803" pitchFamily="18" charset="0"/>
                <a:ea typeface="Arial" pitchFamily="-123" charset="0"/>
              </a:rPr>
              <a:t>Phase</a:t>
            </a:r>
            <a:r>
              <a:rPr lang="en-US" sz="800" dirty="0">
                <a:latin typeface="Garamond" panose="02020404030301010803" pitchFamily="18" charset="0"/>
                <a:ea typeface="Arial" pitchFamily="-123" charset="0"/>
              </a:rPr>
              <a:t>: _______________	Begins: _________________	Ends: __________________        Critical to Phase: ___________________________________________________</a:t>
            </a:r>
            <a:endParaRPr lang="en-US" sz="800" i="1" dirty="0">
              <a:latin typeface="Garamond" panose="02020404030301010803" pitchFamily="18" charset="0"/>
              <a:ea typeface="Arial" pitchFamily="-123" charset="0"/>
            </a:endParaRPr>
          </a:p>
          <a:p>
            <a:pPr>
              <a:buFontTx/>
              <a:buNone/>
            </a:pPr>
            <a:r>
              <a:rPr lang="en-US" sz="800" dirty="0">
                <a:latin typeface="Garamond" panose="02020404030301010803" pitchFamily="18" charset="0"/>
                <a:ea typeface="Arial" pitchFamily="-123" charset="0"/>
              </a:rPr>
              <a:t>Rehearsals:</a:t>
            </a:r>
            <a:r>
              <a:rPr lang="en-US" sz="800" i="1" dirty="0">
                <a:latin typeface="Garamond" panose="02020404030301010803" pitchFamily="18" charset="0"/>
                <a:ea typeface="Arial" pitchFamily="-123" charset="0"/>
              </a:rPr>
              <a:t> ______________________________________________________________________________________________________________________________________________________</a:t>
            </a:r>
          </a:p>
          <a:p>
            <a:pPr>
              <a:buFontTx/>
              <a:buNone/>
            </a:pPr>
            <a:r>
              <a:rPr lang="en-US" sz="800" dirty="0">
                <a:latin typeface="Garamond" panose="02020404030301010803" pitchFamily="18" charset="0"/>
                <a:ea typeface="Arial" pitchFamily="-123" charset="0"/>
              </a:rPr>
              <a:t>Formation/Order of Movement: </a:t>
            </a:r>
          </a:p>
          <a:p>
            <a:pPr>
              <a:buFontTx/>
              <a:buNone/>
            </a:pPr>
            <a:r>
              <a:rPr lang="en-US" sz="800" dirty="0">
                <a:latin typeface="Garamond" panose="02020404030301010803" pitchFamily="18" charset="0"/>
                <a:ea typeface="Arial" pitchFamily="-123" charset="0"/>
              </a:rPr>
              <a:t>	______________________________________________________________________________________________________________________________________________________</a:t>
            </a:r>
          </a:p>
          <a:p>
            <a:pPr>
              <a:buFontTx/>
              <a:buNone/>
            </a:pPr>
            <a:r>
              <a:rPr lang="en-US" sz="800" dirty="0" smtClean="0">
                <a:latin typeface="Garamond" panose="02020404030301010803" pitchFamily="18" charset="0"/>
                <a:ea typeface="Arial" pitchFamily="-123" charset="0"/>
              </a:rPr>
              <a:t>PACE during Movement/React to Contact/LDAs (Day/Night):</a:t>
            </a:r>
          </a:p>
          <a:p>
            <a:pPr>
              <a:buNone/>
            </a:pPr>
            <a:r>
              <a:rPr lang="en-US" sz="800" dirty="0">
                <a:latin typeface="Garamond" panose="02020404030301010803" pitchFamily="18" charset="0"/>
                <a:ea typeface="Arial" pitchFamily="-123" charset="0"/>
              </a:rPr>
              <a:t>	P: __________/__________ A: __________/__________ C:__________/__________ E</a:t>
            </a:r>
            <a:r>
              <a:rPr lang="en-US" sz="800" dirty="0" smtClean="0">
                <a:latin typeface="Garamond" panose="02020404030301010803" pitchFamily="18" charset="0"/>
                <a:ea typeface="Arial" pitchFamily="-123" charset="0"/>
              </a:rPr>
              <a:t>:__________/__________                        Mission </a:t>
            </a:r>
            <a:r>
              <a:rPr lang="en-US" sz="800" dirty="0">
                <a:latin typeface="Garamond" panose="02020404030301010803" pitchFamily="18" charset="0"/>
                <a:ea typeface="Arial" pitchFamily="-123" charset="0"/>
              </a:rPr>
              <a:t>Decision Line / Decisive Point:_____________________________</a:t>
            </a:r>
          </a:p>
          <a:p>
            <a:pPr>
              <a:buFontTx/>
              <a:buNone/>
            </a:pPr>
            <a:r>
              <a:rPr lang="en-US" sz="800" dirty="0" smtClean="0">
                <a:latin typeface="Garamond" panose="02020404030301010803" pitchFamily="18" charset="0"/>
                <a:ea typeface="Arial" pitchFamily="-123" charset="0"/>
              </a:rPr>
              <a:t>Routes </a:t>
            </a:r>
            <a:r>
              <a:rPr lang="en-US" sz="800" dirty="0">
                <a:latin typeface="Garamond" panose="02020404030301010803" pitchFamily="18" charset="0"/>
                <a:ea typeface="Arial" pitchFamily="-123" charset="0"/>
              </a:rPr>
              <a:t>(VDOs, Distance, Direction, CPs, LDAs, ODAs, Key Terrain, Responsibilities) (</a:t>
            </a:r>
            <a:r>
              <a:rPr lang="en-US" sz="800" b="1" dirty="0" smtClean="0">
                <a:latin typeface="Garamond" panose="02020404030301010803" pitchFamily="18" charset="0"/>
                <a:ea typeface="Arial" pitchFamily="-123" charset="0"/>
              </a:rPr>
              <a:t>ATL/SL</a:t>
            </a:r>
            <a:r>
              <a:rPr lang="en-US" sz="800" dirty="0" smtClean="0">
                <a:latin typeface="Garamond" panose="02020404030301010803" pitchFamily="18" charset="0"/>
                <a:ea typeface="Arial" pitchFamily="-123" charset="0"/>
              </a:rPr>
              <a:t>)</a:t>
            </a:r>
          </a:p>
          <a:p>
            <a:pPr>
              <a:buFontTx/>
              <a:buNone/>
            </a:pPr>
            <a:r>
              <a:rPr lang="en-US" sz="800" dirty="0" smtClean="0">
                <a:latin typeface="Garamond" panose="02020404030301010803" pitchFamily="18" charset="0"/>
                <a:ea typeface="Arial" pitchFamily="-123" charset="0"/>
              </a:rPr>
              <a:t>	Primary </a:t>
            </a:r>
            <a:r>
              <a:rPr lang="en-US" sz="800" i="1" dirty="0" smtClean="0">
                <a:latin typeface="Garamond" panose="02020404030301010803" pitchFamily="18" charset="0"/>
                <a:ea typeface="Arial" pitchFamily="-123" charset="0"/>
              </a:rPr>
              <a:t>includes water resupply </a:t>
            </a:r>
            <a:r>
              <a:rPr lang="en-US" sz="800" dirty="0" smtClean="0">
                <a:latin typeface="Garamond" panose="02020404030301010803" pitchFamily="18" charset="0"/>
                <a:ea typeface="Arial" pitchFamily="-123" charset="0"/>
              </a:rPr>
              <a:t>: (a Reconsolidation </a:t>
            </a:r>
            <a:r>
              <a:rPr lang="en-US" sz="800" dirty="0">
                <a:latin typeface="Garamond" panose="02020404030301010803" pitchFamily="18" charset="0"/>
                <a:ea typeface="Arial" pitchFamily="-123" charset="0"/>
              </a:rPr>
              <a:t>Point </a:t>
            </a:r>
            <a:r>
              <a:rPr lang="en-US" sz="800" dirty="0" smtClean="0">
                <a:latin typeface="Garamond" panose="02020404030301010803" pitchFamily="18" charset="0"/>
                <a:ea typeface="Arial" pitchFamily="-123" charset="0"/>
              </a:rPr>
              <a:t>must </a:t>
            </a:r>
            <a:r>
              <a:rPr lang="en-US" sz="800" dirty="0">
                <a:latin typeface="Garamond" panose="02020404030301010803" pitchFamily="18" charset="0"/>
                <a:ea typeface="Arial" pitchFamily="-123" charset="0"/>
              </a:rPr>
              <a:t>be 2k or a major terrain feature away from </a:t>
            </a:r>
            <a:r>
              <a:rPr lang="en-US" sz="800" dirty="0" smtClean="0">
                <a:latin typeface="Garamond" panose="02020404030301010803" pitchFamily="18" charset="0"/>
                <a:ea typeface="Arial" pitchFamily="-123" charset="0"/>
              </a:rPr>
              <a:t>OBJ): </a:t>
            </a:r>
            <a:r>
              <a:rPr lang="en-US" sz="800" dirty="0">
                <a:latin typeface="Garamond" panose="02020404030301010803" pitchFamily="18" charset="0"/>
                <a:ea typeface="Arial" pitchFamily="-123"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800" dirty="0" smtClean="0">
              <a:latin typeface="Garamond" panose="02020404030301010803" pitchFamily="18" charset="0"/>
              <a:ea typeface="Arial" pitchFamily="-123" charset="0"/>
            </a:endParaRPr>
          </a:p>
          <a:p>
            <a:pPr>
              <a:buFontTx/>
              <a:buNone/>
            </a:pPr>
            <a:r>
              <a:rPr lang="en-US" sz="800" dirty="0" smtClean="0">
                <a:latin typeface="Garamond" panose="02020404030301010803" pitchFamily="18" charset="0"/>
                <a:ea typeface="Arial" pitchFamily="-123" charset="0"/>
              </a:rPr>
              <a:t>	Alternate </a:t>
            </a:r>
            <a:r>
              <a:rPr lang="en-US" sz="800" i="1" dirty="0">
                <a:latin typeface="Garamond" panose="02020404030301010803" pitchFamily="18" charset="0"/>
                <a:ea typeface="Arial" pitchFamily="-123" charset="0"/>
              </a:rPr>
              <a:t>includes water </a:t>
            </a:r>
            <a:r>
              <a:rPr lang="en-US" sz="800" i="1" dirty="0" smtClean="0">
                <a:latin typeface="Garamond" panose="02020404030301010803" pitchFamily="18" charset="0"/>
                <a:ea typeface="Arial" pitchFamily="-123" charset="0"/>
              </a:rPr>
              <a:t>resupply</a:t>
            </a:r>
            <a:r>
              <a:rPr lang="en-US" sz="800" dirty="0">
                <a:latin typeface="Garamond" panose="02020404030301010803" pitchFamily="18" charset="0"/>
                <a:ea typeface="Arial" pitchFamily="-123" charset="0"/>
              </a:rPr>
              <a:t> : (a Reconsolidation Point must be 2k or a major terrain feature away from OBJ): </a:t>
            </a:r>
            <a:r>
              <a:rPr lang="en-US" sz="800" dirty="0" smtClean="0">
                <a:latin typeface="Garamond" panose="02020404030301010803" pitchFamily="18" charset="0"/>
                <a:ea typeface="Arial" pitchFamily="-123"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buFontTx/>
              <a:buNone/>
            </a:pPr>
            <a:r>
              <a:rPr lang="en-US" sz="800" dirty="0" smtClean="0">
                <a:latin typeface="Garamond" panose="02020404030301010803" pitchFamily="18" charset="0"/>
                <a:ea typeface="Arial" pitchFamily="-123" charset="0"/>
              </a:rPr>
              <a:t>Key Tasks by Squads or Teams (VDOs, IRP, LDAs, ERPs, SH/LH, LU, ORP, RP, AOO/Responsibilities, Recon, Occupation, Engagement Criteria, Control Measures, C&amp;R, Withdrawal Plan, Compromise Plan):</a:t>
            </a:r>
          </a:p>
          <a:p>
            <a:pPr>
              <a:buFontTx/>
              <a:buNone/>
            </a:pPr>
            <a:r>
              <a:rPr lang="en-US" sz="800" dirty="0">
                <a:latin typeface="Garamond" panose="02020404030301010803" pitchFamily="18" charset="0"/>
                <a:ea typeface="Arial" pitchFamily="-123" charset="0"/>
              </a:rPr>
              <a:t>	</a:t>
            </a:r>
            <a:r>
              <a:rPr lang="en-US" sz="800" dirty="0" smtClean="0">
                <a:latin typeface="Garamond" panose="02020404030301010803" pitchFamily="18" charset="0"/>
                <a:ea typeface="Arial" pitchFamily="-123"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800" dirty="0">
              <a:latin typeface="Garamond" panose="02020404030301010803" pitchFamily="18" charset="0"/>
              <a:ea typeface="Arial" pitchFamily="-123" charset="0"/>
            </a:endParaRPr>
          </a:p>
          <a:p>
            <a:pPr>
              <a:buFontTx/>
              <a:buNone/>
            </a:pPr>
            <a:r>
              <a:rPr lang="en-US" sz="800" dirty="0">
                <a:latin typeface="Garamond" panose="02020404030301010803" pitchFamily="18" charset="0"/>
                <a:ea typeface="Arial" pitchFamily="-123" charset="0"/>
              </a:rPr>
              <a:t>Direct Fire Control Plan: (PLs, TRPs, RFLs, NFAs)</a:t>
            </a:r>
          </a:p>
          <a:p>
            <a:pPr>
              <a:buFontTx/>
              <a:buNone/>
            </a:pPr>
            <a:r>
              <a:rPr lang="en-US" sz="800" dirty="0">
                <a:latin typeface="Garamond" panose="02020404030301010803" pitchFamily="18" charset="0"/>
                <a:ea typeface="Arial" pitchFamily="-123" charset="0"/>
              </a:rPr>
              <a:t>	______________________________________________________________________________________________________________________________________________________</a:t>
            </a:r>
          </a:p>
          <a:p>
            <a:pPr>
              <a:buFontTx/>
              <a:buNone/>
            </a:pPr>
            <a:r>
              <a:rPr lang="en-US" sz="800" dirty="0">
                <a:latin typeface="Garamond" panose="02020404030301010803" pitchFamily="18" charset="0"/>
                <a:ea typeface="Arial" pitchFamily="-123" charset="0"/>
              </a:rPr>
              <a:t>Shift/Cease Fire (Day/Night)		                             </a:t>
            </a:r>
          </a:p>
          <a:p>
            <a:pPr>
              <a:buFontTx/>
              <a:buNone/>
            </a:pPr>
            <a:r>
              <a:rPr lang="en-US" sz="800" dirty="0">
                <a:latin typeface="Garamond" panose="02020404030301010803" pitchFamily="18" charset="0"/>
                <a:ea typeface="Arial" pitchFamily="-123" charset="0"/>
              </a:rPr>
              <a:t>	P: __________/__________ A: __________/__________ C: __________/__________ E: __________/__________    </a:t>
            </a:r>
          </a:p>
          <a:p>
            <a:pPr>
              <a:buFontTx/>
              <a:buNone/>
            </a:pPr>
            <a:r>
              <a:rPr lang="en-US" sz="800" dirty="0" smtClean="0">
                <a:latin typeface="Garamond" panose="02020404030301010803" pitchFamily="18" charset="0"/>
                <a:ea typeface="Arial" pitchFamily="-123" charset="0"/>
              </a:rPr>
              <a:t>SPARC          </a:t>
            </a:r>
            <a:endParaRPr lang="en-US" sz="800" dirty="0">
              <a:latin typeface="Garamond" panose="02020404030301010803" pitchFamily="18" charset="0"/>
              <a:ea typeface="Arial" pitchFamily="-123" charset="0"/>
            </a:endParaRPr>
          </a:p>
          <a:p>
            <a:pPr>
              <a:buFontTx/>
              <a:buNone/>
            </a:pPr>
            <a:r>
              <a:rPr lang="en-US" sz="800" dirty="0">
                <a:latin typeface="Garamond" panose="02020404030301010803" pitchFamily="18" charset="0"/>
                <a:ea typeface="Arial" pitchFamily="-123" charset="0"/>
              </a:rPr>
              <a:t>	Sectors of Fire:__________ Priorities of Fire:__________ Assault Lanes:__________ Rates of Fire:__________ Camo</a:t>
            </a:r>
          </a:p>
          <a:p>
            <a:pPr>
              <a:buFontTx/>
              <a:buNone/>
            </a:pPr>
            <a:r>
              <a:rPr lang="en-US" sz="800" dirty="0" smtClean="0">
                <a:latin typeface="Garamond" panose="02020404030301010803" pitchFamily="18" charset="0"/>
                <a:ea typeface="Arial" pitchFamily="-123" charset="0"/>
              </a:rPr>
              <a:t>EWAC</a:t>
            </a:r>
            <a:endParaRPr lang="en-US" sz="800" dirty="0">
              <a:latin typeface="Garamond" panose="02020404030301010803" pitchFamily="18" charset="0"/>
              <a:ea typeface="Arial" pitchFamily="-123" charset="0"/>
            </a:endParaRPr>
          </a:p>
          <a:p>
            <a:pPr>
              <a:buFontTx/>
              <a:buNone/>
            </a:pPr>
            <a:r>
              <a:rPr lang="en-US" sz="800" dirty="0">
                <a:latin typeface="Garamond" panose="02020404030301010803" pitchFamily="18" charset="0"/>
                <a:ea typeface="Arial" pitchFamily="-123" charset="0"/>
              </a:rPr>
              <a:t>	Engagement:____________________  Withdraw:____________________ Abort:____________________ Compromise: Hard - ____________________ Soft - </a:t>
            </a:r>
            <a:r>
              <a:rPr lang="en-US" sz="800" dirty="0" smtClean="0">
                <a:latin typeface="Garamond" panose="02020404030301010803" pitchFamily="18" charset="0"/>
                <a:ea typeface="Arial" pitchFamily="-123" charset="0"/>
              </a:rPr>
              <a:t>____________________</a:t>
            </a:r>
            <a:endParaRPr lang="en-US" sz="800" dirty="0">
              <a:latin typeface="Garamond" panose="02020404030301010803" pitchFamily="18" charset="0"/>
              <a:ea typeface="Arial" pitchFamily="-123" charset="0"/>
            </a:endParaRPr>
          </a:p>
          <a:p>
            <a:pPr>
              <a:buFontTx/>
              <a:buNone/>
            </a:pPr>
            <a:r>
              <a:rPr lang="en-US" sz="800" dirty="0" smtClean="0">
                <a:latin typeface="Garamond" panose="02020404030301010803" pitchFamily="18" charset="0"/>
                <a:ea typeface="Arial" pitchFamily="-123" charset="0"/>
              </a:rPr>
              <a:t>Weapons </a:t>
            </a:r>
            <a:r>
              <a:rPr lang="en-US" sz="800" dirty="0">
                <a:latin typeface="Garamond" panose="02020404030301010803" pitchFamily="18" charset="0"/>
                <a:ea typeface="Arial" pitchFamily="-123" charset="0"/>
              </a:rPr>
              <a:t>Control Status: </a:t>
            </a:r>
            <a:r>
              <a:rPr lang="en-US" sz="800" u="sng" dirty="0">
                <a:latin typeface="Garamond" panose="02020404030301010803" pitchFamily="18" charset="0"/>
                <a:ea typeface="Arial" pitchFamily="-123" charset="0"/>
              </a:rPr>
              <a:t>Hold – Tight - Free</a:t>
            </a:r>
          </a:p>
          <a:p>
            <a:pPr>
              <a:buFontTx/>
              <a:buNone/>
            </a:pPr>
            <a:r>
              <a:rPr lang="en-US" sz="800" dirty="0">
                <a:latin typeface="Garamond" panose="02020404030301010803" pitchFamily="18" charset="0"/>
                <a:ea typeface="Arial" pitchFamily="-123" charset="0"/>
              </a:rPr>
              <a:t>C2 Locations/Succession of Command</a:t>
            </a:r>
            <a:r>
              <a:rPr lang="en-US" sz="800" dirty="0" smtClean="0">
                <a:latin typeface="Garamond" panose="02020404030301010803" pitchFamily="18" charset="0"/>
                <a:ea typeface="Arial" pitchFamily="-123" charset="0"/>
              </a:rPr>
              <a:t>:_________________________________________________________________________________________________________________________________________________</a:t>
            </a:r>
            <a:endParaRPr lang="en-US" sz="800" dirty="0">
              <a:latin typeface="Garamond" panose="02020404030301010803" pitchFamily="18" charset="0"/>
              <a:ea typeface="Arial" pitchFamily="-123" charset="0"/>
            </a:endParaRPr>
          </a:p>
          <a:p>
            <a:pPr>
              <a:buFontTx/>
              <a:buNone/>
            </a:pPr>
            <a:r>
              <a:rPr lang="en-US" sz="800" dirty="0">
                <a:latin typeface="Garamond" panose="02020404030301010803" pitchFamily="18" charset="0"/>
                <a:ea typeface="Arial" pitchFamily="-123" charset="0"/>
              </a:rPr>
              <a:t>Contingencies (RTC, IDF, Contact @ LDA, IED, Contact @ VDO):</a:t>
            </a:r>
          </a:p>
          <a:p>
            <a:pPr>
              <a:buFontTx/>
              <a:buNone/>
            </a:pPr>
            <a:r>
              <a:rPr lang="en-US" sz="800" dirty="0">
                <a:latin typeface="Garamond" panose="02020404030301010803" pitchFamily="18" charset="0"/>
                <a:ea typeface="Arial" pitchFamily="-123" charset="0"/>
              </a:rPr>
              <a:t>	</a:t>
            </a:r>
            <a:r>
              <a:rPr lang="en-US" sz="800" dirty="0" smtClean="0">
                <a:latin typeface="Garamond" panose="02020404030301010803" pitchFamily="18" charset="0"/>
                <a:ea typeface="Arial" pitchFamily="-123"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buFontTx/>
              <a:buNone/>
            </a:pPr>
            <a:r>
              <a:rPr lang="en-US" sz="800" dirty="0">
                <a:latin typeface="Garamond" panose="02020404030301010803" pitchFamily="18" charset="0"/>
                <a:ea typeface="Arial" pitchFamily="-123" charset="0"/>
              </a:rPr>
              <a:t>OPSKED/Key Calls </a:t>
            </a:r>
            <a:r>
              <a:rPr lang="en-US" sz="800" dirty="0" smtClean="0">
                <a:latin typeface="Garamond" panose="02020404030301010803" pitchFamily="18" charset="0"/>
                <a:ea typeface="Arial" pitchFamily="-123" charset="0"/>
              </a:rPr>
              <a:t>(</a:t>
            </a:r>
            <a:r>
              <a:rPr lang="en-US" sz="800" b="1" dirty="0" smtClean="0">
                <a:latin typeface="Garamond" panose="02020404030301010803" pitchFamily="18" charset="0"/>
                <a:ea typeface="Arial" pitchFamily="-123" charset="0"/>
              </a:rPr>
              <a:t>RTO</a:t>
            </a:r>
            <a:r>
              <a:rPr lang="en-US" sz="800" dirty="0">
                <a:latin typeface="Garamond" panose="02020404030301010803" pitchFamily="18" charset="0"/>
                <a:ea typeface="Arial" pitchFamily="-123" charset="0"/>
              </a:rPr>
              <a:t>):</a:t>
            </a:r>
          </a:p>
          <a:p>
            <a:pPr>
              <a:buFontTx/>
              <a:buNone/>
            </a:pPr>
            <a:r>
              <a:rPr lang="en-US" sz="800" dirty="0">
                <a:latin typeface="Garamond" panose="02020404030301010803" pitchFamily="18" charset="0"/>
                <a:ea typeface="Arial" pitchFamily="-123" charset="0"/>
              </a:rPr>
              <a:t>	_________________________________________________________________________________________________________________________________________________________________________</a:t>
            </a:r>
          </a:p>
          <a:p>
            <a:pPr>
              <a:buNone/>
            </a:pPr>
            <a:r>
              <a:rPr lang="en-US" sz="800" dirty="0" smtClean="0">
                <a:latin typeface="Garamond" panose="02020404030301010803" pitchFamily="18" charset="0"/>
                <a:ea typeface="Arial" pitchFamily="-123" charset="0"/>
              </a:rPr>
              <a:t>Fire </a:t>
            </a:r>
            <a:r>
              <a:rPr lang="en-US" sz="800" dirty="0">
                <a:latin typeface="Garamond" panose="02020404030301010803" pitchFamily="18" charset="0"/>
                <a:ea typeface="Arial" pitchFamily="-123" charset="0"/>
              </a:rPr>
              <a:t>Support/Targets/CAS Support (</a:t>
            </a:r>
            <a:r>
              <a:rPr lang="en-US" sz="800" b="1" dirty="0">
                <a:latin typeface="Garamond" panose="02020404030301010803" pitchFamily="18" charset="0"/>
                <a:ea typeface="Arial" pitchFamily="-123" charset="0"/>
              </a:rPr>
              <a:t>FO</a:t>
            </a:r>
            <a:r>
              <a:rPr lang="en-US" sz="800" dirty="0" smtClean="0">
                <a:latin typeface="Garamond" panose="02020404030301010803" pitchFamily="18" charset="0"/>
                <a:ea typeface="Arial" pitchFamily="-123" charset="0"/>
              </a:rPr>
              <a:t>): _________________________________________________________________________________________________________________________________________________________________________ </a:t>
            </a:r>
          </a:p>
          <a:p>
            <a:pPr>
              <a:buFontTx/>
              <a:buNone/>
            </a:pPr>
            <a:r>
              <a:rPr lang="en-US" sz="800" dirty="0" smtClean="0">
                <a:latin typeface="Garamond" panose="02020404030301010803" pitchFamily="18" charset="0"/>
                <a:ea typeface="Arial" pitchFamily="-123" charset="0"/>
              </a:rPr>
              <a:t>Sustainment </a:t>
            </a:r>
            <a:r>
              <a:rPr lang="en-US" sz="800" dirty="0">
                <a:latin typeface="Garamond" panose="02020404030301010803" pitchFamily="18" charset="0"/>
                <a:ea typeface="Arial" pitchFamily="-123" charset="0"/>
              </a:rPr>
              <a:t>(</a:t>
            </a:r>
            <a:r>
              <a:rPr lang="en-US" sz="800" b="1" dirty="0">
                <a:latin typeface="Garamond" panose="02020404030301010803" pitchFamily="18" charset="0"/>
                <a:ea typeface="Arial" pitchFamily="-123" charset="0"/>
              </a:rPr>
              <a:t>PSG/BTL</a:t>
            </a:r>
            <a:r>
              <a:rPr lang="en-US" sz="800" dirty="0">
                <a:latin typeface="Garamond" panose="02020404030301010803" pitchFamily="18" charset="0"/>
                <a:ea typeface="Arial" pitchFamily="-123" charset="0"/>
              </a:rPr>
              <a:t>):</a:t>
            </a:r>
          </a:p>
          <a:p>
            <a:pPr>
              <a:buFontTx/>
              <a:buNone/>
            </a:pPr>
            <a:r>
              <a:rPr lang="en-US" sz="800" dirty="0">
                <a:latin typeface="Garamond" panose="02020404030301010803" pitchFamily="18" charset="0"/>
                <a:ea typeface="Arial" pitchFamily="-123" charset="0"/>
              </a:rPr>
              <a:t>            </a:t>
            </a:r>
            <a:r>
              <a:rPr lang="en-US" sz="800" dirty="0" smtClean="0">
                <a:latin typeface="Garamond" panose="02020404030301010803" pitchFamily="18" charset="0"/>
                <a:ea typeface="Arial" pitchFamily="-123" charset="0"/>
              </a:rPr>
              <a:t>	Location </a:t>
            </a:r>
            <a:r>
              <a:rPr lang="en-US" sz="800" dirty="0">
                <a:latin typeface="Garamond" panose="02020404030301010803" pitchFamily="18" charset="0"/>
                <a:ea typeface="Arial" pitchFamily="-123" charset="0"/>
              </a:rPr>
              <a:t>of PSG/BTL </a:t>
            </a:r>
            <a:r>
              <a:rPr lang="en-US" sz="800" dirty="0" smtClean="0">
                <a:latin typeface="Garamond" panose="02020404030301010803" pitchFamily="18" charset="0"/>
                <a:ea typeface="Arial" pitchFamily="-123" charset="0"/>
              </a:rPr>
              <a:t>&amp; Medic during </a:t>
            </a:r>
            <a:r>
              <a:rPr lang="en-US" sz="800" dirty="0">
                <a:latin typeface="Garamond" panose="02020404030301010803" pitchFamily="18" charset="0"/>
                <a:ea typeface="Arial" pitchFamily="-123" charset="0"/>
              </a:rPr>
              <a:t>this Phase</a:t>
            </a:r>
            <a:r>
              <a:rPr lang="en-US" sz="800" dirty="0" smtClean="0">
                <a:latin typeface="Garamond" panose="02020404030301010803" pitchFamily="18" charset="0"/>
                <a:ea typeface="Arial" pitchFamily="-123" charset="0"/>
              </a:rPr>
              <a:t>:__________________________________________________________________________________________________________________________________</a:t>
            </a:r>
            <a:endParaRPr lang="en-US" sz="800" dirty="0">
              <a:latin typeface="Garamond" panose="02020404030301010803" pitchFamily="18" charset="0"/>
              <a:ea typeface="Arial" pitchFamily="-123" charset="0"/>
            </a:endParaRPr>
          </a:p>
          <a:p>
            <a:pPr>
              <a:buFontTx/>
              <a:buNone/>
            </a:pPr>
            <a:r>
              <a:rPr lang="en-US" sz="800" dirty="0" smtClean="0">
                <a:latin typeface="Garamond" panose="02020404030301010803" pitchFamily="18" charset="0"/>
                <a:ea typeface="Arial" pitchFamily="-123" charset="0"/>
              </a:rPr>
              <a:t>	Locations of A&amp;L Team/s, CCPs, BN Aid Station &amp; their markings:____________________________________________________________________________________________________________________</a:t>
            </a:r>
          </a:p>
          <a:p>
            <a:pPr>
              <a:buFontTx/>
              <a:buNone/>
            </a:pPr>
            <a:r>
              <a:rPr lang="en-US" sz="800" dirty="0">
                <a:latin typeface="Garamond" panose="02020404030301010803" pitchFamily="18" charset="0"/>
                <a:ea typeface="Arial" pitchFamily="-123" charset="0"/>
              </a:rPr>
              <a:t> </a:t>
            </a:r>
            <a:r>
              <a:rPr lang="en-US" sz="800" dirty="0" smtClean="0">
                <a:latin typeface="Garamond" panose="02020404030301010803" pitchFamily="18" charset="0"/>
                <a:ea typeface="Arial" pitchFamily="-123" charset="0"/>
              </a:rPr>
              <a:t>            	_________________________________________________________________________________________________________________________________________________________________________</a:t>
            </a:r>
          </a:p>
          <a:p>
            <a:pPr>
              <a:buFontTx/>
              <a:buNone/>
            </a:pPr>
            <a:r>
              <a:rPr lang="en-US" sz="800" dirty="0">
                <a:latin typeface="Garamond" panose="02020404030301010803" pitchFamily="18" charset="0"/>
                <a:ea typeface="Arial" pitchFamily="-123" charset="0"/>
              </a:rPr>
              <a:t> </a:t>
            </a:r>
            <a:r>
              <a:rPr lang="en-US" sz="800" dirty="0" smtClean="0">
                <a:latin typeface="Garamond" panose="02020404030301010803" pitchFamily="18" charset="0"/>
                <a:ea typeface="Arial" pitchFamily="-123" charset="0"/>
              </a:rPr>
              <a:t>            Method of Marking Patients:___________________________________________________________________________________________________________________________________________________</a:t>
            </a:r>
            <a:endParaRPr lang="en-US" sz="800" dirty="0">
              <a:latin typeface="Garamond" panose="02020404030301010803" pitchFamily="18" charset="0"/>
              <a:ea typeface="Arial" pitchFamily="-123" charset="0"/>
            </a:endParaRPr>
          </a:p>
          <a:p>
            <a:pPr>
              <a:buNone/>
            </a:pPr>
            <a:r>
              <a:rPr lang="en-US" sz="800" dirty="0" smtClean="0">
                <a:latin typeface="Garamond" panose="02020404030301010803" pitchFamily="18" charset="0"/>
                <a:ea typeface="Arial" pitchFamily="-123" charset="0"/>
              </a:rPr>
              <a:t>	Casualty Care (</a:t>
            </a:r>
            <a:r>
              <a:rPr lang="en-US" sz="800" i="1" dirty="0">
                <a:solidFill>
                  <a:srgbClr val="000000"/>
                </a:solidFill>
                <a:latin typeface="Garamond" panose="02020404030301010803" pitchFamily="18" charset="0"/>
                <a:cs typeface="Arial" charset="0"/>
              </a:rPr>
              <a:t>Self Aid, Buddy Aid, TC3, Medic, </a:t>
            </a:r>
            <a:r>
              <a:rPr lang="en-US" sz="800" i="1" dirty="0" smtClean="0">
                <a:solidFill>
                  <a:srgbClr val="000000"/>
                </a:solidFill>
                <a:latin typeface="Garamond" panose="02020404030301010803" pitchFamily="18" charset="0"/>
                <a:cs typeface="Arial" charset="0"/>
              </a:rPr>
              <a:t>FST</a:t>
            </a:r>
            <a:r>
              <a:rPr lang="en-US" sz="800" dirty="0" smtClean="0">
                <a:latin typeface="Garamond" panose="02020404030301010803" pitchFamily="18" charset="0"/>
                <a:ea typeface="Arial" pitchFamily="-123" charset="0"/>
              </a:rPr>
              <a:t>):_________________________________________________________________________________________________________________________________</a:t>
            </a:r>
            <a:endParaRPr lang="en-US" sz="800" dirty="0">
              <a:latin typeface="Garamond" panose="02020404030301010803" pitchFamily="18" charset="0"/>
              <a:ea typeface="Arial" pitchFamily="-123" charset="0"/>
            </a:endParaRPr>
          </a:p>
          <a:p>
            <a:pPr>
              <a:buFontTx/>
              <a:buNone/>
            </a:pPr>
            <a:r>
              <a:rPr lang="en-US" sz="800" dirty="0">
                <a:latin typeface="Garamond" panose="02020404030301010803" pitchFamily="18" charset="0"/>
                <a:ea typeface="Arial" pitchFamily="-123" charset="0"/>
              </a:rPr>
              <a:t>	</a:t>
            </a:r>
            <a:r>
              <a:rPr lang="en-US" sz="800" dirty="0" smtClean="0">
                <a:latin typeface="Garamond" panose="02020404030301010803" pitchFamily="18" charset="0"/>
                <a:ea typeface="Arial" pitchFamily="-123" charset="0"/>
              </a:rPr>
              <a:t>HLZs and AXPs:____________________________________________________________________________________________________________________________________________________________</a:t>
            </a:r>
            <a:endParaRPr lang="en-US" sz="800" dirty="0">
              <a:latin typeface="Garamond" panose="02020404030301010803" pitchFamily="18" charset="0"/>
              <a:ea typeface="Arial" pitchFamily="-123" charset="0"/>
            </a:endParaRPr>
          </a:p>
          <a:p>
            <a:pPr>
              <a:buFontTx/>
              <a:buNone/>
            </a:pPr>
            <a:r>
              <a:rPr lang="en-US" sz="800" dirty="0">
                <a:latin typeface="Garamond" panose="02020404030301010803" pitchFamily="18" charset="0"/>
                <a:ea typeface="Arial" pitchFamily="-123" charset="0"/>
              </a:rPr>
              <a:t>	Resupply/Speedballs</a:t>
            </a:r>
            <a:r>
              <a:rPr lang="en-US" sz="800" dirty="0" smtClean="0">
                <a:latin typeface="Garamond" panose="02020404030301010803" pitchFamily="18" charset="0"/>
                <a:ea typeface="Arial" pitchFamily="-123" charset="0"/>
              </a:rPr>
              <a:t>:________________________________________________________________________________________________________________________________________________________</a:t>
            </a:r>
            <a:endParaRPr lang="en-US" sz="800" dirty="0">
              <a:latin typeface="Garamond" panose="02020404030301010803" pitchFamily="18" charset="0"/>
              <a:ea typeface="Arial" pitchFamily="-123" charset="0"/>
            </a:endParaRPr>
          </a:p>
          <a:p>
            <a:pPr>
              <a:buFontTx/>
              <a:buNone/>
            </a:pPr>
            <a:endParaRPr lang="en-US" sz="800" dirty="0">
              <a:latin typeface="Garamond" panose="02020404030301010803" pitchFamily="18" charset="0"/>
              <a:ea typeface="Arial" pitchFamily="-123" charset="0"/>
            </a:endParaRPr>
          </a:p>
        </p:txBody>
      </p:sp>
      <p:sp>
        <p:nvSpPr>
          <p:cNvPr id="3" name="Rectangle 2"/>
          <p:cNvSpPr/>
          <p:nvPr/>
        </p:nvSpPr>
        <p:spPr>
          <a:xfrm>
            <a:off x="0" y="-15368"/>
            <a:ext cx="9144000" cy="2286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b="1" dirty="0" smtClean="0">
                <a:solidFill>
                  <a:schemeClr val="bg1"/>
                </a:solidFill>
                <a:latin typeface="Garamond" panose="02020404030301010803" pitchFamily="18" charset="0"/>
                <a:cs typeface="Arial" charset="0"/>
              </a:rPr>
              <a:t>SCHEME OF MANEUVER</a:t>
            </a:r>
            <a:endParaRPr lang="en-US" sz="1200" b="1" dirty="0">
              <a:solidFill>
                <a:schemeClr val="bg1"/>
              </a:solidFill>
              <a:latin typeface="Garamond" panose="02020404030301010803" pitchFamily="18" charset="0"/>
              <a:cs typeface="Arial" charset="0"/>
            </a:endParaRPr>
          </a:p>
        </p:txBody>
      </p:sp>
      <p:sp>
        <p:nvSpPr>
          <p:cNvPr id="9" name="Rectangle 4"/>
          <p:cNvSpPr>
            <a:spLocks noChangeArrowheads="1"/>
          </p:cNvSpPr>
          <p:nvPr/>
        </p:nvSpPr>
        <p:spPr bwMode="auto">
          <a:xfrm>
            <a:off x="0" y="-15368"/>
            <a:ext cx="1475656" cy="228600"/>
          </a:xfrm>
          <a:prstGeom prst="rect">
            <a:avLst/>
          </a:prstGeom>
          <a:solidFill>
            <a:schemeClr val="bg1"/>
          </a:solidFill>
          <a:ln w="25400">
            <a:solidFill>
              <a:schemeClr val="tx1"/>
            </a:solidFill>
          </a:ln>
        </p:spPr>
        <p:style>
          <a:lnRef idx="1">
            <a:schemeClr val="accent2"/>
          </a:lnRef>
          <a:fillRef idx="2">
            <a:schemeClr val="accent2"/>
          </a:fillRef>
          <a:effectRef idx="1">
            <a:schemeClr val="accent2"/>
          </a:effectRef>
          <a:fontRef idx="minor">
            <a:schemeClr val="dk1"/>
          </a:fontRef>
        </p:style>
        <p:txBody>
          <a:bodyPr lIns="0" tIns="66032" rIns="0" bIns="66032" rtlCol="0" anchor="ctr"/>
          <a:lstStyle/>
          <a:p>
            <a:pPr algn="ctr"/>
            <a:r>
              <a:rPr lang="en-US" sz="1200" i="1" dirty="0" smtClean="0">
                <a:solidFill>
                  <a:schemeClr val="tx1"/>
                </a:solidFill>
                <a:latin typeface="Garamond" panose="02020404030301010803" pitchFamily="18" charset="0"/>
              </a:rPr>
              <a:t>Execution Con’t</a:t>
            </a:r>
            <a:r>
              <a:rPr lang="en-US" sz="1200" i="1" dirty="0">
                <a:solidFill>
                  <a:schemeClr val="tx1"/>
                </a:solidFill>
                <a:latin typeface="Garamond" panose="02020404030301010803" pitchFamily="18" charset="0"/>
              </a:rPr>
              <a:t>, Sect. c</a:t>
            </a:r>
          </a:p>
        </p:txBody>
      </p:sp>
      <p:sp>
        <p:nvSpPr>
          <p:cNvPr id="2" name="Footer Placeholder 1"/>
          <p:cNvSpPr>
            <a:spLocks noGrp="1"/>
          </p:cNvSpPr>
          <p:nvPr>
            <p:ph type="ftr" sz="quarter" idx="11"/>
          </p:nvPr>
        </p:nvSpPr>
        <p:spPr/>
        <p:txBody>
          <a:bodyPr/>
          <a:lstStyle/>
          <a:p>
            <a:pPr>
              <a:defRPr/>
            </a:pPr>
            <a:r>
              <a:rPr lang="en-US" smtClean="0"/>
              <a:t>MyPatrolBase.com</a:t>
            </a:r>
            <a:endParaRPr lang="en-US" dirty="0"/>
          </a:p>
        </p:txBody>
      </p:sp>
      <p:sp>
        <p:nvSpPr>
          <p:cNvPr id="4" name="Slide Number Placeholder 3"/>
          <p:cNvSpPr>
            <a:spLocks noGrp="1"/>
          </p:cNvSpPr>
          <p:nvPr>
            <p:ph type="sldNum" sz="quarter" idx="12"/>
          </p:nvPr>
        </p:nvSpPr>
        <p:spPr/>
        <p:txBody>
          <a:bodyPr/>
          <a:lstStyle/>
          <a:p>
            <a:pPr>
              <a:defRPr/>
            </a:pPr>
            <a:fld id="{1EA9B139-D76A-4931-A5A9-2B0C0318493A}" type="slidenum">
              <a:rPr lang="en-US" smtClean="0"/>
              <a:pPr>
                <a:defRPr/>
              </a:pPr>
              <a:t>21</a:t>
            </a:fld>
            <a:endParaRPr lang="en-US" dirty="0"/>
          </a:p>
        </p:txBody>
      </p:sp>
    </p:spTree>
    <p:extLst>
      <p:ext uri="{BB962C8B-B14F-4D97-AF65-F5344CB8AC3E}">
        <p14:creationId xmlns:p14="http://schemas.microsoft.com/office/powerpoint/2010/main" val="2436843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764" y="-29409"/>
            <a:ext cx="9163764" cy="6887409"/>
          </a:xfrm>
          <a:prstGeom prst="rect">
            <a:avLst/>
          </a:prstGeom>
          <a:noFill/>
        </p:spPr>
        <p:style>
          <a:lnRef idx="2">
            <a:schemeClr val="dk1"/>
          </a:lnRef>
          <a:fillRef idx="1">
            <a:schemeClr val="lt1"/>
          </a:fillRef>
          <a:effectRef idx="0">
            <a:schemeClr val="dk1"/>
          </a:effectRef>
          <a:fontRef idx="minor">
            <a:schemeClr val="dk1"/>
          </a:fontRef>
        </p:style>
        <p:txBody>
          <a:bodyPr/>
          <a:lstStyle/>
          <a:p>
            <a:pPr algn="just"/>
            <a:endParaRPr lang="en-US" sz="1000" dirty="0">
              <a:solidFill>
                <a:srgbClr val="000000"/>
              </a:solidFill>
              <a:latin typeface="Garamond" panose="02020404030301010803" pitchFamily="18" charset="0"/>
              <a:cs typeface="Arial" charset="0"/>
            </a:endParaRPr>
          </a:p>
        </p:txBody>
      </p:sp>
      <p:sp>
        <p:nvSpPr>
          <p:cNvPr id="62465" name="Content Placeholder 2"/>
          <p:cNvSpPr>
            <a:spLocks noGrp="1"/>
          </p:cNvSpPr>
          <p:nvPr>
            <p:ph idx="4294967295"/>
          </p:nvPr>
        </p:nvSpPr>
        <p:spPr>
          <a:xfrm>
            <a:off x="0" y="0"/>
            <a:ext cx="9144000" cy="6858000"/>
          </a:xfrm>
          <a:prstGeom prst="rect">
            <a:avLst/>
          </a:prstGeom>
        </p:spPr>
        <p:txBody>
          <a:bodyPr/>
          <a:lstStyle/>
          <a:p>
            <a:pPr>
              <a:buFontTx/>
              <a:buNone/>
            </a:pPr>
            <a:endParaRPr lang="en-US" sz="800" dirty="0">
              <a:latin typeface="Garamond" panose="02020404030301010803" pitchFamily="18" charset="0"/>
              <a:ea typeface="Arial" pitchFamily="-123" charset="0"/>
            </a:endParaRPr>
          </a:p>
          <a:p>
            <a:pPr>
              <a:buFontTx/>
              <a:buNone/>
            </a:pPr>
            <a:endParaRPr lang="en-US" sz="800" dirty="0" smtClean="0">
              <a:latin typeface="Garamond" panose="02020404030301010803" pitchFamily="18" charset="0"/>
              <a:ea typeface="Arial" pitchFamily="-123" charset="0"/>
            </a:endParaRPr>
          </a:p>
          <a:p>
            <a:pPr>
              <a:buFontTx/>
              <a:buNone/>
            </a:pPr>
            <a:r>
              <a:rPr lang="en-US" sz="800" dirty="0" smtClean="0">
                <a:latin typeface="Garamond" panose="02020404030301010803" pitchFamily="18" charset="0"/>
                <a:ea typeface="Arial" pitchFamily="-123" charset="0"/>
              </a:rPr>
              <a:t>Phase</a:t>
            </a:r>
            <a:r>
              <a:rPr lang="en-US" sz="800" dirty="0">
                <a:latin typeface="Garamond" panose="02020404030301010803" pitchFamily="18" charset="0"/>
                <a:ea typeface="Arial" pitchFamily="-123" charset="0"/>
              </a:rPr>
              <a:t>: _______________	Begins: _________________	Ends: __________________        Critical to Phase: ___________________________________________________</a:t>
            </a:r>
            <a:endParaRPr lang="en-US" sz="800" i="1" dirty="0">
              <a:latin typeface="Garamond" panose="02020404030301010803" pitchFamily="18" charset="0"/>
              <a:ea typeface="Arial" pitchFamily="-123" charset="0"/>
            </a:endParaRPr>
          </a:p>
          <a:p>
            <a:pPr>
              <a:buFontTx/>
              <a:buNone/>
            </a:pPr>
            <a:r>
              <a:rPr lang="en-US" sz="800" dirty="0">
                <a:latin typeface="Garamond" panose="02020404030301010803" pitchFamily="18" charset="0"/>
                <a:ea typeface="Arial" pitchFamily="-123" charset="0"/>
              </a:rPr>
              <a:t>Rehearsals:</a:t>
            </a:r>
            <a:r>
              <a:rPr lang="en-US" sz="800" i="1" dirty="0">
                <a:latin typeface="Garamond" panose="02020404030301010803" pitchFamily="18" charset="0"/>
                <a:ea typeface="Arial" pitchFamily="-123" charset="0"/>
              </a:rPr>
              <a:t> ______________________________________________________________________________________________________________________________________________________</a:t>
            </a:r>
          </a:p>
          <a:p>
            <a:pPr>
              <a:buFontTx/>
              <a:buNone/>
            </a:pPr>
            <a:r>
              <a:rPr lang="en-US" sz="800" dirty="0">
                <a:latin typeface="Garamond" panose="02020404030301010803" pitchFamily="18" charset="0"/>
                <a:ea typeface="Arial" pitchFamily="-123" charset="0"/>
              </a:rPr>
              <a:t>Formation/Order of Movement: </a:t>
            </a:r>
          </a:p>
          <a:p>
            <a:pPr>
              <a:buFontTx/>
              <a:buNone/>
            </a:pPr>
            <a:r>
              <a:rPr lang="en-US" sz="800" dirty="0">
                <a:latin typeface="Garamond" panose="02020404030301010803" pitchFamily="18" charset="0"/>
                <a:ea typeface="Arial" pitchFamily="-123" charset="0"/>
              </a:rPr>
              <a:t>	______________________________________________________________________________________________________________________________________________________</a:t>
            </a:r>
          </a:p>
          <a:p>
            <a:pPr>
              <a:buFontTx/>
              <a:buNone/>
            </a:pPr>
            <a:r>
              <a:rPr lang="en-US" sz="800" dirty="0" smtClean="0">
                <a:latin typeface="Garamond" panose="02020404030301010803" pitchFamily="18" charset="0"/>
                <a:ea typeface="Arial" pitchFamily="-123" charset="0"/>
              </a:rPr>
              <a:t>PACE during Movement/React to Contact/LDAs (Day/Night):</a:t>
            </a:r>
          </a:p>
          <a:p>
            <a:pPr>
              <a:buNone/>
            </a:pPr>
            <a:r>
              <a:rPr lang="en-US" sz="800" dirty="0">
                <a:latin typeface="Garamond" panose="02020404030301010803" pitchFamily="18" charset="0"/>
                <a:ea typeface="Arial" pitchFamily="-123" charset="0"/>
              </a:rPr>
              <a:t>	P: __________/__________ A: __________/__________ C:__________/__________ E</a:t>
            </a:r>
            <a:r>
              <a:rPr lang="en-US" sz="800" dirty="0" smtClean="0">
                <a:latin typeface="Garamond" panose="02020404030301010803" pitchFamily="18" charset="0"/>
                <a:ea typeface="Arial" pitchFamily="-123" charset="0"/>
              </a:rPr>
              <a:t>:__________/__________                        Mission </a:t>
            </a:r>
            <a:r>
              <a:rPr lang="en-US" sz="800" dirty="0">
                <a:latin typeface="Garamond" panose="02020404030301010803" pitchFamily="18" charset="0"/>
                <a:ea typeface="Arial" pitchFamily="-123" charset="0"/>
              </a:rPr>
              <a:t>Decision Line / Decisive Point:_____________________________</a:t>
            </a:r>
          </a:p>
          <a:p>
            <a:pPr>
              <a:buFontTx/>
              <a:buNone/>
            </a:pPr>
            <a:r>
              <a:rPr lang="en-US" sz="800" dirty="0" smtClean="0">
                <a:latin typeface="Garamond" panose="02020404030301010803" pitchFamily="18" charset="0"/>
                <a:ea typeface="Arial" pitchFamily="-123" charset="0"/>
              </a:rPr>
              <a:t>Routes </a:t>
            </a:r>
            <a:r>
              <a:rPr lang="en-US" sz="800" dirty="0">
                <a:latin typeface="Garamond" panose="02020404030301010803" pitchFamily="18" charset="0"/>
                <a:ea typeface="Arial" pitchFamily="-123" charset="0"/>
              </a:rPr>
              <a:t>(VDOs, Distance, Direction, CPs, LDAs, ODAs, Key Terrain, Responsibilities) (</a:t>
            </a:r>
            <a:r>
              <a:rPr lang="en-US" sz="800" b="1" dirty="0" smtClean="0">
                <a:latin typeface="Garamond" panose="02020404030301010803" pitchFamily="18" charset="0"/>
                <a:ea typeface="Arial" pitchFamily="-123" charset="0"/>
              </a:rPr>
              <a:t>ATL/SL</a:t>
            </a:r>
            <a:r>
              <a:rPr lang="en-US" sz="800" dirty="0" smtClean="0">
                <a:latin typeface="Garamond" panose="02020404030301010803" pitchFamily="18" charset="0"/>
                <a:ea typeface="Arial" pitchFamily="-123" charset="0"/>
              </a:rPr>
              <a:t>)</a:t>
            </a:r>
          </a:p>
          <a:p>
            <a:pPr>
              <a:buFontTx/>
              <a:buNone/>
            </a:pPr>
            <a:r>
              <a:rPr lang="en-US" sz="800" dirty="0" smtClean="0">
                <a:latin typeface="Garamond" panose="02020404030301010803" pitchFamily="18" charset="0"/>
                <a:ea typeface="Arial" pitchFamily="-123" charset="0"/>
              </a:rPr>
              <a:t>	Primary </a:t>
            </a:r>
            <a:r>
              <a:rPr lang="en-US" sz="800" i="1" dirty="0" smtClean="0">
                <a:latin typeface="Garamond" panose="02020404030301010803" pitchFamily="18" charset="0"/>
                <a:ea typeface="Arial" pitchFamily="-123" charset="0"/>
              </a:rPr>
              <a:t>includes water resupply </a:t>
            </a:r>
            <a:r>
              <a:rPr lang="en-US" sz="800" dirty="0" smtClean="0">
                <a:latin typeface="Garamond" panose="02020404030301010803" pitchFamily="18" charset="0"/>
                <a:ea typeface="Arial" pitchFamily="-123" charset="0"/>
              </a:rPr>
              <a:t>: (a Reconsolidation </a:t>
            </a:r>
            <a:r>
              <a:rPr lang="en-US" sz="800" dirty="0">
                <a:latin typeface="Garamond" panose="02020404030301010803" pitchFamily="18" charset="0"/>
                <a:ea typeface="Arial" pitchFamily="-123" charset="0"/>
              </a:rPr>
              <a:t>Point </a:t>
            </a:r>
            <a:r>
              <a:rPr lang="en-US" sz="800" dirty="0" smtClean="0">
                <a:latin typeface="Garamond" panose="02020404030301010803" pitchFamily="18" charset="0"/>
                <a:ea typeface="Arial" pitchFamily="-123" charset="0"/>
              </a:rPr>
              <a:t>must </a:t>
            </a:r>
            <a:r>
              <a:rPr lang="en-US" sz="800" dirty="0">
                <a:latin typeface="Garamond" panose="02020404030301010803" pitchFamily="18" charset="0"/>
                <a:ea typeface="Arial" pitchFamily="-123" charset="0"/>
              </a:rPr>
              <a:t>be 2k or a major terrain feature away from </a:t>
            </a:r>
            <a:r>
              <a:rPr lang="en-US" sz="800" dirty="0" smtClean="0">
                <a:latin typeface="Garamond" panose="02020404030301010803" pitchFamily="18" charset="0"/>
                <a:ea typeface="Arial" pitchFamily="-123" charset="0"/>
              </a:rPr>
              <a:t>OBJ): </a:t>
            </a:r>
            <a:r>
              <a:rPr lang="en-US" sz="800" dirty="0">
                <a:latin typeface="Garamond" panose="02020404030301010803" pitchFamily="18" charset="0"/>
                <a:ea typeface="Arial" pitchFamily="-123"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800" dirty="0" smtClean="0">
              <a:latin typeface="Garamond" panose="02020404030301010803" pitchFamily="18" charset="0"/>
              <a:ea typeface="Arial" pitchFamily="-123" charset="0"/>
            </a:endParaRPr>
          </a:p>
          <a:p>
            <a:pPr>
              <a:buFontTx/>
              <a:buNone/>
            </a:pPr>
            <a:r>
              <a:rPr lang="en-US" sz="800" dirty="0" smtClean="0">
                <a:latin typeface="Garamond" panose="02020404030301010803" pitchFamily="18" charset="0"/>
                <a:ea typeface="Arial" pitchFamily="-123" charset="0"/>
              </a:rPr>
              <a:t>	Alternate </a:t>
            </a:r>
            <a:r>
              <a:rPr lang="en-US" sz="800" i="1" dirty="0">
                <a:latin typeface="Garamond" panose="02020404030301010803" pitchFamily="18" charset="0"/>
                <a:ea typeface="Arial" pitchFamily="-123" charset="0"/>
              </a:rPr>
              <a:t>includes water </a:t>
            </a:r>
            <a:r>
              <a:rPr lang="en-US" sz="800" i="1" dirty="0" smtClean="0">
                <a:latin typeface="Garamond" panose="02020404030301010803" pitchFamily="18" charset="0"/>
                <a:ea typeface="Arial" pitchFamily="-123" charset="0"/>
              </a:rPr>
              <a:t>resupply</a:t>
            </a:r>
            <a:r>
              <a:rPr lang="en-US" sz="800" dirty="0">
                <a:latin typeface="Garamond" panose="02020404030301010803" pitchFamily="18" charset="0"/>
                <a:ea typeface="Arial" pitchFamily="-123" charset="0"/>
              </a:rPr>
              <a:t> : (a Reconsolidation Point must be 2k or a major terrain feature away from OBJ): </a:t>
            </a:r>
            <a:r>
              <a:rPr lang="en-US" sz="800" dirty="0" smtClean="0">
                <a:latin typeface="Garamond" panose="02020404030301010803" pitchFamily="18" charset="0"/>
                <a:ea typeface="Arial" pitchFamily="-123"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buFontTx/>
              <a:buNone/>
            </a:pPr>
            <a:r>
              <a:rPr lang="en-US" sz="800" dirty="0" smtClean="0">
                <a:latin typeface="Garamond" panose="02020404030301010803" pitchFamily="18" charset="0"/>
                <a:ea typeface="Arial" pitchFamily="-123" charset="0"/>
              </a:rPr>
              <a:t>Key Tasks by Squads or Teams (VDOs, IRP, LDAs, ERPs, SH/LH, LU, ORP, RP, AOO/Responsibilities, Recon, Occupation, Engagement Criteria, Control Measures, C&amp;R, Withdrawal Plan, Compromise Plan):</a:t>
            </a:r>
          </a:p>
          <a:p>
            <a:pPr>
              <a:buFontTx/>
              <a:buNone/>
            </a:pPr>
            <a:r>
              <a:rPr lang="en-US" sz="800" dirty="0">
                <a:latin typeface="Garamond" panose="02020404030301010803" pitchFamily="18" charset="0"/>
                <a:ea typeface="Arial" pitchFamily="-123" charset="0"/>
              </a:rPr>
              <a:t>	</a:t>
            </a:r>
            <a:r>
              <a:rPr lang="en-US" sz="800" dirty="0" smtClean="0">
                <a:latin typeface="Garamond" panose="02020404030301010803" pitchFamily="18" charset="0"/>
                <a:ea typeface="Arial" pitchFamily="-123"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800" dirty="0">
              <a:latin typeface="Garamond" panose="02020404030301010803" pitchFamily="18" charset="0"/>
              <a:ea typeface="Arial" pitchFamily="-123" charset="0"/>
            </a:endParaRPr>
          </a:p>
          <a:p>
            <a:pPr>
              <a:buFontTx/>
              <a:buNone/>
            </a:pPr>
            <a:r>
              <a:rPr lang="en-US" sz="800" dirty="0">
                <a:latin typeface="Garamond" panose="02020404030301010803" pitchFamily="18" charset="0"/>
                <a:ea typeface="Arial" pitchFamily="-123" charset="0"/>
              </a:rPr>
              <a:t>Direct Fire Control Plan: (PLs, TRPs, RFLs, NFAs)</a:t>
            </a:r>
          </a:p>
          <a:p>
            <a:pPr>
              <a:buFontTx/>
              <a:buNone/>
            </a:pPr>
            <a:r>
              <a:rPr lang="en-US" sz="800" dirty="0">
                <a:latin typeface="Garamond" panose="02020404030301010803" pitchFamily="18" charset="0"/>
                <a:ea typeface="Arial" pitchFamily="-123" charset="0"/>
              </a:rPr>
              <a:t>	______________________________________________________________________________________________________________________________________________________</a:t>
            </a:r>
          </a:p>
          <a:p>
            <a:pPr>
              <a:buFontTx/>
              <a:buNone/>
            </a:pPr>
            <a:r>
              <a:rPr lang="en-US" sz="800" dirty="0">
                <a:latin typeface="Garamond" panose="02020404030301010803" pitchFamily="18" charset="0"/>
                <a:ea typeface="Arial" pitchFamily="-123" charset="0"/>
              </a:rPr>
              <a:t>Shift/Cease Fire (Day/Night)		                             </a:t>
            </a:r>
          </a:p>
          <a:p>
            <a:pPr>
              <a:buFontTx/>
              <a:buNone/>
            </a:pPr>
            <a:r>
              <a:rPr lang="en-US" sz="800" dirty="0">
                <a:latin typeface="Garamond" panose="02020404030301010803" pitchFamily="18" charset="0"/>
                <a:ea typeface="Arial" pitchFamily="-123" charset="0"/>
              </a:rPr>
              <a:t>	P: __________/__________ A: __________/__________ C: __________/__________ E: __________/__________    </a:t>
            </a:r>
          </a:p>
          <a:p>
            <a:pPr>
              <a:buFontTx/>
              <a:buNone/>
            </a:pPr>
            <a:r>
              <a:rPr lang="en-US" sz="800" dirty="0" smtClean="0">
                <a:latin typeface="Garamond" panose="02020404030301010803" pitchFamily="18" charset="0"/>
                <a:ea typeface="Arial" pitchFamily="-123" charset="0"/>
              </a:rPr>
              <a:t>SPARC          </a:t>
            </a:r>
            <a:endParaRPr lang="en-US" sz="800" dirty="0">
              <a:latin typeface="Garamond" panose="02020404030301010803" pitchFamily="18" charset="0"/>
              <a:ea typeface="Arial" pitchFamily="-123" charset="0"/>
            </a:endParaRPr>
          </a:p>
          <a:p>
            <a:pPr>
              <a:buFontTx/>
              <a:buNone/>
            </a:pPr>
            <a:r>
              <a:rPr lang="en-US" sz="800" dirty="0">
                <a:latin typeface="Garamond" panose="02020404030301010803" pitchFamily="18" charset="0"/>
                <a:ea typeface="Arial" pitchFamily="-123" charset="0"/>
              </a:rPr>
              <a:t>	Sectors of Fire:__________ Priorities of Fire:__________ Assault Lanes:__________ Rates of Fire:__________ Camo</a:t>
            </a:r>
          </a:p>
          <a:p>
            <a:pPr>
              <a:buFontTx/>
              <a:buNone/>
            </a:pPr>
            <a:r>
              <a:rPr lang="en-US" sz="800" dirty="0" smtClean="0">
                <a:latin typeface="Garamond" panose="02020404030301010803" pitchFamily="18" charset="0"/>
                <a:ea typeface="Arial" pitchFamily="-123" charset="0"/>
              </a:rPr>
              <a:t>EWAC</a:t>
            </a:r>
            <a:endParaRPr lang="en-US" sz="800" dirty="0">
              <a:latin typeface="Garamond" panose="02020404030301010803" pitchFamily="18" charset="0"/>
              <a:ea typeface="Arial" pitchFamily="-123" charset="0"/>
            </a:endParaRPr>
          </a:p>
          <a:p>
            <a:pPr>
              <a:buFontTx/>
              <a:buNone/>
            </a:pPr>
            <a:r>
              <a:rPr lang="en-US" sz="800" dirty="0">
                <a:latin typeface="Garamond" panose="02020404030301010803" pitchFamily="18" charset="0"/>
                <a:ea typeface="Arial" pitchFamily="-123" charset="0"/>
              </a:rPr>
              <a:t>	Engagement:____________________  Withdraw:____________________ Abort:____________________ Compromise: Hard - ____________________ Soft - </a:t>
            </a:r>
            <a:r>
              <a:rPr lang="en-US" sz="800" dirty="0" smtClean="0">
                <a:latin typeface="Garamond" panose="02020404030301010803" pitchFamily="18" charset="0"/>
                <a:ea typeface="Arial" pitchFamily="-123" charset="0"/>
              </a:rPr>
              <a:t>____________________</a:t>
            </a:r>
            <a:endParaRPr lang="en-US" sz="800" dirty="0">
              <a:latin typeface="Garamond" panose="02020404030301010803" pitchFamily="18" charset="0"/>
              <a:ea typeface="Arial" pitchFamily="-123" charset="0"/>
            </a:endParaRPr>
          </a:p>
          <a:p>
            <a:pPr>
              <a:buFontTx/>
              <a:buNone/>
            </a:pPr>
            <a:r>
              <a:rPr lang="en-US" sz="800" dirty="0" smtClean="0">
                <a:latin typeface="Garamond" panose="02020404030301010803" pitchFamily="18" charset="0"/>
                <a:ea typeface="Arial" pitchFamily="-123" charset="0"/>
              </a:rPr>
              <a:t>Weapons </a:t>
            </a:r>
            <a:r>
              <a:rPr lang="en-US" sz="800" dirty="0">
                <a:latin typeface="Garamond" panose="02020404030301010803" pitchFamily="18" charset="0"/>
                <a:ea typeface="Arial" pitchFamily="-123" charset="0"/>
              </a:rPr>
              <a:t>Control Status: </a:t>
            </a:r>
            <a:r>
              <a:rPr lang="en-US" sz="800" u="sng" dirty="0">
                <a:latin typeface="Garamond" panose="02020404030301010803" pitchFamily="18" charset="0"/>
                <a:ea typeface="Arial" pitchFamily="-123" charset="0"/>
              </a:rPr>
              <a:t>Hold – Tight - Free</a:t>
            </a:r>
          </a:p>
          <a:p>
            <a:pPr>
              <a:buFontTx/>
              <a:buNone/>
            </a:pPr>
            <a:r>
              <a:rPr lang="en-US" sz="800" dirty="0">
                <a:latin typeface="Garamond" panose="02020404030301010803" pitchFamily="18" charset="0"/>
                <a:ea typeface="Arial" pitchFamily="-123" charset="0"/>
              </a:rPr>
              <a:t>C2 Locations/Succession of Command</a:t>
            </a:r>
            <a:r>
              <a:rPr lang="en-US" sz="800" dirty="0" smtClean="0">
                <a:latin typeface="Garamond" panose="02020404030301010803" pitchFamily="18" charset="0"/>
                <a:ea typeface="Arial" pitchFamily="-123" charset="0"/>
              </a:rPr>
              <a:t>:_________________________________________________________________________________________________________________________________________________</a:t>
            </a:r>
            <a:endParaRPr lang="en-US" sz="800" dirty="0">
              <a:latin typeface="Garamond" panose="02020404030301010803" pitchFamily="18" charset="0"/>
              <a:ea typeface="Arial" pitchFamily="-123" charset="0"/>
            </a:endParaRPr>
          </a:p>
          <a:p>
            <a:pPr>
              <a:buFontTx/>
              <a:buNone/>
            </a:pPr>
            <a:r>
              <a:rPr lang="en-US" sz="800" dirty="0">
                <a:latin typeface="Garamond" panose="02020404030301010803" pitchFamily="18" charset="0"/>
                <a:ea typeface="Arial" pitchFamily="-123" charset="0"/>
              </a:rPr>
              <a:t>Contingencies (RTC, IDF, Contact @ LDA, IED, Contact @ VDO):</a:t>
            </a:r>
          </a:p>
          <a:p>
            <a:pPr>
              <a:buFontTx/>
              <a:buNone/>
            </a:pPr>
            <a:r>
              <a:rPr lang="en-US" sz="800" dirty="0">
                <a:latin typeface="Garamond" panose="02020404030301010803" pitchFamily="18" charset="0"/>
                <a:ea typeface="Arial" pitchFamily="-123" charset="0"/>
              </a:rPr>
              <a:t>	</a:t>
            </a:r>
            <a:r>
              <a:rPr lang="en-US" sz="800" dirty="0" smtClean="0">
                <a:latin typeface="Garamond" panose="02020404030301010803" pitchFamily="18" charset="0"/>
                <a:ea typeface="Arial" pitchFamily="-123"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buFontTx/>
              <a:buNone/>
            </a:pPr>
            <a:r>
              <a:rPr lang="en-US" sz="800" dirty="0">
                <a:latin typeface="Garamond" panose="02020404030301010803" pitchFamily="18" charset="0"/>
                <a:ea typeface="Arial" pitchFamily="-123" charset="0"/>
              </a:rPr>
              <a:t>OPSKED/Key Calls </a:t>
            </a:r>
            <a:r>
              <a:rPr lang="en-US" sz="800" dirty="0" smtClean="0">
                <a:latin typeface="Garamond" panose="02020404030301010803" pitchFamily="18" charset="0"/>
                <a:ea typeface="Arial" pitchFamily="-123" charset="0"/>
              </a:rPr>
              <a:t>(</a:t>
            </a:r>
            <a:r>
              <a:rPr lang="en-US" sz="800" b="1" dirty="0" smtClean="0">
                <a:latin typeface="Garamond" panose="02020404030301010803" pitchFamily="18" charset="0"/>
                <a:ea typeface="Arial" pitchFamily="-123" charset="0"/>
              </a:rPr>
              <a:t>RTO</a:t>
            </a:r>
            <a:r>
              <a:rPr lang="en-US" sz="800" dirty="0">
                <a:latin typeface="Garamond" panose="02020404030301010803" pitchFamily="18" charset="0"/>
                <a:ea typeface="Arial" pitchFamily="-123" charset="0"/>
              </a:rPr>
              <a:t>):</a:t>
            </a:r>
          </a:p>
          <a:p>
            <a:pPr>
              <a:buFontTx/>
              <a:buNone/>
            </a:pPr>
            <a:r>
              <a:rPr lang="en-US" sz="800" dirty="0">
                <a:latin typeface="Garamond" panose="02020404030301010803" pitchFamily="18" charset="0"/>
                <a:ea typeface="Arial" pitchFamily="-123" charset="0"/>
              </a:rPr>
              <a:t>	_________________________________________________________________________________________________________________________________________________________________________</a:t>
            </a:r>
          </a:p>
          <a:p>
            <a:pPr>
              <a:buNone/>
            </a:pPr>
            <a:r>
              <a:rPr lang="en-US" sz="800" dirty="0" smtClean="0">
                <a:latin typeface="Garamond" panose="02020404030301010803" pitchFamily="18" charset="0"/>
                <a:ea typeface="Arial" pitchFamily="-123" charset="0"/>
              </a:rPr>
              <a:t>Fire </a:t>
            </a:r>
            <a:r>
              <a:rPr lang="en-US" sz="800" dirty="0">
                <a:latin typeface="Garamond" panose="02020404030301010803" pitchFamily="18" charset="0"/>
                <a:ea typeface="Arial" pitchFamily="-123" charset="0"/>
              </a:rPr>
              <a:t>Support/Targets/CAS Support (</a:t>
            </a:r>
            <a:r>
              <a:rPr lang="en-US" sz="800" b="1" dirty="0">
                <a:latin typeface="Garamond" panose="02020404030301010803" pitchFamily="18" charset="0"/>
                <a:ea typeface="Arial" pitchFamily="-123" charset="0"/>
              </a:rPr>
              <a:t>FO</a:t>
            </a:r>
            <a:r>
              <a:rPr lang="en-US" sz="800" dirty="0" smtClean="0">
                <a:latin typeface="Garamond" panose="02020404030301010803" pitchFamily="18" charset="0"/>
                <a:ea typeface="Arial" pitchFamily="-123" charset="0"/>
              </a:rPr>
              <a:t>): _________________________________________________________________________________________________________________________________________________________________________ </a:t>
            </a:r>
          </a:p>
          <a:p>
            <a:pPr>
              <a:buFontTx/>
              <a:buNone/>
            </a:pPr>
            <a:r>
              <a:rPr lang="en-US" sz="800" dirty="0" smtClean="0">
                <a:latin typeface="Garamond" panose="02020404030301010803" pitchFamily="18" charset="0"/>
                <a:ea typeface="Arial" pitchFamily="-123" charset="0"/>
              </a:rPr>
              <a:t>Sustainment </a:t>
            </a:r>
            <a:r>
              <a:rPr lang="en-US" sz="800" dirty="0">
                <a:latin typeface="Garamond" panose="02020404030301010803" pitchFamily="18" charset="0"/>
                <a:ea typeface="Arial" pitchFamily="-123" charset="0"/>
              </a:rPr>
              <a:t>(</a:t>
            </a:r>
            <a:r>
              <a:rPr lang="en-US" sz="800" b="1" dirty="0">
                <a:latin typeface="Garamond" panose="02020404030301010803" pitchFamily="18" charset="0"/>
                <a:ea typeface="Arial" pitchFamily="-123" charset="0"/>
              </a:rPr>
              <a:t>PSG/BTL</a:t>
            </a:r>
            <a:r>
              <a:rPr lang="en-US" sz="800" dirty="0">
                <a:latin typeface="Garamond" panose="02020404030301010803" pitchFamily="18" charset="0"/>
                <a:ea typeface="Arial" pitchFamily="-123" charset="0"/>
              </a:rPr>
              <a:t>):</a:t>
            </a:r>
          </a:p>
          <a:p>
            <a:pPr>
              <a:buFontTx/>
              <a:buNone/>
            </a:pPr>
            <a:r>
              <a:rPr lang="en-US" sz="800" dirty="0">
                <a:latin typeface="Garamond" panose="02020404030301010803" pitchFamily="18" charset="0"/>
                <a:ea typeface="Arial" pitchFamily="-123" charset="0"/>
              </a:rPr>
              <a:t>            </a:t>
            </a:r>
            <a:r>
              <a:rPr lang="en-US" sz="800" dirty="0" smtClean="0">
                <a:latin typeface="Garamond" panose="02020404030301010803" pitchFamily="18" charset="0"/>
                <a:ea typeface="Arial" pitchFamily="-123" charset="0"/>
              </a:rPr>
              <a:t>	Location </a:t>
            </a:r>
            <a:r>
              <a:rPr lang="en-US" sz="800" dirty="0">
                <a:latin typeface="Garamond" panose="02020404030301010803" pitchFamily="18" charset="0"/>
                <a:ea typeface="Arial" pitchFamily="-123" charset="0"/>
              </a:rPr>
              <a:t>of PSG/BTL </a:t>
            </a:r>
            <a:r>
              <a:rPr lang="en-US" sz="800" dirty="0" smtClean="0">
                <a:latin typeface="Garamond" panose="02020404030301010803" pitchFamily="18" charset="0"/>
                <a:ea typeface="Arial" pitchFamily="-123" charset="0"/>
              </a:rPr>
              <a:t>&amp; Medic during </a:t>
            </a:r>
            <a:r>
              <a:rPr lang="en-US" sz="800" dirty="0">
                <a:latin typeface="Garamond" panose="02020404030301010803" pitchFamily="18" charset="0"/>
                <a:ea typeface="Arial" pitchFamily="-123" charset="0"/>
              </a:rPr>
              <a:t>this Phase</a:t>
            </a:r>
            <a:r>
              <a:rPr lang="en-US" sz="800" dirty="0" smtClean="0">
                <a:latin typeface="Garamond" panose="02020404030301010803" pitchFamily="18" charset="0"/>
                <a:ea typeface="Arial" pitchFamily="-123" charset="0"/>
              </a:rPr>
              <a:t>:__________________________________________________________________________________________________________________________________</a:t>
            </a:r>
            <a:endParaRPr lang="en-US" sz="800" dirty="0">
              <a:latin typeface="Garamond" panose="02020404030301010803" pitchFamily="18" charset="0"/>
              <a:ea typeface="Arial" pitchFamily="-123" charset="0"/>
            </a:endParaRPr>
          </a:p>
          <a:p>
            <a:pPr>
              <a:buFontTx/>
              <a:buNone/>
            </a:pPr>
            <a:r>
              <a:rPr lang="en-US" sz="800" dirty="0" smtClean="0">
                <a:latin typeface="Garamond" panose="02020404030301010803" pitchFamily="18" charset="0"/>
                <a:ea typeface="Arial" pitchFamily="-123" charset="0"/>
              </a:rPr>
              <a:t>	Locations of A&amp;L Team/s, CCPs, BN Aid Station &amp; their markings:____________________________________________________________________________________________________________________</a:t>
            </a:r>
          </a:p>
          <a:p>
            <a:pPr>
              <a:buFontTx/>
              <a:buNone/>
            </a:pPr>
            <a:r>
              <a:rPr lang="en-US" sz="800" dirty="0">
                <a:latin typeface="Garamond" panose="02020404030301010803" pitchFamily="18" charset="0"/>
                <a:ea typeface="Arial" pitchFamily="-123" charset="0"/>
              </a:rPr>
              <a:t> </a:t>
            </a:r>
            <a:r>
              <a:rPr lang="en-US" sz="800" dirty="0" smtClean="0">
                <a:latin typeface="Garamond" panose="02020404030301010803" pitchFamily="18" charset="0"/>
                <a:ea typeface="Arial" pitchFamily="-123" charset="0"/>
              </a:rPr>
              <a:t>            	_________________________________________________________________________________________________________________________________________________________________________</a:t>
            </a:r>
          </a:p>
          <a:p>
            <a:pPr>
              <a:buFontTx/>
              <a:buNone/>
            </a:pPr>
            <a:r>
              <a:rPr lang="en-US" sz="800" dirty="0">
                <a:latin typeface="Garamond" panose="02020404030301010803" pitchFamily="18" charset="0"/>
                <a:ea typeface="Arial" pitchFamily="-123" charset="0"/>
              </a:rPr>
              <a:t> </a:t>
            </a:r>
            <a:r>
              <a:rPr lang="en-US" sz="800" dirty="0" smtClean="0">
                <a:latin typeface="Garamond" panose="02020404030301010803" pitchFamily="18" charset="0"/>
                <a:ea typeface="Arial" pitchFamily="-123" charset="0"/>
              </a:rPr>
              <a:t>            Method of Marking Patients:___________________________________________________________________________________________________________________________________________________</a:t>
            </a:r>
            <a:endParaRPr lang="en-US" sz="800" dirty="0">
              <a:latin typeface="Garamond" panose="02020404030301010803" pitchFamily="18" charset="0"/>
              <a:ea typeface="Arial" pitchFamily="-123" charset="0"/>
            </a:endParaRPr>
          </a:p>
          <a:p>
            <a:pPr>
              <a:buNone/>
            </a:pPr>
            <a:r>
              <a:rPr lang="en-US" sz="800" dirty="0" smtClean="0">
                <a:latin typeface="Garamond" panose="02020404030301010803" pitchFamily="18" charset="0"/>
                <a:ea typeface="Arial" pitchFamily="-123" charset="0"/>
              </a:rPr>
              <a:t>	Casualty Care (</a:t>
            </a:r>
            <a:r>
              <a:rPr lang="en-US" sz="800" i="1" dirty="0">
                <a:solidFill>
                  <a:srgbClr val="000000"/>
                </a:solidFill>
                <a:latin typeface="Garamond" panose="02020404030301010803" pitchFamily="18" charset="0"/>
                <a:cs typeface="Arial" charset="0"/>
              </a:rPr>
              <a:t>Self Aid, Buddy Aid, TC3, Medic, </a:t>
            </a:r>
            <a:r>
              <a:rPr lang="en-US" sz="800" i="1" dirty="0" smtClean="0">
                <a:solidFill>
                  <a:srgbClr val="000000"/>
                </a:solidFill>
                <a:latin typeface="Garamond" panose="02020404030301010803" pitchFamily="18" charset="0"/>
                <a:cs typeface="Arial" charset="0"/>
              </a:rPr>
              <a:t>FST</a:t>
            </a:r>
            <a:r>
              <a:rPr lang="en-US" sz="800" dirty="0" smtClean="0">
                <a:latin typeface="Garamond" panose="02020404030301010803" pitchFamily="18" charset="0"/>
                <a:ea typeface="Arial" pitchFamily="-123" charset="0"/>
              </a:rPr>
              <a:t>):_________________________________________________________________________________________________________________________________</a:t>
            </a:r>
            <a:endParaRPr lang="en-US" sz="800" dirty="0">
              <a:latin typeface="Garamond" panose="02020404030301010803" pitchFamily="18" charset="0"/>
              <a:ea typeface="Arial" pitchFamily="-123" charset="0"/>
            </a:endParaRPr>
          </a:p>
          <a:p>
            <a:pPr>
              <a:buFontTx/>
              <a:buNone/>
            </a:pPr>
            <a:r>
              <a:rPr lang="en-US" sz="800" dirty="0">
                <a:latin typeface="Garamond" panose="02020404030301010803" pitchFamily="18" charset="0"/>
                <a:ea typeface="Arial" pitchFamily="-123" charset="0"/>
              </a:rPr>
              <a:t>	</a:t>
            </a:r>
            <a:r>
              <a:rPr lang="en-US" sz="800" dirty="0" smtClean="0">
                <a:latin typeface="Garamond" panose="02020404030301010803" pitchFamily="18" charset="0"/>
                <a:ea typeface="Arial" pitchFamily="-123" charset="0"/>
              </a:rPr>
              <a:t>HLZs and AXPs:____________________________________________________________________________________________________________________________________________________________</a:t>
            </a:r>
            <a:endParaRPr lang="en-US" sz="800" dirty="0">
              <a:latin typeface="Garamond" panose="02020404030301010803" pitchFamily="18" charset="0"/>
              <a:ea typeface="Arial" pitchFamily="-123" charset="0"/>
            </a:endParaRPr>
          </a:p>
          <a:p>
            <a:pPr>
              <a:buFontTx/>
              <a:buNone/>
            </a:pPr>
            <a:r>
              <a:rPr lang="en-US" sz="800" dirty="0">
                <a:latin typeface="Garamond" panose="02020404030301010803" pitchFamily="18" charset="0"/>
                <a:ea typeface="Arial" pitchFamily="-123" charset="0"/>
              </a:rPr>
              <a:t>	Resupply/Speedballs</a:t>
            </a:r>
            <a:r>
              <a:rPr lang="en-US" sz="800" dirty="0" smtClean="0">
                <a:latin typeface="Garamond" panose="02020404030301010803" pitchFamily="18" charset="0"/>
                <a:ea typeface="Arial" pitchFamily="-123" charset="0"/>
              </a:rPr>
              <a:t>:________________________________________________________________________________________________________________________________________________________</a:t>
            </a:r>
            <a:endParaRPr lang="en-US" sz="800" dirty="0">
              <a:latin typeface="Garamond" panose="02020404030301010803" pitchFamily="18" charset="0"/>
              <a:ea typeface="Arial" pitchFamily="-123" charset="0"/>
            </a:endParaRPr>
          </a:p>
          <a:p>
            <a:pPr>
              <a:buFontTx/>
              <a:buNone/>
            </a:pPr>
            <a:endParaRPr lang="en-US" sz="800" dirty="0">
              <a:latin typeface="Garamond" panose="02020404030301010803" pitchFamily="18" charset="0"/>
              <a:ea typeface="Arial" pitchFamily="-123" charset="0"/>
            </a:endParaRPr>
          </a:p>
        </p:txBody>
      </p:sp>
      <p:sp>
        <p:nvSpPr>
          <p:cNvPr id="3" name="Rectangle 2"/>
          <p:cNvSpPr/>
          <p:nvPr/>
        </p:nvSpPr>
        <p:spPr>
          <a:xfrm>
            <a:off x="0" y="-15368"/>
            <a:ext cx="9144000" cy="2286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b="1" dirty="0" smtClean="0">
                <a:solidFill>
                  <a:schemeClr val="bg1"/>
                </a:solidFill>
                <a:latin typeface="Garamond" panose="02020404030301010803" pitchFamily="18" charset="0"/>
                <a:cs typeface="Arial" charset="0"/>
              </a:rPr>
              <a:t>SCHEME OF MANEUVER</a:t>
            </a:r>
            <a:endParaRPr lang="en-US" sz="1200" b="1" dirty="0">
              <a:solidFill>
                <a:schemeClr val="bg1"/>
              </a:solidFill>
              <a:latin typeface="Garamond" panose="02020404030301010803" pitchFamily="18" charset="0"/>
              <a:cs typeface="Arial" charset="0"/>
            </a:endParaRPr>
          </a:p>
        </p:txBody>
      </p:sp>
      <p:sp>
        <p:nvSpPr>
          <p:cNvPr id="9" name="Rectangle 4"/>
          <p:cNvSpPr>
            <a:spLocks noChangeArrowheads="1"/>
          </p:cNvSpPr>
          <p:nvPr/>
        </p:nvSpPr>
        <p:spPr bwMode="auto">
          <a:xfrm>
            <a:off x="0" y="-15368"/>
            <a:ext cx="1475656" cy="228600"/>
          </a:xfrm>
          <a:prstGeom prst="rect">
            <a:avLst/>
          </a:prstGeom>
          <a:solidFill>
            <a:schemeClr val="bg1"/>
          </a:solidFill>
          <a:ln w="25400">
            <a:solidFill>
              <a:schemeClr val="tx1"/>
            </a:solidFill>
          </a:ln>
        </p:spPr>
        <p:style>
          <a:lnRef idx="1">
            <a:schemeClr val="accent2"/>
          </a:lnRef>
          <a:fillRef idx="2">
            <a:schemeClr val="accent2"/>
          </a:fillRef>
          <a:effectRef idx="1">
            <a:schemeClr val="accent2"/>
          </a:effectRef>
          <a:fontRef idx="minor">
            <a:schemeClr val="dk1"/>
          </a:fontRef>
        </p:style>
        <p:txBody>
          <a:bodyPr lIns="0" tIns="66032" rIns="0" bIns="66032" rtlCol="0" anchor="ctr"/>
          <a:lstStyle/>
          <a:p>
            <a:pPr algn="ctr"/>
            <a:r>
              <a:rPr lang="en-US" sz="1200" i="1" dirty="0" smtClean="0">
                <a:solidFill>
                  <a:schemeClr val="tx1"/>
                </a:solidFill>
                <a:latin typeface="Garamond" panose="02020404030301010803" pitchFamily="18" charset="0"/>
              </a:rPr>
              <a:t>Execution Con’t</a:t>
            </a:r>
            <a:r>
              <a:rPr lang="en-US" sz="1200" i="1" dirty="0">
                <a:solidFill>
                  <a:schemeClr val="tx1"/>
                </a:solidFill>
                <a:latin typeface="Garamond" panose="02020404030301010803" pitchFamily="18" charset="0"/>
              </a:rPr>
              <a:t>, Sect. c</a:t>
            </a:r>
          </a:p>
        </p:txBody>
      </p:sp>
      <p:sp>
        <p:nvSpPr>
          <p:cNvPr id="2" name="Footer Placeholder 1"/>
          <p:cNvSpPr>
            <a:spLocks noGrp="1"/>
          </p:cNvSpPr>
          <p:nvPr>
            <p:ph type="ftr" sz="quarter" idx="11"/>
          </p:nvPr>
        </p:nvSpPr>
        <p:spPr/>
        <p:txBody>
          <a:bodyPr/>
          <a:lstStyle/>
          <a:p>
            <a:pPr>
              <a:defRPr/>
            </a:pPr>
            <a:r>
              <a:rPr lang="en-US" smtClean="0"/>
              <a:t>MyPatrolBase.com</a:t>
            </a:r>
            <a:endParaRPr lang="en-US" dirty="0"/>
          </a:p>
        </p:txBody>
      </p:sp>
      <p:sp>
        <p:nvSpPr>
          <p:cNvPr id="4" name="Slide Number Placeholder 3"/>
          <p:cNvSpPr>
            <a:spLocks noGrp="1"/>
          </p:cNvSpPr>
          <p:nvPr>
            <p:ph type="sldNum" sz="quarter" idx="12"/>
          </p:nvPr>
        </p:nvSpPr>
        <p:spPr/>
        <p:txBody>
          <a:bodyPr/>
          <a:lstStyle/>
          <a:p>
            <a:pPr>
              <a:defRPr/>
            </a:pPr>
            <a:fld id="{1EA9B139-D76A-4931-A5A9-2B0C0318493A}" type="slidenum">
              <a:rPr lang="en-US" smtClean="0"/>
              <a:pPr>
                <a:defRPr/>
              </a:pPr>
              <a:t>22</a:t>
            </a:fld>
            <a:endParaRPr lang="en-US" dirty="0"/>
          </a:p>
        </p:txBody>
      </p:sp>
    </p:spTree>
    <p:extLst>
      <p:ext uri="{BB962C8B-B14F-4D97-AF65-F5344CB8AC3E}">
        <p14:creationId xmlns:p14="http://schemas.microsoft.com/office/powerpoint/2010/main" val="4195146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764" y="-29409"/>
            <a:ext cx="9163764" cy="6887409"/>
          </a:xfrm>
          <a:prstGeom prst="rect">
            <a:avLst/>
          </a:prstGeom>
          <a:noFill/>
        </p:spPr>
        <p:style>
          <a:lnRef idx="2">
            <a:schemeClr val="dk1"/>
          </a:lnRef>
          <a:fillRef idx="1">
            <a:schemeClr val="lt1"/>
          </a:fillRef>
          <a:effectRef idx="0">
            <a:schemeClr val="dk1"/>
          </a:effectRef>
          <a:fontRef idx="minor">
            <a:schemeClr val="dk1"/>
          </a:fontRef>
        </p:style>
        <p:txBody>
          <a:bodyPr/>
          <a:lstStyle/>
          <a:p>
            <a:pPr algn="just"/>
            <a:endParaRPr lang="en-US" sz="1000" dirty="0">
              <a:solidFill>
                <a:srgbClr val="000000"/>
              </a:solidFill>
              <a:latin typeface="Garamond" panose="02020404030301010803" pitchFamily="18" charset="0"/>
              <a:cs typeface="Arial" charset="0"/>
            </a:endParaRPr>
          </a:p>
        </p:txBody>
      </p:sp>
      <p:sp>
        <p:nvSpPr>
          <p:cNvPr id="62465" name="Content Placeholder 2"/>
          <p:cNvSpPr>
            <a:spLocks noGrp="1"/>
          </p:cNvSpPr>
          <p:nvPr>
            <p:ph idx="4294967295"/>
          </p:nvPr>
        </p:nvSpPr>
        <p:spPr>
          <a:xfrm>
            <a:off x="0" y="0"/>
            <a:ext cx="9144000" cy="6858000"/>
          </a:xfrm>
          <a:prstGeom prst="rect">
            <a:avLst/>
          </a:prstGeom>
        </p:spPr>
        <p:txBody>
          <a:bodyPr/>
          <a:lstStyle/>
          <a:p>
            <a:pPr>
              <a:buFontTx/>
              <a:buNone/>
            </a:pPr>
            <a:endParaRPr lang="en-US" sz="800" dirty="0">
              <a:latin typeface="Garamond" panose="02020404030301010803" pitchFamily="18" charset="0"/>
              <a:ea typeface="Arial" pitchFamily="-123" charset="0"/>
            </a:endParaRPr>
          </a:p>
          <a:p>
            <a:pPr>
              <a:buFontTx/>
              <a:buNone/>
            </a:pPr>
            <a:endParaRPr lang="en-US" sz="800" dirty="0" smtClean="0">
              <a:latin typeface="Garamond" panose="02020404030301010803" pitchFamily="18" charset="0"/>
              <a:ea typeface="Arial" pitchFamily="-123" charset="0"/>
            </a:endParaRPr>
          </a:p>
          <a:p>
            <a:pPr>
              <a:buFontTx/>
              <a:buNone/>
            </a:pPr>
            <a:r>
              <a:rPr lang="en-US" sz="800" dirty="0" smtClean="0">
                <a:latin typeface="Garamond" panose="02020404030301010803" pitchFamily="18" charset="0"/>
                <a:ea typeface="Arial" pitchFamily="-123" charset="0"/>
              </a:rPr>
              <a:t>Phase</a:t>
            </a:r>
            <a:r>
              <a:rPr lang="en-US" sz="800" dirty="0">
                <a:latin typeface="Garamond" panose="02020404030301010803" pitchFamily="18" charset="0"/>
                <a:ea typeface="Arial" pitchFamily="-123" charset="0"/>
              </a:rPr>
              <a:t>: _______________	Begins: _________________	Ends: __________________        Critical to Phase: ___________________________________________________</a:t>
            </a:r>
            <a:endParaRPr lang="en-US" sz="800" i="1" dirty="0">
              <a:latin typeface="Garamond" panose="02020404030301010803" pitchFamily="18" charset="0"/>
              <a:ea typeface="Arial" pitchFamily="-123" charset="0"/>
            </a:endParaRPr>
          </a:p>
          <a:p>
            <a:pPr>
              <a:buFontTx/>
              <a:buNone/>
            </a:pPr>
            <a:r>
              <a:rPr lang="en-US" sz="800" dirty="0">
                <a:latin typeface="Garamond" panose="02020404030301010803" pitchFamily="18" charset="0"/>
                <a:ea typeface="Arial" pitchFamily="-123" charset="0"/>
              </a:rPr>
              <a:t>Rehearsals:</a:t>
            </a:r>
            <a:r>
              <a:rPr lang="en-US" sz="800" i="1" dirty="0">
                <a:latin typeface="Garamond" panose="02020404030301010803" pitchFamily="18" charset="0"/>
                <a:ea typeface="Arial" pitchFamily="-123" charset="0"/>
              </a:rPr>
              <a:t> ______________________________________________________________________________________________________________________________________________________</a:t>
            </a:r>
          </a:p>
          <a:p>
            <a:pPr>
              <a:buFontTx/>
              <a:buNone/>
            </a:pPr>
            <a:r>
              <a:rPr lang="en-US" sz="800" dirty="0">
                <a:latin typeface="Garamond" panose="02020404030301010803" pitchFamily="18" charset="0"/>
                <a:ea typeface="Arial" pitchFamily="-123" charset="0"/>
              </a:rPr>
              <a:t>Formation/Order of Movement: </a:t>
            </a:r>
          </a:p>
          <a:p>
            <a:pPr>
              <a:buFontTx/>
              <a:buNone/>
            </a:pPr>
            <a:r>
              <a:rPr lang="en-US" sz="800" dirty="0">
                <a:latin typeface="Garamond" panose="02020404030301010803" pitchFamily="18" charset="0"/>
                <a:ea typeface="Arial" pitchFamily="-123" charset="0"/>
              </a:rPr>
              <a:t>	______________________________________________________________________________________________________________________________________________________</a:t>
            </a:r>
          </a:p>
          <a:p>
            <a:pPr>
              <a:buFontTx/>
              <a:buNone/>
            </a:pPr>
            <a:r>
              <a:rPr lang="en-US" sz="800" dirty="0" smtClean="0">
                <a:latin typeface="Garamond" panose="02020404030301010803" pitchFamily="18" charset="0"/>
                <a:ea typeface="Arial" pitchFamily="-123" charset="0"/>
              </a:rPr>
              <a:t>PACE during Movement/React to Contact/LDAs (Day/Night):</a:t>
            </a:r>
          </a:p>
          <a:p>
            <a:pPr>
              <a:buNone/>
            </a:pPr>
            <a:r>
              <a:rPr lang="en-US" sz="800" dirty="0">
                <a:latin typeface="Garamond" panose="02020404030301010803" pitchFamily="18" charset="0"/>
                <a:ea typeface="Arial" pitchFamily="-123" charset="0"/>
              </a:rPr>
              <a:t>	P: __________/__________ A: __________/__________ C:__________/__________ E</a:t>
            </a:r>
            <a:r>
              <a:rPr lang="en-US" sz="800" dirty="0" smtClean="0">
                <a:latin typeface="Garamond" panose="02020404030301010803" pitchFamily="18" charset="0"/>
                <a:ea typeface="Arial" pitchFamily="-123" charset="0"/>
              </a:rPr>
              <a:t>:__________/__________                        Mission </a:t>
            </a:r>
            <a:r>
              <a:rPr lang="en-US" sz="800" dirty="0">
                <a:latin typeface="Garamond" panose="02020404030301010803" pitchFamily="18" charset="0"/>
                <a:ea typeface="Arial" pitchFamily="-123" charset="0"/>
              </a:rPr>
              <a:t>Decision Line / Decisive Point:_____________________________</a:t>
            </a:r>
          </a:p>
          <a:p>
            <a:pPr>
              <a:buFontTx/>
              <a:buNone/>
            </a:pPr>
            <a:r>
              <a:rPr lang="en-US" sz="800" dirty="0" smtClean="0">
                <a:latin typeface="Garamond" panose="02020404030301010803" pitchFamily="18" charset="0"/>
                <a:ea typeface="Arial" pitchFamily="-123" charset="0"/>
              </a:rPr>
              <a:t>Routes </a:t>
            </a:r>
            <a:r>
              <a:rPr lang="en-US" sz="800" dirty="0">
                <a:latin typeface="Garamond" panose="02020404030301010803" pitchFamily="18" charset="0"/>
                <a:ea typeface="Arial" pitchFamily="-123" charset="0"/>
              </a:rPr>
              <a:t>(VDOs, Distance, Direction, CPs, LDAs, ODAs, Key Terrain, Responsibilities) (</a:t>
            </a:r>
            <a:r>
              <a:rPr lang="en-US" sz="800" b="1" dirty="0" smtClean="0">
                <a:latin typeface="Garamond" panose="02020404030301010803" pitchFamily="18" charset="0"/>
                <a:ea typeface="Arial" pitchFamily="-123" charset="0"/>
              </a:rPr>
              <a:t>ATL/SL</a:t>
            </a:r>
            <a:r>
              <a:rPr lang="en-US" sz="800" dirty="0" smtClean="0">
                <a:latin typeface="Garamond" panose="02020404030301010803" pitchFamily="18" charset="0"/>
                <a:ea typeface="Arial" pitchFamily="-123" charset="0"/>
              </a:rPr>
              <a:t>)</a:t>
            </a:r>
          </a:p>
          <a:p>
            <a:pPr>
              <a:buFontTx/>
              <a:buNone/>
            </a:pPr>
            <a:r>
              <a:rPr lang="en-US" sz="800" dirty="0" smtClean="0">
                <a:latin typeface="Garamond" panose="02020404030301010803" pitchFamily="18" charset="0"/>
                <a:ea typeface="Arial" pitchFamily="-123" charset="0"/>
              </a:rPr>
              <a:t>	Primary </a:t>
            </a:r>
            <a:r>
              <a:rPr lang="en-US" sz="800" i="1" dirty="0" smtClean="0">
                <a:latin typeface="Garamond" panose="02020404030301010803" pitchFamily="18" charset="0"/>
                <a:ea typeface="Arial" pitchFamily="-123" charset="0"/>
              </a:rPr>
              <a:t>includes water resupply </a:t>
            </a:r>
            <a:r>
              <a:rPr lang="en-US" sz="800" dirty="0" smtClean="0">
                <a:latin typeface="Garamond" panose="02020404030301010803" pitchFamily="18" charset="0"/>
                <a:ea typeface="Arial" pitchFamily="-123" charset="0"/>
              </a:rPr>
              <a:t>: (a Reconsolidation </a:t>
            </a:r>
            <a:r>
              <a:rPr lang="en-US" sz="800" dirty="0">
                <a:latin typeface="Garamond" panose="02020404030301010803" pitchFamily="18" charset="0"/>
                <a:ea typeface="Arial" pitchFamily="-123" charset="0"/>
              </a:rPr>
              <a:t>Point </a:t>
            </a:r>
            <a:r>
              <a:rPr lang="en-US" sz="800" dirty="0" smtClean="0">
                <a:latin typeface="Garamond" panose="02020404030301010803" pitchFamily="18" charset="0"/>
                <a:ea typeface="Arial" pitchFamily="-123" charset="0"/>
              </a:rPr>
              <a:t>must </a:t>
            </a:r>
            <a:r>
              <a:rPr lang="en-US" sz="800" dirty="0">
                <a:latin typeface="Garamond" panose="02020404030301010803" pitchFamily="18" charset="0"/>
                <a:ea typeface="Arial" pitchFamily="-123" charset="0"/>
              </a:rPr>
              <a:t>be 2k or a major terrain feature away from </a:t>
            </a:r>
            <a:r>
              <a:rPr lang="en-US" sz="800" dirty="0" smtClean="0">
                <a:latin typeface="Garamond" panose="02020404030301010803" pitchFamily="18" charset="0"/>
                <a:ea typeface="Arial" pitchFamily="-123" charset="0"/>
              </a:rPr>
              <a:t>OBJ): </a:t>
            </a:r>
            <a:r>
              <a:rPr lang="en-US" sz="800" dirty="0">
                <a:latin typeface="Garamond" panose="02020404030301010803" pitchFamily="18" charset="0"/>
                <a:ea typeface="Arial" pitchFamily="-123"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800" dirty="0" smtClean="0">
              <a:latin typeface="Garamond" panose="02020404030301010803" pitchFamily="18" charset="0"/>
              <a:ea typeface="Arial" pitchFamily="-123" charset="0"/>
            </a:endParaRPr>
          </a:p>
          <a:p>
            <a:pPr>
              <a:buFontTx/>
              <a:buNone/>
            </a:pPr>
            <a:r>
              <a:rPr lang="en-US" sz="800" dirty="0" smtClean="0">
                <a:latin typeface="Garamond" panose="02020404030301010803" pitchFamily="18" charset="0"/>
                <a:ea typeface="Arial" pitchFamily="-123" charset="0"/>
              </a:rPr>
              <a:t>	Alternate </a:t>
            </a:r>
            <a:r>
              <a:rPr lang="en-US" sz="800" i="1" dirty="0">
                <a:latin typeface="Garamond" panose="02020404030301010803" pitchFamily="18" charset="0"/>
                <a:ea typeface="Arial" pitchFamily="-123" charset="0"/>
              </a:rPr>
              <a:t>includes water </a:t>
            </a:r>
            <a:r>
              <a:rPr lang="en-US" sz="800" i="1" dirty="0" smtClean="0">
                <a:latin typeface="Garamond" panose="02020404030301010803" pitchFamily="18" charset="0"/>
                <a:ea typeface="Arial" pitchFamily="-123" charset="0"/>
              </a:rPr>
              <a:t>resupply</a:t>
            </a:r>
            <a:r>
              <a:rPr lang="en-US" sz="800" dirty="0">
                <a:latin typeface="Garamond" panose="02020404030301010803" pitchFamily="18" charset="0"/>
                <a:ea typeface="Arial" pitchFamily="-123" charset="0"/>
              </a:rPr>
              <a:t> : (a Reconsolidation Point must be 2k or a major terrain feature away from OBJ): </a:t>
            </a:r>
            <a:r>
              <a:rPr lang="en-US" sz="800" dirty="0" smtClean="0">
                <a:latin typeface="Garamond" panose="02020404030301010803" pitchFamily="18" charset="0"/>
                <a:ea typeface="Arial" pitchFamily="-123"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buFontTx/>
              <a:buNone/>
            </a:pPr>
            <a:r>
              <a:rPr lang="en-US" sz="800" dirty="0" smtClean="0">
                <a:latin typeface="Garamond" panose="02020404030301010803" pitchFamily="18" charset="0"/>
                <a:ea typeface="Arial" pitchFamily="-123" charset="0"/>
              </a:rPr>
              <a:t>Key Tasks by Squads or Teams (VDOs, IRP, LDAs, ERPs, SH/LH, LU, ORP, RP, AOO/Responsibilities, Recon, Occupation, Engagement Criteria, Control Measures, C&amp;R, Withdrawal Plan, Compromise Plan):</a:t>
            </a:r>
          </a:p>
          <a:p>
            <a:pPr>
              <a:buFontTx/>
              <a:buNone/>
            </a:pPr>
            <a:r>
              <a:rPr lang="en-US" sz="800" dirty="0">
                <a:latin typeface="Garamond" panose="02020404030301010803" pitchFamily="18" charset="0"/>
                <a:ea typeface="Arial" pitchFamily="-123" charset="0"/>
              </a:rPr>
              <a:t>	</a:t>
            </a:r>
            <a:r>
              <a:rPr lang="en-US" sz="800" dirty="0" smtClean="0">
                <a:latin typeface="Garamond" panose="02020404030301010803" pitchFamily="18" charset="0"/>
                <a:ea typeface="Arial" pitchFamily="-123"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800" dirty="0">
              <a:latin typeface="Garamond" panose="02020404030301010803" pitchFamily="18" charset="0"/>
              <a:ea typeface="Arial" pitchFamily="-123" charset="0"/>
            </a:endParaRPr>
          </a:p>
          <a:p>
            <a:pPr>
              <a:buFontTx/>
              <a:buNone/>
            </a:pPr>
            <a:r>
              <a:rPr lang="en-US" sz="800" dirty="0">
                <a:latin typeface="Garamond" panose="02020404030301010803" pitchFamily="18" charset="0"/>
                <a:ea typeface="Arial" pitchFamily="-123" charset="0"/>
              </a:rPr>
              <a:t>Direct Fire Control Plan: (PLs, TRPs, RFLs, NFAs)</a:t>
            </a:r>
          </a:p>
          <a:p>
            <a:pPr>
              <a:buFontTx/>
              <a:buNone/>
            </a:pPr>
            <a:r>
              <a:rPr lang="en-US" sz="800" dirty="0">
                <a:latin typeface="Garamond" panose="02020404030301010803" pitchFamily="18" charset="0"/>
                <a:ea typeface="Arial" pitchFamily="-123" charset="0"/>
              </a:rPr>
              <a:t>	______________________________________________________________________________________________________________________________________________________</a:t>
            </a:r>
          </a:p>
          <a:p>
            <a:pPr>
              <a:buFontTx/>
              <a:buNone/>
            </a:pPr>
            <a:r>
              <a:rPr lang="en-US" sz="800" dirty="0">
                <a:latin typeface="Garamond" panose="02020404030301010803" pitchFamily="18" charset="0"/>
                <a:ea typeface="Arial" pitchFamily="-123" charset="0"/>
              </a:rPr>
              <a:t>Shift/Cease Fire (Day/Night)		                             </a:t>
            </a:r>
          </a:p>
          <a:p>
            <a:pPr>
              <a:buFontTx/>
              <a:buNone/>
            </a:pPr>
            <a:r>
              <a:rPr lang="en-US" sz="800" dirty="0">
                <a:latin typeface="Garamond" panose="02020404030301010803" pitchFamily="18" charset="0"/>
                <a:ea typeface="Arial" pitchFamily="-123" charset="0"/>
              </a:rPr>
              <a:t>	P: __________/__________ A: __________/__________ C: __________/__________ E: __________/__________    </a:t>
            </a:r>
          </a:p>
          <a:p>
            <a:pPr>
              <a:buFontTx/>
              <a:buNone/>
            </a:pPr>
            <a:r>
              <a:rPr lang="en-US" sz="800" dirty="0" smtClean="0">
                <a:latin typeface="Garamond" panose="02020404030301010803" pitchFamily="18" charset="0"/>
                <a:ea typeface="Arial" pitchFamily="-123" charset="0"/>
              </a:rPr>
              <a:t>SPARC          </a:t>
            </a:r>
            <a:endParaRPr lang="en-US" sz="800" dirty="0">
              <a:latin typeface="Garamond" panose="02020404030301010803" pitchFamily="18" charset="0"/>
              <a:ea typeface="Arial" pitchFamily="-123" charset="0"/>
            </a:endParaRPr>
          </a:p>
          <a:p>
            <a:pPr>
              <a:buFontTx/>
              <a:buNone/>
            </a:pPr>
            <a:r>
              <a:rPr lang="en-US" sz="800" dirty="0">
                <a:latin typeface="Garamond" panose="02020404030301010803" pitchFamily="18" charset="0"/>
                <a:ea typeface="Arial" pitchFamily="-123" charset="0"/>
              </a:rPr>
              <a:t>	Sectors of Fire:__________ Priorities of Fire:__________ Assault Lanes:__________ Rates of Fire:__________ Camo</a:t>
            </a:r>
          </a:p>
          <a:p>
            <a:pPr>
              <a:buFontTx/>
              <a:buNone/>
            </a:pPr>
            <a:r>
              <a:rPr lang="en-US" sz="800" dirty="0" smtClean="0">
                <a:latin typeface="Garamond" panose="02020404030301010803" pitchFamily="18" charset="0"/>
                <a:ea typeface="Arial" pitchFamily="-123" charset="0"/>
              </a:rPr>
              <a:t>EWAC</a:t>
            </a:r>
            <a:endParaRPr lang="en-US" sz="800" dirty="0">
              <a:latin typeface="Garamond" panose="02020404030301010803" pitchFamily="18" charset="0"/>
              <a:ea typeface="Arial" pitchFamily="-123" charset="0"/>
            </a:endParaRPr>
          </a:p>
          <a:p>
            <a:pPr>
              <a:buFontTx/>
              <a:buNone/>
            </a:pPr>
            <a:r>
              <a:rPr lang="en-US" sz="800" dirty="0">
                <a:latin typeface="Garamond" panose="02020404030301010803" pitchFamily="18" charset="0"/>
                <a:ea typeface="Arial" pitchFamily="-123" charset="0"/>
              </a:rPr>
              <a:t>	Engagement:____________________  Withdraw:____________________ Abort:____________________ Compromise: Hard - ____________________ Soft - </a:t>
            </a:r>
            <a:r>
              <a:rPr lang="en-US" sz="800" dirty="0" smtClean="0">
                <a:latin typeface="Garamond" panose="02020404030301010803" pitchFamily="18" charset="0"/>
                <a:ea typeface="Arial" pitchFamily="-123" charset="0"/>
              </a:rPr>
              <a:t>____________________</a:t>
            </a:r>
            <a:endParaRPr lang="en-US" sz="800" dirty="0">
              <a:latin typeface="Garamond" panose="02020404030301010803" pitchFamily="18" charset="0"/>
              <a:ea typeface="Arial" pitchFamily="-123" charset="0"/>
            </a:endParaRPr>
          </a:p>
          <a:p>
            <a:pPr>
              <a:buFontTx/>
              <a:buNone/>
            </a:pPr>
            <a:r>
              <a:rPr lang="en-US" sz="800" dirty="0" smtClean="0">
                <a:latin typeface="Garamond" panose="02020404030301010803" pitchFamily="18" charset="0"/>
                <a:ea typeface="Arial" pitchFamily="-123" charset="0"/>
              </a:rPr>
              <a:t>Weapons </a:t>
            </a:r>
            <a:r>
              <a:rPr lang="en-US" sz="800" dirty="0">
                <a:latin typeface="Garamond" panose="02020404030301010803" pitchFamily="18" charset="0"/>
                <a:ea typeface="Arial" pitchFamily="-123" charset="0"/>
              </a:rPr>
              <a:t>Control Status: </a:t>
            </a:r>
            <a:r>
              <a:rPr lang="en-US" sz="800" u="sng" dirty="0">
                <a:latin typeface="Garamond" panose="02020404030301010803" pitchFamily="18" charset="0"/>
                <a:ea typeface="Arial" pitchFamily="-123" charset="0"/>
              </a:rPr>
              <a:t>Hold – Tight - Free</a:t>
            </a:r>
          </a:p>
          <a:p>
            <a:pPr>
              <a:buFontTx/>
              <a:buNone/>
            </a:pPr>
            <a:r>
              <a:rPr lang="en-US" sz="800" dirty="0">
                <a:latin typeface="Garamond" panose="02020404030301010803" pitchFamily="18" charset="0"/>
                <a:ea typeface="Arial" pitchFamily="-123" charset="0"/>
              </a:rPr>
              <a:t>C2 Locations/Succession of Command</a:t>
            </a:r>
            <a:r>
              <a:rPr lang="en-US" sz="800" dirty="0" smtClean="0">
                <a:latin typeface="Garamond" panose="02020404030301010803" pitchFamily="18" charset="0"/>
                <a:ea typeface="Arial" pitchFamily="-123" charset="0"/>
              </a:rPr>
              <a:t>:_________________________________________________________________________________________________________________________________________________</a:t>
            </a:r>
            <a:endParaRPr lang="en-US" sz="800" dirty="0">
              <a:latin typeface="Garamond" panose="02020404030301010803" pitchFamily="18" charset="0"/>
              <a:ea typeface="Arial" pitchFamily="-123" charset="0"/>
            </a:endParaRPr>
          </a:p>
          <a:p>
            <a:pPr>
              <a:buFontTx/>
              <a:buNone/>
            </a:pPr>
            <a:r>
              <a:rPr lang="en-US" sz="800" dirty="0">
                <a:latin typeface="Garamond" panose="02020404030301010803" pitchFamily="18" charset="0"/>
                <a:ea typeface="Arial" pitchFamily="-123" charset="0"/>
              </a:rPr>
              <a:t>Contingencies (RTC, IDF, Contact @ LDA, IED, Contact @ VDO):</a:t>
            </a:r>
          </a:p>
          <a:p>
            <a:pPr>
              <a:buFontTx/>
              <a:buNone/>
            </a:pPr>
            <a:r>
              <a:rPr lang="en-US" sz="800" dirty="0">
                <a:latin typeface="Garamond" panose="02020404030301010803" pitchFamily="18" charset="0"/>
                <a:ea typeface="Arial" pitchFamily="-123" charset="0"/>
              </a:rPr>
              <a:t>	</a:t>
            </a:r>
            <a:r>
              <a:rPr lang="en-US" sz="800" dirty="0" smtClean="0">
                <a:latin typeface="Garamond" panose="02020404030301010803" pitchFamily="18" charset="0"/>
                <a:ea typeface="Arial" pitchFamily="-123"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buFontTx/>
              <a:buNone/>
            </a:pPr>
            <a:r>
              <a:rPr lang="en-US" sz="800" dirty="0">
                <a:latin typeface="Garamond" panose="02020404030301010803" pitchFamily="18" charset="0"/>
                <a:ea typeface="Arial" pitchFamily="-123" charset="0"/>
              </a:rPr>
              <a:t>OPSKED/Key Calls </a:t>
            </a:r>
            <a:r>
              <a:rPr lang="en-US" sz="800" dirty="0" smtClean="0">
                <a:latin typeface="Garamond" panose="02020404030301010803" pitchFamily="18" charset="0"/>
                <a:ea typeface="Arial" pitchFamily="-123" charset="0"/>
              </a:rPr>
              <a:t>(</a:t>
            </a:r>
            <a:r>
              <a:rPr lang="en-US" sz="800" b="1" dirty="0" smtClean="0">
                <a:latin typeface="Garamond" panose="02020404030301010803" pitchFamily="18" charset="0"/>
                <a:ea typeface="Arial" pitchFamily="-123" charset="0"/>
              </a:rPr>
              <a:t>RTO</a:t>
            </a:r>
            <a:r>
              <a:rPr lang="en-US" sz="800" dirty="0">
                <a:latin typeface="Garamond" panose="02020404030301010803" pitchFamily="18" charset="0"/>
                <a:ea typeface="Arial" pitchFamily="-123" charset="0"/>
              </a:rPr>
              <a:t>):</a:t>
            </a:r>
          </a:p>
          <a:p>
            <a:pPr>
              <a:buFontTx/>
              <a:buNone/>
            </a:pPr>
            <a:r>
              <a:rPr lang="en-US" sz="800" dirty="0">
                <a:latin typeface="Garamond" panose="02020404030301010803" pitchFamily="18" charset="0"/>
                <a:ea typeface="Arial" pitchFamily="-123" charset="0"/>
              </a:rPr>
              <a:t>	_________________________________________________________________________________________________________________________________________________________________________</a:t>
            </a:r>
          </a:p>
          <a:p>
            <a:pPr>
              <a:buNone/>
            </a:pPr>
            <a:r>
              <a:rPr lang="en-US" sz="800" dirty="0" smtClean="0">
                <a:latin typeface="Garamond" panose="02020404030301010803" pitchFamily="18" charset="0"/>
                <a:ea typeface="Arial" pitchFamily="-123" charset="0"/>
              </a:rPr>
              <a:t>Fire </a:t>
            </a:r>
            <a:r>
              <a:rPr lang="en-US" sz="800" dirty="0">
                <a:latin typeface="Garamond" panose="02020404030301010803" pitchFamily="18" charset="0"/>
                <a:ea typeface="Arial" pitchFamily="-123" charset="0"/>
              </a:rPr>
              <a:t>Support/Targets/CAS Support (</a:t>
            </a:r>
            <a:r>
              <a:rPr lang="en-US" sz="800" b="1" dirty="0">
                <a:latin typeface="Garamond" panose="02020404030301010803" pitchFamily="18" charset="0"/>
                <a:ea typeface="Arial" pitchFamily="-123" charset="0"/>
              </a:rPr>
              <a:t>FO</a:t>
            </a:r>
            <a:r>
              <a:rPr lang="en-US" sz="800" dirty="0" smtClean="0">
                <a:latin typeface="Garamond" panose="02020404030301010803" pitchFamily="18" charset="0"/>
                <a:ea typeface="Arial" pitchFamily="-123" charset="0"/>
              </a:rPr>
              <a:t>): _________________________________________________________________________________________________________________________________________________________________________ </a:t>
            </a:r>
          </a:p>
          <a:p>
            <a:pPr>
              <a:buFontTx/>
              <a:buNone/>
            </a:pPr>
            <a:r>
              <a:rPr lang="en-US" sz="800" dirty="0" smtClean="0">
                <a:latin typeface="Garamond" panose="02020404030301010803" pitchFamily="18" charset="0"/>
                <a:ea typeface="Arial" pitchFamily="-123" charset="0"/>
              </a:rPr>
              <a:t>Sustainment </a:t>
            </a:r>
            <a:r>
              <a:rPr lang="en-US" sz="800" dirty="0">
                <a:latin typeface="Garamond" panose="02020404030301010803" pitchFamily="18" charset="0"/>
                <a:ea typeface="Arial" pitchFamily="-123" charset="0"/>
              </a:rPr>
              <a:t>(</a:t>
            </a:r>
            <a:r>
              <a:rPr lang="en-US" sz="800" b="1" dirty="0">
                <a:latin typeface="Garamond" panose="02020404030301010803" pitchFamily="18" charset="0"/>
                <a:ea typeface="Arial" pitchFamily="-123" charset="0"/>
              </a:rPr>
              <a:t>PSG/BTL</a:t>
            </a:r>
            <a:r>
              <a:rPr lang="en-US" sz="800" dirty="0">
                <a:latin typeface="Garamond" panose="02020404030301010803" pitchFamily="18" charset="0"/>
                <a:ea typeface="Arial" pitchFamily="-123" charset="0"/>
              </a:rPr>
              <a:t>):</a:t>
            </a:r>
          </a:p>
          <a:p>
            <a:pPr>
              <a:buFontTx/>
              <a:buNone/>
            </a:pPr>
            <a:r>
              <a:rPr lang="en-US" sz="800" dirty="0">
                <a:latin typeface="Garamond" panose="02020404030301010803" pitchFamily="18" charset="0"/>
                <a:ea typeface="Arial" pitchFamily="-123" charset="0"/>
              </a:rPr>
              <a:t>            </a:t>
            </a:r>
            <a:r>
              <a:rPr lang="en-US" sz="800" dirty="0" smtClean="0">
                <a:latin typeface="Garamond" panose="02020404030301010803" pitchFamily="18" charset="0"/>
                <a:ea typeface="Arial" pitchFamily="-123" charset="0"/>
              </a:rPr>
              <a:t>	Location </a:t>
            </a:r>
            <a:r>
              <a:rPr lang="en-US" sz="800" dirty="0">
                <a:latin typeface="Garamond" panose="02020404030301010803" pitchFamily="18" charset="0"/>
                <a:ea typeface="Arial" pitchFamily="-123" charset="0"/>
              </a:rPr>
              <a:t>of PSG/BTL </a:t>
            </a:r>
            <a:r>
              <a:rPr lang="en-US" sz="800" dirty="0" smtClean="0">
                <a:latin typeface="Garamond" panose="02020404030301010803" pitchFamily="18" charset="0"/>
                <a:ea typeface="Arial" pitchFamily="-123" charset="0"/>
              </a:rPr>
              <a:t>&amp; Medic during </a:t>
            </a:r>
            <a:r>
              <a:rPr lang="en-US" sz="800" dirty="0">
                <a:latin typeface="Garamond" panose="02020404030301010803" pitchFamily="18" charset="0"/>
                <a:ea typeface="Arial" pitchFamily="-123" charset="0"/>
              </a:rPr>
              <a:t>this Phase</a:t>
            </a:r>
            <a:r>
              <a:rPr lang="en-US" sz="800" dirty="0" smtClean="0">
                <a:latin typeface="Garamond" panose="02020404030301010803" pitchFamily="18" charset="0"/>
                <a:ea typeface="Arial" pitchFamily="-123" charset="0"/>
              </a:rPr>
              <a:t>:__________________________________________________________________________________________________________________________________</a:t>
            </a:r>
            <a:endParaRPr lang="en-US" sz="800" dirty="0">
              <a:latin typeface="Garamond" panose="02020404030301010803" pitchFamily="18" charset="0"/>
              <a:ea typeface="Arial" pitchFamily="-123" charset="0"/>
            </a:endParaRPr>
          </a:p>
          <a:p>
            <a:pPr>
              <a:buFontTx/>
              <a:buNone/>
            </a:pPr>
            <a:r>
              <a:rPr lang="en-US" sz="800" dirty="0" smtClean="0">
                <a:latin typeface="Garamond" panose="02020404030301010803" pitchFamily="18" charset="0"/>
                <a:ea typeface="Arial" pitchFamily="-123" charset="0"/>
              </a:rPr>
              <a:t>	Locations of A&amp;L Team/s, CCPs, BN Aid Station &amp; their markings:____________________________________________________________________________________________________________________</a:t>
            </a:r>
          </a:p>
          <a:p>
            <a:pPr>
              <a:buFontTx/>
              <a:buNone/>
            </a:pPr>
            <a:r>
              <a:rPr lang="en-US" sz="800" dirty="0">
                <a:latin typeface="Garamond" panose="02020404030301010803" pitchFamily="18" charset="0"/>
                <a:ea typeface="Arial" pitchFamily="-123" charset="0"/>
              </a:rPr>
              <a:t> </a:t>
            </a:r>
            <a:r>
              <a:rPr lang="en-US" sz="800" dirty="0" smtClean="0">
                <a:latin typeface="Garamond" panose="02020404030301010803" pitchFamily="18" charset="0"/>
                <a:ea typeface="Arial" pitchFamily="-123" charset="0"/>
              </a:rPr>
              <a:t>            	_________________________________________________________________________________________________________________________________________________________________________</a:t>
            </a:r>
          </a:p>
          <a:p>
            <a:pPr>
              <a:buFontTx/>
              <a:buNone/>
            </a:pPr>
            <a:r>
              <a:rPr lang="en-US" sz="800" dirty="0">
                <a:latin typeface="Garamond" panose="02020404030301010803" pitchFamily="18" charset="0"/>
                <a:ea typeface="Arial" pitchFamily="-123" charset="0"/>
              </a:rPr>
              <a:t> </a:t>
            </a:r>
            <a:r>
              <a:rPr lang="en-US" sz="800" dirty="0" smtClean="0">
                <a:latin typeface="Garamond" panose="02020404030301010803" pitchFamily="18" charset="0"/>
                <a:ea typeface="Arial" pitchFamily="-123" charset="0"/>
              </a:rPr>
              <a:t>            Method of Marking Patients:___________________________________________________________________________________________________________________________________________________</a:t>
            </a:r>
            <a:endParaRPr lang="en-US" sz="800" dirty="0">
              <a:latin typeface="Garamond" panose="02020404030301010803" pitchFamily="18" charset="0"/>
              <a:ea typeface="Arial" pitchFamily="-123" charset="0"/>
            </a:endParaRPr>
          </a:p>
          <a:p>
            <a:pPr>
              <a:buNone/>
            </a:pPr>
            <a:r>
              <a:rPr lang="en-US" sz="800" dirty="0" smtClean="0">
                <a:latin typeface="Garamond" panose="02020404030301010803" pitchFamily="18" charset="0"/>
                <a:ea typeface="Arial" pitchFamily="-123" charset="0"/>
              </a:rPr>
              <a:t>	Casualty Care (</a:t>
            </a:r>
            <a:r>
              <a:rPr lang="en-US" sz="800" i="1" dirty="0">
                <a:solidFill>
                  <a:srgbClr val="000000"/>
                </a:solidFill>
                <a:latin typeface="Garamond" panose="02020404030301010803" pitchFamily="18" charset="0"/>
                <a:cs typeface="Arial" charset="0"/>
              </a:rPr>
              <a:t>Self Aid, Buddy Aid, TC3, Medic, </a:t>
            </a:r>
            <a:r>
              <a:rPr lang="en-US" sz="800" i="1" dirty="0" smtClean="0">
                <a:solidFill>
                  <a:srgbClr val="000000"/>
                </a:solidFill>
                <a:latin typeface="Garamond" panose="02020404030301010803" pitchFamily="18" charset="0"/>
                <a:cs typeface="Arial" charset="0"/>
              </a:rPr>
              <a:t>FST</a:t>
            </a:r>
            <a:r>
              <a:rPr lang="en-US" sz="800" dirty="0" smtClean="0">
                <a:latin typeface="Garamond" panose="02020404030301010803" pitchFamily="18" charset="0"/>
                <a:ea typeface="Arial" pitchFamily="-123" charset="0"/>
              </a:rPr>
              <a:t>):_________________________________________________________________________________________________________________________________</a:t>
            </a:r>
            <a:endParaRPr lang="en-US" sz="800" dirty="0">
              <a:latin typeface="Garamond" panose="02020404030301010803" pitchFamily="18" charset="0"/>
              <a:ea typeface="Arial" pitchFamily="-123" charset="0"/>
            </a:endParaRPr>
          </a:p>
          <a:p>
            <a:pPr>
              <a:buFontTx/>
              <a:buNone/>
            </a:pPr>
            <a:r>
              <a:rPr lang="en-US" sz="800" dirty="0">
                <a:latin typeface="Garamond" panose="02020404030301010803" pitchFamily="18" charset="0"/>
                <a:ea typeface="Arial" pitchFamily="-123" charset="0"/>
              </a:rPr>
              <a:t>	</a:t>
            </a:r>
            <a:r>
              <a:rPr lang="en-US" sz="800" dirty="0" smtClean="0">
                <a:latin typeface="Garamond" panose="02020404030301010803" pitchFamily="18" charset="0"/>
                <a:ea typeface="Arial" pitchFamily="-123" charset="0"/>
              </a:rPr>
              <a:t>HLZs and AXPs:____________________________________________________________________________________________________________________________________________________________</a:t>
            </a:r>
            <a:endParaRPr lang="en-US" sz="800" dirty="0">
              <a:latin typeface="Garamond" panose="02020404030301010803" pitchFamily="18" charset="0"/>
              <a:ea typeface="Arial" pitchFamily="-123" charset="0"/>
            </a:endParaRPr>
          </a:p>
          <a:p>
            <a:pPr>
              <a:buFontTx/>
              <a:buNone/>
            </a:pPr>
            <a:r>
              <a:rPr lang="en-US" sz="800" dirty="0">
                <a:latin typeface="Garamond" panose="02020404030301010803" pitchFamily="18" charset="0"/>
                <a:ea typeface="Arial" pitchFamily="-123" charset="0"/>
              </a:rPr>
              <a:t>	Resupply/Speedballs</a:t>
            </a:r>
            <a:r>
              <a:rPr lang="en-US" sz="800" dirty="0" smtClean="0">
                <a:latin typeface="Garamond" panose="02020404030301010803" pitchFamily="18" charset="0"/>
                <a:ea typeface="Arial" pitchFamily="-123" charset="0"/>
              </a:rPr>
              <a:t>:________________________________________________________________________________________________________________________________________________________</a:t>
            </a:r>
            <a:endParaRPr lang="en-US" sz="800" dirty="0">
              <a:latin typeface="Garamond" panose="02020404030301010803" pitchFamily="18" charset="0"/>
              <a:ea typeface="Arial" pitchFamily="-123" charset="0"/>
            </a:endParaRPr>
          </a:p>
          <a:p>
            <a:pPr>
              <a:buFontTx/>
              <a:buNone/>
            </a:pPr>
            <a:endParaRPr lang="en-US" sz="800" dirty="0">
              <a:latin typeface="Garamond" panose="02020404030301010803" pitchFamily="18" charset="0"/>
              <a:ea typeface="Arial" pitchFamily="-123" charset="0"/>
            </a:endParaRPr>
          </a:p>
        </p:txBody>
      </p:sp>
      <p:sp>
        <p:nvSpPr>
          <p:cNvPr id="3" name="Rectangle 2"/>
          <p:cNvSpPr/>
          <p:nvPr/>
        </p:nvSpPr>
        <p:spPr>
          <a:xfrm>
            <a:off x="0" y="-15368"/>
            <a:ext cx="9144000" cy="2286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b="1" dirty="0" smtClean="0">
                <a:solidFill>
                  <a:schemeClr val="bg1"/>
                </a:solidFill>
                <a:latin typeface="Garamond" panose="02020404030301010803" pitchFamily="18" charset="0"/>
                <a:cs typeface="Arial" charset="0"/>
              </a:rPr>
              <a:t>SCHEME OF MANEUVER</a:t>
            </a:r>
            <a:endParaRPr lang="en-US" sz="1200" b="1" dirty="0">
              <a:solidFill>
                <a:schemeClr val="bg1"/>
              </a:solidFill>
              <a:latin typeface="Garamond" panose="02020404030301010803" pitchFamily="18" charset="0"/>
              <a:cs typeface="Arial" charset="0"/>
            </a:endParaRPr>
          </a:p>
        </p:txBody>
      </p:sp>
      <p:sp>
        <p:nvSpPr>
          <p:cNvPr id="9" name="Rectangle 4"/>
          <p:cNvSpPr>
            <a:spLocks noChangeArrowheads="1"/>
          </p:cNvSpPr>
          <p:nvPr/>
        </p:nvSpPr>
        <p:spPr bwMode="auto">
          <a:xfrm>
            <a:off x="0" y="-15368"/>
            <a:ext cx="1475656" cy="228600"/>
          </a:xfrm>
          <a:prstGeom prst="rect">
            <a:avLst/>
          </a:prstGeom>
          <a:solidFill>
            <a:schemeClr val="bg1"/>
          </a:solidFill>
          <a:ln w="25400">
            <a:solidFill>
              <a:schemeClr val="tx1"/>
            </a:solidFill>
          </a:ln>
        </p:spPr>
        <p:style>
          <a:lnRef idx="1">
            <a:schemeClr val="accent2"/>
          </a:lnRef>
          <a:fillRef idx="2">
            <a:schemeClr val="accent2"/>
          </a:fillRef>
          <a:effectRef idx="1">
            <a:schemeClr val="accent2"/>
          </a:effectRef>
          <a:fontRef idx="minor">
            <a:schemeClr val="dk1"/>
          </a:fontRef>
        </p:style>
        <p:txBody>
          <a:bodyPr lIns="0" tIns="66032" rIns="0" bIns="66032" rtlCol="0" anchor="ctr"/>
          <a:lstStyle/>
          <a:p>
            <a:pPr algn="ctr"/>
            <a:r>
              <a:rPr lang="en-US" sz="1200" i="1" dirty="0" smtClean="0">
                <a:solidFill>
                  <a:schemeClr val="tx1"/>
                </a:solidFill>
                <a:latin typeface="Garamond" panose="02020404030301010803" pitchFamily="18" charset="0"/>
              </a:rPr>
              <a:t>Execution Con’t</a:t>
            </a:r>
            <a:r>
              <a:rPr lang="en-US" sz="1200" i="1" dirty="0">
                <a:solidFill>
                  <a:schemeClr val="tx1"/>
                </a:solidFill>
                <a:latin typeface="Garamond" panose="02020404030301010803" pitchFamily="18" charset="0"/>
              </a:rPr>
              <a:t>, Sect. c</a:t>
            </a:r>
          </a:p>
        </p:txBody>
      </p:sp>
      <p:sp>
        <p:nvSpPr>
          <p:cNvPr id="2" name="Footer Placeholder 1"/>
          <p:cNvSpPr>
            <a:spLocks noGrp="1"/>
          </p:cNvSpPr>
          <p:nvPr>
            <p:ph type="ftr" sz="quarter" idx="11"/>
          </p:nvPr>
        </p:nvSpPr>
        <p:spPr/>
        <p:txBody>
          <a:bodyPr/>
          <a:lstStyle/>
          <a:p>
            <a:pPr>
              <a:defRPr/>
            </a:pPr>
            <a:r>
              <a:rPr lang="en-US" smtClean="0"/>
              <a:t>MyPatrolBase.com</a:t>
            </a:r>
            <a:endParaRPr lang="en-US" dirty="0"/>
          </a:p>
        </p:txBody>
      </p:sp>
      <p:sp>
        <p:nvSpPr>
          <p:cNvPr id="4" name="Slide Number Placeholder 3"/>
          <p:cNvSpPr>
            <a:spLocks noGrp="1"/>
          </p:cNvSpPr>
          <p:nvPr>
            <p:ph type="sldNum" sz="quarter" idx="12"/>
          </p:nvPr>
        </p:nvSpPr>
        <p:spPr/>
        <p:txBody>
          <a:bodyPr/>
          <a:lstStyle/>
          <a:p>
            <a:pPr>
              <a:defRPr/>
            </a:pPr>
            <a:fld id="{1EA9B139-D76A-4931-A5A9-2B0C0318493A}" type="slidenum">
              <a:rPr lang="en-US" smtClean="0"/>
              <a:pPr>
                <a:defRPr/>
              </a:pPr>
              <a:t>23</a:t>
            </a:fld>
            <a:endParaRPr lang="en-US" dirty="0"/>
          </a:p>
        </p:txBody>
      </p:sp>
    </p:spTree>
    <p:extLst>
      <p:ext uri="{BB962C8B-B14F-4D97-AF65-F5344CB8AC3E}">
        <p14:creationId xmlns:p14="http://schemas.microsoft.com/office/powerpoint/2010/main" val="4195146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764" y="-29409"/>
            <a:ext cx="9163764" cy="6887409"/>
          </a:xfrm>
          <a:prstGeom prst="rect">
            <a:avLst/>
          </a:prstGeom>
          <a:noFill/>
        </p:spPr>
        <p:style>
          <a:lnRef idx="2">
            <a:schemeClr val="dk1"/>
          </a:lnRef>
          <a:fillRef idx="1">
            <a:schemeClr val="lt1"/>
          </a:fillRef>
          <a:effectRef idx="0">
            <a:schemeClr val="dk1"/>
          </a:effectRef>
          <a:fontRef idx="minor">
            <a:schemeClr val="dk1"/>
          </a:fontRef>
        </p:style>
        <p:txBody>
          <a:bodyPr/>
          <a:lstStyle/>
          <a:p>
            <a:pPr algn="just"/>
            <a:endParaRPr lang="en-US" sz="1000" dirty="0">
              <a:solidFill>
                <a:srgbClr val="000000"/>
              </a:solidFill>
              <a:latin typeface="Garamond" panose="02020404030301010803" pitchFamily="18" charset="0"/>
              <a:cs typeface="Arial" charset="0"/>
            </a:endParaRPr>
          </a:p>
        </p:txBody>
      </p:sp>
      <p:sp>
        <p:nvSpPr>
          <p:cNvPr id="62465" name="Content Placeholder 2"/>
          <p:cNvSpPr>
            <a:spLocks noGrp="1"/>
          </p:cNvSpPr>
          <p:nvPr>
            <p:ph idx="4294967295"/>
          </p:nvPr>
        </p:nvSpPr>
        <p:spPr>
          <a:xfrm>
            <a:off x="0" y="0"/>
            <a:ext cx="9144000" cy="6858000"/>
          </a:xfrm>
          <a:prstGeom prst="rect">
            <a:avLst/>
          </a:prstGeom>
        </p:spPr>
        <p:txBody>
          <a:bodyPr/>
          <a:lstStyle/>
          <a:p>
            <a:pPr>
              <a:buFontTx/>
              <a:buNone/>
            </a:pPr>
            <a:endParaRPr lang="en-US" sz="800" dirty="0">
              <a:latin typeface="Garamond" panose="02020404030301010803" pitchFamily="18" charset="0"/>
              <a:ea typeface="Arial" pitchFamily="-123" charset="0"/>
            </a:endParaRPr>
          </a:p>
          <a:p>
            <a:pPr>
              <a:buFontTx/>
              <a:buNone/>
            </a:pPr>
            <a:endParaRPr lang="en-US" sz="800" dirty="0" smtClean="0">
              <a:latin typeface="Garamond" panose="02020404030301010803" pitchFamily="18" charset="0"/>
              <a:ea typeface="Arial" pitchFamily="-123" charset="0"/>
            </a:endParaRPr>
          </a:p>
          <a:p>
            <a:pPr>
              <a:buFontTx/>
              <a:buNone/>
            </a:pPr>
            <a:r>
              <a:rPr lang="en-US" sz="800" dirty="0" smtClean="0">
                <a:latin typeface="Garamond" panose="02020404030301010803" pitchFamily="18" charset="0"/>
                <a:ea typeface="Arial" pitchFamily="-123" charset="0"/>
              </a:rPr>
              <a:t>Phase</a:t>
            </a:r>
            <a:r>
              <a:rPr lang="en-US" sz="800" dirty="0">
                <a:latin typeface="Garamond" panose="02020404030301010803" pitchFamily="18" charset="0"/>
                <a:ea typeface="Arial" pitchFamily="-123" charset="0"/>
              </a:rPr>
              <a:t>: _______________	Begins: _________________	Ends: __________________        Critical to Phase: ___________________________________________________</a:t>
            </a:r>
            <a:endParaRPr lang="en-US" sz="800" i="1" dirty="0">
              <a:latin typeface="Garamond" panose="02020404030301010803" pitchFamily="18" charset="0"/>
              <a:ea typeface="Arial" pitchFamily="-123" charset="0"/>
            </a:endParaRPr>
          </a:p>
          <a:p>
            <a:pPr>
              <a:buFontTx/>
              <a:buNone/>
            </a:pPr>
            <a:r>
              <a:rPr lang="en-US" sz="800" dirty="0">
                <a:latin typeface="Garamond" panose="02020404030301010803" pitchFamily="18" charset="0"/>
                <a:ea typeface="Arial" pitchFamily="-123" charset="0"/>
              </a:rPr>
              <a:t>Rehearsals:</a:t>
            </a:r>
            <a:r>
              <a:rPr lang="en-US" sz="800" i="1" dirty="0">
                <a:latin typeface="Garamond" panose="02020404030301010803" pitchFamily="18" charset="0"/>
                <a:ea typeface="Arial" pitchFamily="-123" charset="0"/>
              </a:rPr>
              <a:t> ______________________________________________________________________________________________________________________________________________________</a:t>
            </a:r>
          </a:p>
          <a:p>
            <a:pPr>
              <a:buFontTx/>
              <a:buNone/>
            </a:pPr>
            <a:r>
              <a:rPr lang="en-US" sz="800" dirty="0">
                <a:latin typeface="Garamond" panose="02020404030301010803" pitchFamily="18" charset="0"/>
                <a:ea typeface="Arial" pitchFamily="-123" charset="0"/>
              </a:rPr>
              <a:t>Formation/Order of Movement: </a:t>
            </a:r>
          </a:p>
          <a:p>
            <a:pPr>
              <a:buFontTx/>
              <a:buNone/>
            </a:pPr>
            <a:r>
              <a:rPr lang="en-US" sz="800" dirty="0">
                <a:latin typeface="Garamond" panose="02020404030301010803" pitchFamily="18" charset="0"/>
                <a:ea typeface="Arial" pitchFamily="-123" charset="0"/>
              </a:rPr>
              <a:t>	______________________________________________________________________________________________________________________________________________________</a:t>
            </a:r>
          </a:p>
          <a:p>
            <a:pPr>
              <a:buFontTx/>
              <a:buNone/>
            </a:pPr>
            <a:r>
              <a:rPr lang="en-US" sz="800" dirty="0" smtClean="0">
                <a:latin typeface="Garamond" panose="02020404030301010803" pitchFamily="18" charset="0"/>
                <a:ea typeface="Arial" pitchFamily="-123" charset="0"/>
              </a:rPr>
              <a:t>PACE during Movement/React to Contact/LDAs (Day/Night):</a:t>
            </a:r>
          </a:p>
          <a:p>
            <a:pPr>
              <a:buNone/>
            </a:pPr>
            <a:r>
              <a:rPr lang="en-US" sz="800" dirty="0">
                <a:latin typeface="Garamond" panose="02020404030301010803" pitchFamily="18" charset="0"/>
                <a:ea typeface="Arial" pitchFamily="-123" charset="0"/>
              </a:rPr>
              <a:t>	P: __________/__________ A: __________/__________ C:__________/__________ E</a:t>
            </a:r>
            <a:r>
              <a:rPr lang="en-US" sz="800" dirty="0" smtClean="0">
                <a:latin typeface="Garamond" panose="02020404030301010803" pitchFamily="18" charset="0"/>
                <a:ea typeface="Arial" pitchFamily="-123" charset="0"/>
              </a:rPr>
              <a:t>:__________/__________                        Mission </a:t>
            </a:r>
            <a:r>
              <a:rPr lang="en-US" sz="800" dirty="0">
                <a:latin typeface="Garamond" panose="02020404030301010803" pitchFamily="18" charset="0"/>
                <a:ea typeface="Arial" pitchFamily="-123" charset="0"/>
              </a:rPr>
              <a:t>Decision Line / Decisive Point:_____________________________</a:t>
            </a:r>
          </a:p>
          <a:p>
            <a:pPr>
              <a:buFontTx/>
              <a:buNone/>
            </a:pPr>
            <a:r>
              <a:rPr lang="en-US" sz="800" dirty="0" smtClean="0">
                <a:latin typeface="Garamond" panose="02020404030301010803" pitchFamily="18" charset="0"/>
                <a:ea typeface="Arial" pitchFamily="-123" charset="0"/>
              </a:rPr>
              <a:t>Routes </a:t>
            </a:r>
            <a:r>
              <a:rPr lang="en-US" sz="800" dirty="0">
                <a:latin typeface="Garamond" panose="02020404030301010803" pitchFamily="18" charset="0"/>
                <a:ea typeface="Arial" pitchFamily="-123" charset="0"/>
              </a:rPr>
              <a:t>(VDOs, Distance, Direction, CPs, LDAs, ODAs, Key Terrain, Responsibilities) (</a:t>
            </a:r>
            <a:r>
              <a:rPr lang="en-US" sz="800" b="1" dirty="0" smtClean="0">
                <a:latin typeface="Garamond" panose="02020404030301010803" pitchFamily="18" charset="0"/>
                <a:ea typeface="Arial" pitchFamily="-123" charset="0"/>
              </a:rPr>
              <a:t>ATL/SL</a:t>
            </a:r>
            <a:r>
              <a:rPr lang="en-US" sz="800" dirty="0" smtClean="0">
                <a:latin typeface="Garamond" panose="02020404030301010803" pitchFamily="18" charset="0"/>
                <a:ea typeface="Arial" pitchFamily="-123" charset="0"/>
              </a:rPr>
              <a:t>)</a:t>
            </a:r>
          </a:p>
          <a:p>
            <a:pPr>
              <a:buFontTx/>
              <a:buNone/>
            </a:pPr>
            <a:r>
              <a:rPr lang="en-US" sz="800" dirty="0" smtClean="0">
                <a:latin typeface="Garamond" panose="02020404030301010803" pitchFamily="18" charset="0"/>
                <a:ea typeface="Arial" pitchFamily="-123" charset="0"/>
              </a:rPr>
              <a:t>	Primary </a:t>
            </a:r>
            <a:r>
              <a:rPr lang="en-US" sz="800" i="1" dirty="0" smtClean="0">
                <a:latin typeface="Garamond" panose="02020404030301010803" pitchFamily="18" charset="0"/>
                <a:ea typeface="Arial" pitchFamily="-123" charset="0"/>
              </a:rPr>
              <a:t>includes water resupply </a:t>
            </a:r>
            <a:r>
              <a:rPr lang="en-US" sz="800" dirty="0" smtClean="0">
                <a:latin typeface="Garamond" panose="02020404030301010803" pitchFamily="18" charset="0"/>
                <a:ea typeface="Arial" pitchFamily="-123" charset="0"/>
              </a:rPr>
              <a:t>: (a Reconsolidation </a:t>
            </a:r>
            <a:r>
              <a:rPr lang="en-US" sz="800" dirty="0">
                <a:latin typeface="Garamond" panose="02020404030301010803" pitchFamily="18" charset="0"/>
                <a:ea typeface="Arial" pitchFamily="-123" charset="0"/>
              </a:rPr>
              <a:t>Point </a:t>
            </a:r>
            <a:r>
              <a:rPr lang="en-US" sz="800" dirty="0" smtClean="0">
                <a:latin typeface="Garamond" panose="02020404030301010803" pitchFamily="18" charset="0"/>
                <a:ea typeface="Arial" pitchFamily="-123" charset="0"/>
              </a:rPr>
              <a:t>must </a:t>
            </a:r>
            <a:r>
              <a:rPr lang="en-US" sz="800" dirty="0">
                <a:latin typeface="Garamond" panose="02020404030301010803" pitchFamily="18" charset="0"/>
                <a:ea typeface="Arial" pitchFamily="-123" charset="0"/>
              </a:rPr>
              <a:t>be 2k or a major terrain feature away from </a:t>
            </a:r>
            <a:r>
              <a:rPr lang="en-US" sz="800" dirty="0" smtClean="0">
                <a:latin typeface="Garamond" panose="02020404030301010803" pitchFamily="18" charset="0"/>
                <a:ea typeface="Arial" pitchFamily="-123" charset="0"/>
              </a:rPr>
              <a:t>OBJ): </a:t>
            </a:r>
            <a:r>
              <a:rPr lang="en-US" sz="800" dirty="0">
                <a:latin typeface="Garamond" panose="02020404030301010803" pitchFamily="18" charset="0"/>
                <a:ea typeface="Arial" pitchFamily="-123"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800" dirty="0" smtClean="0">
              <a:latin typeface="Garamond" panose="02020404030301010803" pitchFamily="18" charset="0"/>
              <a:ea typeface="Arial" pitchFamily="-123" charset="0"/>
            </a:endParaRPr>
          </a:p>
          <a:p>
            <a:pPr>
              <a:buFontTx/>
              <a:buNone/>
            </a:pPr>
            <a:r>
              <a:rPr lang="en-US" sz="800" dirty="0" smtClean="0">
                <a:latin typeface="Garamond" panose="02020404030301010803" pitchFamily="18" charset="0"/>
                <a:ea typeface="Arial" pitchFamily="-123" charset="0"/>
              </a:rPr>
              <a:t>	Alternate </a:t>
            </a:r>
            <a:r>
              <a:rPr lang="en-US" sz="800" i="1" dirty="0">
                <a:latin typeface="Garamond" panose="02020404030301010803" pitchFamily="18" charset="0"/>
                <a:ea typeface="Arial" pitchFamily="-123" charset="0"/>
              </a:rPr>
              <a:t>includes water </a:t>
            </a:r>
            <a:r>
              <a:rPr lang="en-US" sz="800" i="1" dirty="0" smtClean="0">
                <a:latin typeface="Garamond" panose="02020404030301010803" pitchFamily="18" charset="0"/>
                <a:ea typeface="Arial" pitchFamily="-123" charset="0"/>
              </a:rPr>
              <a:t>resupply</a:t>
            </a:r>
            <a:r>
              <a:rPr lang="en-US" sz="800" dirty="0">
                <a:latin typeface="Garamond" panose="02020404030301010803" pitchFamily="18" charset="0"/>
                <a:ea typeface="Arial" pitchFamily="-123" charset="0"/>
              </a:rPr>
              <a:t> : (a Reconsolidation Point must be 2k or a major terrain feature away from OBJ): </a:t>
            </a:r>
            <a:r>
              <a:rPr lang="en-US" sz="800" dirty="0" smtClean="0">
                <a:latin typeface="Garamond" panose="02020404030301010803" pitchFamily="18" charset="0"/>
                <a:ea typeface="Arial" pitchFamily="-123"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buFontTx/>
              <a:buNone/>
            </a:pPr>
            <a:r>
              <a:rPr lang="en-US" sz="800" dirty="0" smtClean="0">
                <a:latin typeface="Garamond" panose="02020404030301010803" pitchFamily="18" charset="0"/>
                <a:ea typeface="Arial" pitchFamily="-123" charset="0"/>
              </a:rPr>
              <a:t>Key Tasks by Squads or Teams (VDOs, IRP, LDAs, ERPs, SH/LH, LU, ORP, RP, AOO/Responsibilities, Recon, Occupation, Engagement Criteria, Control Measures, C&amp;R, Withdrawal Plan, Compromise Plan):</a:t>
            </a:r>
          </a:p>
          <a:p>
            <a:pPr>
              <a:buFontTx/>
              <a:buNone/>
            </a:pPr>
            <a:r>
              <a:rPr lang="en-US" sz="800" dirty="0">
                <a:latin typeface="Garamond" panose="02020404030301010803" pitchFamily="18" charset="0"/>
                <a:ea typeface="Arial" pitchFamily="-123" charset="0"/>
              </a:rPr>
              <a:t>	</a:t>
            </a:r>
            <a:r>
              <a:rPr lang="en-US" sz="800" dirty="0" smtClean="0">
                <a:latin typeface="Garamond" panose="02020404030301010803" pitchFamily="18" charset="0"/>
                <a:ea typeface="Arial" pitchFamily="-123"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800" dirty="0">
              <a:latin typeface="Garamond" panose="02020404030301010803" pitchFamily="18" charset="0"/>
              <a:ea typeface="Arial" pitchFamily="-123" charset="0"/>
            </a:endParaRPr>
          </a:p>
          <a:p>
            <a:pPr>
              <a:buFontTx/>
              <a:buNone/>
            </a:pPr>
            <a:r>
              <a:rPr lang="en-US" sz="800" dirty="0">
                <a:latin typeface="Garamond" panose="02020404030301010803" pitchFamily="18" charset="0"/>
                <a:ea typeface="Arial" pitchFamily="-123" charset="0"/>
              </a:rPr>
              <a:t>Direct Fire Control Plan: (PLs, TRPs, RFLs, NFAs)</a:t>
            </a:r>
          </a:p>
          <a:p>
            <a:pPr>
              <a:buFontTx/>
              <a:buNone/>
            </a:pPr>
            <a:r>
              <a:rPr lang="en-US" sz="800" dirty="0">
                <a:latin typeface="Garamond" panose="02020404030301010803" pitchFamily="18" charset="0"/>
                <a:ea typeface="Arial" pitchFamily="-123" charset="0"/>
              </a:rPr>
              <a:t>	______________________________________________________________________________________________________________________________________________________</a:t>
            </a:r>
          </a:p>
          <a:p>
            <a:pPr>
              <a:buFontTx/>
              <a:buNone/>
            </a:pPr>
            <a:r>
              <a:rPr lang="en-US" sz="800" dirty="0">
                <a:latin typeface="Garamond" panose="02020404030301010803" pitchFamily="18" charset="0"/>
                <a:ea typeface="Arial" pitchFamily="-123" charset="0"/>
              </a:rPr>
              <a:t>Shift/Cease Fire (Day/Night)		                             </a:t>
            </a:r>
          </a:p>
          <a:p>
            <a:pPr>
              <a:buFontTx/>
              <a:buNone/>
            </a:pPr>
            <a:r>
              <a:rPr lang="en-US" sz="800" dirty="0">
                <a:latin typeface="Garamond" panose="02020404030301010803" pitchFamily="18" charset="0"/>
                <a:ea typeface="Arial" pitchFamily="-123" charset="0"/>
              </a:rPr>
              <a:t>	P: __________/__________ A: __________/__________ C: __________/__________ E: __________/__________    </a:t>
            </a:r>
          </a:p>
          <a:p>
            <a:pPr>
              <a:buFontTx/>
              <a:buNone/>
            </a:pPr>
            <a:r>
              <a:rPr lang="en-US" sz="800" dirty="0" smtClean="0">
                <a:latin typeface="Garamond" panose="02020404030301010803" pitchFamily="18" charset="0"/>
                <a:ea typeface="Arial" pitchFamily="-123" charset="0"/>
              </a:rPr>
              <a:t>SPARC          </a:t>
            </a:r>
            <a:endParaRPr lang="en-US" sz="800" dirty="0">
              <a:latin typeface="Garamond" panose="02020404030301010803" pitchFamily="18" charset="0"/>
              <a:ea typeface="Arial" pitchFamily="-123" charset="0"/>
            </a:endParaRPr>
          </a:p>
          <a:p>
            <a:pPr>
              <a:buFontTx/>
              <a:buNone/>
            </a:pPr>
            <a:r>
              <a:rPr lang="en-US" sz="800" dirty="0">
                <a:latin typeface="Garamond" panose="02020404030301010803" pitchFamily="18" charset="0"/>
                <a:ea typeface="Arial" pitchFamily="-123" charset="0"/>
              </a:rPr>
              <a:t>	Sectors of Fire:__________ Priorities of Fire:__________ Assault Lanes:__________ Rates of Fire:__________ Camo</a:t>
            </a:r>
          </a:p>
          <a:p>
            <a:pPr>
              <a:buFontTx/>
              <a:buNone/>
            </a:pPr>
            <a:r>
              <a:rPr lang="en-US" sz="800" dirty="0" smtClean="0">
                <a:latin typeface="Garamond" panose="02020404030301010803" pitchFamily="18" charset="0"/>
                <a:ea typeface="Arial" pitchFamily="-123" charset="0"/>
              </a:rPr>
              <a:t>EWAC</a:t>
            </a:r>
            <a:endParaRPr lang="en-US" sz="800" dirty="0">
              <a:latin typeface="Garamond" panose="02020404030301010803" pitchFamily="18" charset="0"/>
              <a:ea typeface="Arial" pitchFamily="-123" charset="0"/>
            </a:endParaRPr>
          </a:p>
          <a:p>
            <a:pPr>
              <a:buFontTx/>
              <a:buNone/>
            </a:pPr>
            <a:r>
              <a:rPr lang="en-US" sz="800" dirty="0">
                <a:latin typeface="Garamond" panose="02020404030301010803" pitchFamily="18" charset="0"/>
                <a:ea typeface="Arial" pitchFamily="-123" charset="0"/>
              </a:rPr>
              <a:t>	Engagement:____________________  Withdraw:____________________ Abort:____________________ Compromise: Hard - ____________________ Soft - </a:t>
            </a:r>
            <a:r>
              <a:rPr lang="en-US" sz="800" dirty="0" smtClean="0">
                <a:latin typeface="Garamond" panose="02020404030301010803" pitchFamily="18" charset="0"/>
                <a:ea typeface="Arial" pitchFamily="-123" charset="0"/>
              </a:rPr>
              <a:t>____________________</a:t>
            </a:r>
            <a:endParaRPr lang="en-US" sz="800" dirty="0">
              <a:latin typeface="Garamond" panose="02020404030301010803" pitchFamily="18" charset="0"/>
              <a:ea typeface="Arial" pitchFamily="-123" charset="0"/>
            </a:endParaRPr>
          </a:p>
          <a:p>
            <a:pPr>
              <a:buFontTx/>
              <a:buNone/>
            </a:pPr>
            <a:r>
              <a:rPr lang="en-US" sz="800" dirty="0" smtClean="0">
                <a:latin typeface="Garamond" panose="02020404030301010803" pitchFamily="18" charset="0"/>
                <a:ea typeface="Arial" pitchFamily="-123" charset="0"/>
              </a:rPr>
              <a:t>Weapons </a:t>
            </a:r>
            <a:r>
              <a:rPr lang="en-US" sz="800" dirty="0">
                <a:latin typeface="Garamond" panose="02020404030301010803" pitchFamily="18" charset="0"/>
                <a:ea typeface="Arial" pitchFamily="-123" charset="0"/>
              </a:rPr>
              <a:t>Control Status: </a:t>
            </a:r>
            <a:r>
              <a:rPr lang="en-US" sz="800" u="sng" dirty="0">
                <a:latin typeface="Garamond" panose="02020404030301010803" pitchFamily="18" charset="0"/>
                <a:ea typeface="Arial" pitchFamily="-123" charset="0"/>
              </a:rPr>
              <a:t>Hold – Tight - Free</a:t>
            </a:r>
          </a:p>
          <a:p>
            <a:pPr>
              <a:buFontTx/>
              <a:buNone/>
            </a:pPr>
            <a:r>
              <a:rPr lang="en-US" sz="800" dirty="0">
                <a:latin typeface="Garamond" panose="02020404030301010803" pitchFamily="18" charset="0"/>
                <a:ea typeface="Arial" pitchFamily="-123" charset="0"/>
              </a:rPr>
              <a:t>C2 Locations/Succession of Command</a:t>
            </a:r>
            <a:r>
              <a:rPr lang="en-US" sz="800" dirty="0" smtClean="0">
                <a:latin typeface="Garamond" panose="02020404030301010803" pitchFamily="18" charset="0"/>
                <a:ea typeface="Arial" pitchFamily="-123" charset="0"/>
              </a:rPr>
              <a:t>:_________________________________________________________________________________________________________________________________________________</a:t>
            </a:r>
            <a:endParaRPr lang="en-US" sz="800" dirty="0">
              <a:latin typeface="Garamond" panose="02020404030301010803" pitchFamily="18" charset="0"/>
              <a:ea typeface="Arial" pitchFamily="-123" charset="0"/>
            </a:endParaRPr>
          </a:p>
          <a:p>
            <a:pPr>
              <a:buFontTx/>
              <a:buNone/>
            </a:pPr>
            <a:r>
              <a:rPr lang="en-US" sz="800" dirty="0">
                <a:latin typeface="Garamond" panose="02020404030301010803" pitchFamily="18" charset="0"/>
                <a:ea typeface="Arial" pitchFamily="-123" charset="0"/>
              </a:rPr>
              <a:t>Contingencies (RTC, IDF, Contact @ LDA, IED, Contact @ VDO):</a:t>
            </a:r>
          </a:p>
          <a:p>
            <a:pPr>
              <a:buFontTx/>
              <a:buNone/>
            </a:pPr>
            <a:r>
              <a:rPr lang="en-US" sz="800" dirty="0">
                <a:latin typeface="Garamond" panose="02020404030301010803" pitchFamily="18" charset="0"/>
                <a:ea typeface="Arial" pitchFamily="-123" charset="0"/>
              </a:rPr>
              <a:t>	</a:t>
            </a:r>
            <a:r>
              <a:rPr lang="en-US" sz="800" dirty="0" smtClean="0">
                <a:latin typeface="Garamond" panose="02020404030301010803" pitchFamily="18" charset="0"/>
                <a:ea typeface="Arial" pitchFamily="-123"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buFontTx/>
              <a:buNone/>
            </a:pPr>
            <a:r>
              <a:rPr lang="en-US" sz="800" dirty="0">
                <a:latin typeface="Garamond" panose="02020404030301010803" pitchFamily="18" charset="0"/>
                <a:ea typeface="Arial" pitchFamily="-123" charset="0"/>
              </a:rPr>
              <a:t>OPSKED/Key Calls </a:t>
            </a:r>
            <a:r>
              <a:rPr lang="en-US" sz="800" dirty="0" smtClean="0">
                <a:latin typeface="Garamond" panose="02020404030301010803" pitchFamily="18" charset="0"/>
                <a:ea typeface="Arial" pitchFamily="-123" charset="0"/>
              </a:rPr>
              <a:t>(</a:t>
            </a:r>
            <a:r>
              <a:rPr lang="en-US" sz="800" b="1" dirty="0" smtClean="0">
                <a:latin typeface="Garamond" panose="02020404030301010803" pitchFamily="18" charset="0"/>
                <a:ea typeface="Arial" pitchFamily="-123" charset="0"/>
              </a:rPr>
              <a:t>RTO</a:t>
            </a:r>
            <a:r>
              <a:rPr lang="en-US" sz="800" dirty="0">
                <a:latin typeface="Garamond" panose="02020404030301010803" pitchFamily="18" charset="0"/>
                <a:ea typeface="Arial" pitchFamily="-123" charset="0"/>
              </a:rPr>
              <a:t>):</a:t>
            </a:r>
          </a:p>
          <a:p>
            <a:pPr>
              <a:buFontTx/>
              <a:buNone/>
            </a:pPr>
            <a:r>
              <a:rPr lang="en-US" sz="800" dirty="0">
                <a:latin typeface="Garamond" panose="02020404030301010803" pitchFamily="18" charset="0"/>
                <a:ea typeface="Arial" pitchFamily="-123" charset="0"/>
              </a:rPr>
              <a:t>	_________________________________________________________________________________________________________________________________________________________________________</a:t>
            </a:r>
          </a:p>
          <a:p>
            <a:pPr>
              <a:buNone/>
            </a:pPr>
            <a:r>
              <a:rPr lang="en-US" sz="800" dirty="0" smtClean="0">
                <a:latin typeface="Garamond" panose="02020404030301010803" pitchFamily="18" charset="0"/>
                <a:ea typeface="Arial" pitchFamily="-123" charset="0"/>
              </a:rPr>
              <a:t>Fire </a:t>
            </a:r>
            <a:r>
              <a:rPr lang="en-US" sz="800" dirty="0">
                <a:latin typeface="Garamond" panose="02020404030301010803" pitchFamily="18" charset="0"/>
                <a:ea typeface="Arial" pitchFamily="-123" charset="0"/>
              </a:rPr>
              <a:t>Support/Targets/CAS Support (</a:t>
            </a:r>
            <a:r>
              <a:rPr lang="en-US" sz="800" b="1" dirty="0">
                <a:latin typeface="Garamond" panose="02020404030301010803" pitchFamily="18" charset="0"/>
                <a:ea typeface="Arial" pitchFamily="-123" charset="0"/>
              </a:rPr>
              <a:t>FO</a:t>
            </a:r>
            <a:r>
              <a:rPr lang="en-US" sz="800" dirty="0" smtClean="0">
                <a:latin typeface="Garamond" panose="02020404030301010803" pitchFamily="18" charset="0"/>
                <a:ea typeface="Arial" pitchFamily="-123" charset="0"/>
              </a:rPr>
              <a:t>): _________________________________________________________________________________________________________________________________________________________________________ </a:t>
            </a:r>
          </a:p>
          <a:p>
            <a:pPr>
              <a:buFontTx/>
              <a:buNone/>
            </a:pPr>
            <a:r>
              <a:rPr lang="en-US" sz="800" dirty="0" smtClean="0">
                <a:latin typeface="Garamond" panose="02020404030301010803" pitchFamily="18" charset="0"/>
                <a:ea typeface="Arial" pitchFamily="-123" charset="0"/>
              </a:rPr>
              <a:t>Sustainment </a:t>
            </a:r>
            <a:r>
              <a:rPr lang="en-US" sz="800" dirty="0">
                <a:latin typeface="Garamond" panose="02020404030301010803" pitchFamily="18" charset="0"/>
                <a:ea typeface="Arial" pitchFamily="-123" charset="0"/>
              </a:rPr>
              <a:t>(</a:t>
            </a:r>
            <a:r>
              <a:rPr lang="en-US" sz="800" b="1" dirty="0">
                <a:latin typeface="Garamond" panose="02020404030301010803" pitchFamily="18" charset="0"/>
                <a:ea typeface="Arial" pitchFamily="-123" charset="0"/>
              </a:rPr>
              <a:t>PSG/BTL</a:t>
            </a:r>
            <a:r>
              <a:rPr lang="en-US" sz="800" dirty="0">
                <a:latin typeface="Garamond" panose="02020404030301010803" pitchFamily="18" charset="0"/>
                <a:ea typeface="Arial" pitchFamily="-123" charset="0"/>
              </a:rPr>
              <a:t>):</a:t>
            </a:r>
          </a:p>
          <a:p>
            <a:pPr>
              <a:buFontTx/>
              <a:buNone/>
            </a:pPr>
            <a:r>
              <a:rPr lang="en-US" sz="800" dirty="0">
                <a:latin typeface="Garamond" panose="02020404030301010803" pitchFamily="18" charset="0"/>
                <a:ea typeface="Arial" pitchFamily="-123" charset="0"/>
              </a:rPr>
              <a:t>            </a:t>
            </a:r>
            <a:r>
              <a:rPr lang="en-US" sz="800" dirty="0" smtClean="0">
                <a:latin typeface="Garamond" panose="02020404030301010803" pitchFamily="18" charset="0"/>
                <a:ea typeface="Arial" pitchFamily="-123" charset="0"/>
              </a:rPr>
              <a:t>	Location </a:t>
            </a:r>
            <a:r>
              <a:rPr lang="en-US" sz="800" dirty="0">
                <a:latin typeface="Garamond" panose="02020404030301010803" pitchFamily="18" charset="0"/>
                <a:ea typeface="Arial" pitchFamily="-123" charset="0"/>
              </a:rPr>
              <a:t>of PSG/BTL </a:t>
            </a:r>
            <a:r>
              <a:rPr lang="en-US" sz="800" dirty="0" smtClean="0">
                <a:latin typeface="Garamond" panose="02020404030301010803" pitchFamily="18" charset="0"/>
                <a:ea typeface="Arial" pitchFamily="-123" charset="0"/>
              </a:rPr>
              <a:t>&amp; Medic during </a:t>
            </a:r>
            <a:r>
              <a:rPr lang="en-US" sz="800" dirty="0">
                <a:latin typeface="Garamond" panose="02020404030301010803" pitchFamily="18" charset="0"/>
                <a:ea typeface="Arial" pitchFamily="-123" charset="0"/>
              </a:rPr>
              <a:t>this Phase</a:t>
            </a:r>
            <a:r>
              <a:rPr lang="en-US" sz="800" dirty="0" smtClean="0">
                <a:latin typeface="Garamond" panose="02020404030301010803" pitchFamily="18" charset="0"/>
                <a:ea typeface="Arial" pitchFamily="-123" charset="0"/>
              </a:rPr>
              <a:t>:__________________________________________________________________________________________________________________________________</a:t>
            </a:r>
            <a:endParaRPr lang="en-US" sz="800" dirty="0">
              <a:latin typeface="Garamond" panose="02020404030301010803" pitchFamily="18" charset="0"/>
              <a:ea typeface="Arial" pitchFamily="-123" charset="0"/>
            </a:endParaRPr>
          </a:p>
          <a:p>
            <a:pPr>
              <a:buFontTx/>
              <a:buNone/>
            </a:pPr>
            <a:r>
              <a:rPr lang="en-US" sz="800" dirty="0" smtClean="0">
                <a:latin typeface="Garamond" panose="02020404030301010803" pitchFamily="18" charset="0"/>
                <a:ea typeface="Arial" pitchFamily="-123" charset="0"/>
              </a:rPr>
              <a:t>	Locations of A&amp;L Team/s, CCPs, BN Aid Station &amp; their markings:____________________________________________________________________________________________________________________</a:t>
            </a:r>
          </a:p>
          <a:p>
            <a:pPr>
              <a:buFontTx/>
              <a:buNone/>
            </a:pPr>
            <a:r>
              <a:rPr lang="en-US" sz="800" dirty="0">
                <a:latin typeface="Garamond" panose="02020404030301010803" pitchFamily="18" charset="0"/>
                <a:ea typeface="Arial" pitchFamily="-123" charset="0"/>
              </a:rPr>
              <a:t> </a:t>
            </a:r>
            <a:r>
              <a:rPr lang="en-US" sz="800" dirty="0" smtClean="0">
                <a:latin typeface="Garamond" panose="02020404030301010803" pitchFamily="18" charset="0"/>
                <a:ea typeface="Arial" pitchFamily="-123" charset="0"/>
              </a:rPr>
              <a:t>            	_________________________________________________________________________________________________________________________________________________________________________</a:t>
            </a:r>
          </a:p>
          <a:p>
            <a:pPr>
              <a:buFontTx/>
              <a:buNone/>
            </a:pPr>
            <a:r>
              <a:rPr lang="en-US" sz="800" dirty="0">
                <a:latin typeface="Garamond" panose="02020404030301010803" pitchFamily="18" charset="0"/>
                <a:ea typeface="Arial" pitchFamily="-123" charset="0"/>
              </a:rPr>
              <a:t> </a:t>
            </a:r>
            <a:r>
              <a:rPr lang="en-US" sz="800" dirty="0" smtClean="0">
                <a:latin typeface="Garamond" panose="02020404030301010803" pitchFamily="18" charset="0"/>
                <a:ea typeface="Arial" pitchFamily="-123" charset="0"/>
              </a:rPr>
              <a:t>            Method of Marking Patients:___________________________________________________________________________________________________________________________________________________</a:t>
            </a:r>
            <a:endParaRPr lang="en-US" sz="800" dirty="0">
              <a:latin typeface="Garamond" panose="02020404030301010803" pitchFamily="18" charset="0"/>
              <a:ea typeface="Arial" pitchFamily="-123" charset="0"/>
            </a:endParaRPr>
          </a:p>
          <a:p>
            <a:pPr>
              <a:buNone/>
            </a:pPr>
            <a:r>
              <a:rPr lang="en-US" sz="800" dirty="0" smtClean="0">
                <a:latin typeface="Garamond" panose="02020404030301010803" pitchFamily="18" charset="0"/>
                <a:ea typeface="Arial" pitchFamily="-123" charset="0"/>
              </a:rPr>
              <a:t>	Casualty Care (</a:t>
            </a:r>
            <a:r>
              <a:rPr lang="en-US" sz="800" i="1" dirty="0">
                <a:solidFill>
                  <a:srgbClr val="000000"/>
                </a:solidFill>
                <a:latin typeface="Garamond" panose="02020404030301010803" pitchFamily="18" charset="0"/>
                <a:cs typeface="Arial" charset="0"/>
              </a:rPr>
              <a:t>Self Aid, Buddy Aid, TC3, Medic, </a:t>
            </a:r>
            <a:r>
              <a:rPr lang="en-US" sz="800" i="1" dirty="0" smtClean="0">
                <a:solidFill>
                  <a:srgbClr val="000000"/>
                </a:solidFill>
                <a:latin typeface="Garamond" panose="02020404030301010803" pitchFamily="18" charset="0"/>
                <a:cs typeface="Arial" charset="0"/>
              </a:rPr>
              <a:t>FST</a:t>
            </a:r>
            <a:r>
              <a:rPr lang="en-US" sz="800" dirty="0" smtClean="0">
                <a:latin typeface="Garamond" panose="02020404030301010803" pitchFamily="18" charset="0"/>
                <a:ea typeface="Arial" pitchFamily="-123" charset="0"/>
              </a:rPr>
              <a:t>):_________________________________________________________________________________________________________________________________</a:t>
            </a:r>
            <a:endParaRPr lang="en-US" sz="800" dirty="0">
              <a:latin typeface="Garamond" panose="02020404030301010803" pitchFamily="18" charset="0"/>
              <a:ea typeface="Arial" pitchFamily="-123" charset="0"/>
            </a:endParaRPr>
          </a:p>
          <a:p>
            <a:pPr>
              <a:buFontTx/>
              <a:buNone/>
            </a:pPr>
            <a:r>
              <a:rPr lang="en-US" sz="800" dirty="0">
                <a:latin typeface="Garamond" panose="02020404030301010803" pitchFamily="18" charset="0"/>
                <a:ea typeface="Arial" pitchFamily="-123" charset="0"/>
              </a:rPr>
              <a:t>	</a:t>
            </a:r>
            <a:r>
              <a:rPr lang="en-US" sz="800" dirty="0" smtClean="0">
                <a:latin typeface="Garamond" panose="02020404030301010803" pitchFamily="18" charset="0"/>
                <a:ea typeface="Arial" pitchFamily="-123" charset="0"/>
              </a:rPr>
              <a:t>HLZs and AXPs:____________________________________________________________________________________________________________________________________________________________</a:t>
            </a:r>
            <a:endParaRPr lang="en-US" sz="800" dirty="0">
              <a:latin typeface="Garamond" panose="02020404030301010803" pitchFamily="18" charset="0"/>
              <a:ea typeface="Arial" pitchFamily="-123" charset="0"/>
            </a:endParaRPr>
          </a:p>
          <a:p>
            <a:pPr>
              <a:buFontTx/>
              <a:buNone/>
            </a:pPr>
            <a:r>
              <a:rPr lang="en-US" sz="800" dirty="0">
                <a:latin typeface="Garamond" panose="02020404030301010803" pitchFamily="18" charset="0"/>
                <a:ea typeface="Arial" pitchFamily="-123" charset="0"/>
              </a:rPr>
              <a:t>	Resupply/Speedballs</a:t>
            </a:r>
            <a:r>
              <a:rPr lang="en-US" sz="800" dirty="0" smtClean="0">
                <a:latin typeface="Garamond" panose="02020404030301010803" pitchFamily="18" charset="0"/>
                <a:ea typeface="Arial" pitchFamily="-123" charset="0"/>
              </a:rPr>
              <a:t>:________________________________________________________________________________________________________________________________________________________</a:t>
            </a:r>
            <a:endParaRPr lang="en-US" sz="800" dirty="0">
              <a:latin typeface="Garamond" panose="02020404030301010803" pitchFamily="18" charset="0"/>
              <a:ea typeface="Arial" pitchFamily="-123" charset="0"/>
            </a:endParaRPr>
          </a:p>
          <a:p>
            <a:pPr>
              <a:buFontTx/>
              <a:buNone/>
            </a:pPr>
            <a:endParaRPr lang="en-US" sz="800" dirty="0">
              <a:latin typeface="Garamond" panose="02020404030301010803" pitchFamily="18" charset="0"/>
              <a:ea typeface="Arial" pitchFamily="-123" charset="0"/>
            </a:endParaRPr>
          </a:p>
        </p:txBody>
      </p:sp>
      <p:sp>
        <p:nvSpPr>
          <p:cNvPr id="3" name="Rectangle 2"/>
          <p:cNvSpPr/>
          <p:nvPr/>
        </p:nvSpPr>
        <p:spPr>
          <a:xfrm>
            <a:off x="0" y="-15368"/>
            <a:ext cx="9144000" cy="2286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b="1" dirty="0" smtClean="0">
                <a:solidFill>
                  <a:schemeClr val="bg1"/>
                </a:solidFill>
                <a:latin typeface="Garamond" panose="02020404030301010803" pitchFamily="18" charset="0"/>
                <a:cs typeface="Arial" charset="0"/>
              </a:rPr>
              <a:t>SCHEME OF MANEUVER</a:t>
            </a:r>
            <a:endParaRPr lang="en-US" sz="1200" b="1" dirty="0">
              <a:solidFill>
                <a:schemeClr val="bg1"/>
              </a:solidFill>
              <a:latin typeface="Garamond" panose="02020404030301010803" pitchFamily="18" charset="0"/>
              <a:cs typeface="Arial" charset="0"/>
            </a:endParaRPr>
          </a:p>
        </p:txBody>
      </p:sp>
      <p:sp>
        <p:nvSpPr>
          <p:cNvPr id="9" name="Rectangle 4"/>
          <p:cNvSpPr>
            <a:spLocks noChangeArrowheads="1"/>
          </p:cNvSpPr>
          <p:nvPr/>
        </p:nvSpPr>
        <p:spPr bwMode="auto">
          <a:xfrm>
            <a:off x="0" y="-15368"/>
            <a:ext cx="1475656" cy="228600"/>
          </a:xfrm>
          <a:prstGeom prst="rect">
            <a:avLst/>
          </a:prstGeom>
          <a:solidFill>
            <a:schemeClr val="bg1"/>
          </a:solidFill>
          <a:ln w="25400">
            <a:solidFill>
              <a:schemeClr val="tx1"/>
            </a:solidFill>
          </a:ln>
        </p:spPr>
        <p:style>
          <a:lnRef idx="1">
            <a:schemeClr val="accent2"/>
          </a:lnRef>
          <a:fillRef idx="2">
            <a:schemeClr val="accent2"/>
          </a:fillRef>
          <a:effectRef idx="1">
            <a:schemeClr val="accent2"/>
          </a:effectRef>
          <a:fontRef idx="minor">
            <a:schemeClr val="dk1"/>
          </a:fontRef>
        </p:style>
        <p:txBody>
          <a:bodyPr lIns="0" tIns="66032" rIns="0" bIns="66032" rtlCol="0" anchor="ctr"/>
          <a:lstStyle/>
          <a:p>
            <a:pPr algn="ctr"/>
            <a:r>
              <a:rPr lang="en-US" sz="1200" i="1" dirty="0" smtClean="0">
                <a:solidFill>
                  <a:schemeClr val="tx1"/>
                </a:solidFill>
                <a:latin typeface="Garamond" panose="02020404030301010803" pitchFamily="18" charset="0"/>
              </a:rPr>
              <a:t>Execution Con’t</a:t>
            </a:r>
            <a:r>
              <a:rPr lang="en-US" sz="1200" i="1" dirty="0">
                <a:solidFill>
                  <a:schemeClr val="tx1"/>
                </a:solidFill>
                <a:latin typeface="Garamond" panose="02020404030301010803" pitchFamily="18" charset="0"/>
              </a:rPr>
              <a:t>, Sect. c</a:t>
            </a:r>
          </a:p>
        </p:txBody>
      </p:sp>
      <p:sp>
        <p:nvSpPr>
          <p:cNvPr id="2" name="Footer Placeholder 1"/>
          <p:cNvSpPr>
            <a:spLocks noGrp="1"/>
          </p:cNvSpPr>
          <p:nvPr>
            <p:ph type="ftr" sz="quarter" idx="11"/>
          </p:nvPr>
        </p:nvSpPr>
        <p:spPr/>
        <p:txBody>
          <a:bodyPr/>
          <a:lstStyle/>
          <a:p>
            <a:pPr>
              <a:defRPr/>
            </a:pPr>
            <a:r>
              <a:rPr lang="en-US" smtClean="0"/>
              <a:t>MyPatrolBase.com</a:t>
            </a:r>
            <a:endParaRPr lang="en-US" dirty="0"/>
          </a:p>
        </p:txBody>
      </p:sp>
      <p:sp>
        <p:nvSpPr>
          <p:cNvPr id="4" name="Slide Number Placeholder 3"/>
          <p:cNvSpPr>
            <a:spLocks noGrp="1"/>
          </p:cNvSpPr>
          <p:nvPr>
            <p:ph type="sldNum" sz="quarter" idx="12"/>
          </p:nvPr>
        </p:nvSpPr>
        <p:spPr/>
        <p:txBody>
          <a:bodyPr/>
          <a:lstStyle/>
          <a:p>
            <a:pPr>
              <a:defRPr/>
            </a:pPr>
            <a:fld id="{1EA9B139-D76A-4931-A5A9-2B0C0318493A}" type="slidenum">
              <a:rPr lang="en-US" smtClean="0"/>
              <a:pPr>
                <a:defRPr/>
              </a:pPr>
              <a:t>24</a:t>
            </a:fld>
            <a:endParaRPr lang="en-US" dirty="0"/>
          </a:p>
        </p:txBody>
      </p:sp>
    </p:spTree>
    <p:extLst>
      <p:ext uri="{BB962C8B-B14F-4D97-AF65-F5344CB8AC3E}">
        <p14:creationId xmlns:p14="http://schemas.microsoft.com/office/powerpoint/2010/main" val="4195146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764" y="-29409"/>
            <a:ext cx="9163764" cy="6887409"/>
          </a:xfrm>
          <a:prstGeom prst="rect">
            <a:avLst/>
          </a:prstGeom>
          <a:noFill/>
        </p:spPr>
        <p:style>
          <a:lnRef idx="2">
            <a:schemeClr val="dk1"/>
          </a:lnRef>
          <a:fillRef idx="1">
            <a:schemeClr val="lt1"/>
          </a:fillRef>
          <a:effectRef idx="0">
            <a:schemeClr val="dk1"/>
          </a:effectRef>
          <a:fontRef idx="minor">
            <a:schemeClr val="dk1"/>
          </a:fontRef>
        </p:style>
        <p:txBody>
          <a:bodyPr/>
          <a:lstStyle/>
          <a:p>
            <a:pPr algn="just"/>
            <a:endParaRPr lang="en-US" sz="1000" dirty="0">
              <a:solidFill>
                <a:srgbClr val="000000"/>
              </a:solidFill>
              <a:latin typeface="Garamond" panose="02020404030301010803" pitchFamily="18" charset="0"/>
              <a:cs typeface="Arial" charset="0"/>
            </a:endParaRPr>
          </a:p>
        </p:txBody>
      </p:sp>
      <p:sp>
        <p:nvSpPr>
          <p:cNvPr id="62465" name="Content Placeholder 2"/>
          <p:cNvSpPr>
            <a:spLocks noGrp="1"/>
          </p:cNvSpPr>
          <p:nvPr>
            <p:ph idx="4294967295"/>
          </p:nvPr>
        </p:nvSpPr>
        <p:spPr>
          <a:xfrm>
            <a:off x="0" y="0"/>
            <a:ext cx="9144000" cy="6858000"/>
          </a:xfrm>
          <a:prstGeom prst="rect">
            <a:avLst/>
          </a:prstGeom>
        </p:spPr>
        <p:txBody>
          <a:bodyPr/>
          <a:lstStyle/>
          <a:p>
            <a:pPr>
              <a:buFontTx/>
              <a:buNone/>
            </a:pPr>
            <a:endParaRPr lang="en-US" sz="800" dirty="0">
              <a:latin typeface="Garamond" panose="02020404030301010803" pitchFamily="18" charset="0"/>
              <a:ea typeface="Arial" pitchFamily="-123" charset="0"/>
            </a:endParaRPr>
          </a:p>
          <a:p>
            <a:pPr>
              <a:buFontTx/>
              <a:buNone/>
            </a:pPr>
            <a:endParaRPr lang="en-US" sz="800" dirty="0" smtClean="0">
              <a:latin typeface="Garamond" panose="02020404030301010803" pitchFamily="18" charset="0"/>
              <a:ea typeface="Arial" pitchFamily="-123" charset="0"/>
            </a:endParaRPr>
          </a:p>
          <a:p>
            <a:pPr>
              <a:buFontTx/>
              <a:buNone/>
            </a:pPr>
            <a:r>
              <a:rPr lang="en-US" sz="800" dirty="0" smtClean="0">
                <a:latin typeface="Garamond" panose="02020404030301010803" pitchFamily="18" charset="0"/>
                <a:ea typeface="Arial" pitchFamily="-123" charset="0"/>
              </a:rPr>
              <a:t>Phase</a:t>
            </a:r>
            <a:r>
              <a:rPr lang="en-US" sz="800" dirty="0">
                <a:latin typeface="Garamond" panose="02020404030301010803" pitchFamily="18" charset="0"/>
                <a:ea typeface="Arial" pitchFamily="-123" charset="0"/>
              </a:rPr>
              <a:t>: _______________	Begins: _________________	Ends: __________________        Critical to Phase: ___________________________________________________</a:t>
            </a:r>
            <a:endParaRPr lang="en-US" sz="800" i="1" dirty="0">
              <a:latin typeface="Garamond" panose="02020404030301010803" pitchFamily="18" charset="0"/>
              <a:ea typeface="Arial" pitchFamily="-123" charset="0"/>
            </a:endParaRPr>
          </a:p>
          <a:p>
            <a:pPr>
              <a:buFontTx/>
              <a:buNone/>
            </a:pPr>
            <a:r>
              <a:rPr lang="en-US" sz="800" dirty="0">
                <a:latin typeface="Garamond" panose="02020404030301010803" pitchFamily="18" charset="0"/>
                <a:ea typeface="Arial" pitchFamily="-123" charset="0"/>
              </a:rPr>
              <a:t>Rehearsals:</a:t>
            </a:r>
            <a:r>
              <a:rPr lang="en-US" sz="800" i="1" dirty="0">
                <a:latin typeface="Garamond" panose="02020404030301010803" pitchFamily="18" charset="0"/>
                <a:ea typeface="Arial" pitchFamily="-123" charset="0"/>
              </a:rPr>
              <a:t> ______________________________________________________________________________________________________________________________________________________</a:t>
            </a:r>
          </a:p>
          <a:p>
            <a:pPr>
              <a:buFontTx/>
              <a:buNone/>
            </a:pPr>
            <a:r>
              <a:rPr lang="en-US" sz="800" dirty="0">
                <a:latin typeface="Garamond" panose="02020404030301010803" pitchFamily="18" charset="0"/>
                <a:ea typeface="Arial" pitchFamily="-123" charset="0"/>
              </a:rPr>
              <a:t>Formation/Order of Movement: </a:t>
            </a:r>
          </a:p>
          <a:p>
            <a:pPr>
              <a:buFontTx/>
              <a:buNone/>
            </a:pPr>
            <a:r>
              <a:rPr lang="en-US" sz="800" dirty="0">
                <a:latin typeface="Garamond" panose="02020404030301010803" pitchFamily="18" charset="0"/>
                <a:ea typeface="Arial" pitchFamily="-123" charset="0"/>
              </a:rPr>
              <a:t>	______________________________________________________________________________________________________________________________________________________</a:t>
            </a:r>
          </a:p>
          <a:p>
            <a:pPr>
              <a:buFontTx/>
              <a:buNone/>
            </a:pPr>
            <a:r>
              <a:rPr lang="en-US" sz="800" dirty="0" smtClean="0">
                <a:latin typeface="Garamond" panose="02020404030301010803" pitchFamily="18" charset="0"/>
                <a:ea typeface="Arial" pitchFamily="-123" charset="0"/>
              </a:rPr>
              <a:t>PACE during Movement/React to Contact/LDAs (Day/Night):</a:t>
            </a:r>
          </a:p>
          <a:p>
            <a:pPr>
              <a:buNone/>
            </a:pPr>
            <a:r>
              <a:rPr lang="en-US" sz="800" dirty="0">
                <a:latin typeface="Garamond" panose="02020404030301010803" pitchFamily="18" charset="0"/>
                <a:ea typeface="Arial" pitchFamily="-123" charset="0"/>
              </a:rPr>
              <a:t>	P: __________/__________ A: __________/__________ C:__________/__________ E</a:t>
            </a:r>
            <a:r>
              <a:rPr lang="en-US" sz="800" dirty="0" smtClean="0">
                <a:latin typeface="Garamond" panose="02020404030301010803" pitchFamily="18" charset="0"/>
                <a:ea typeface="Arial" pitchFamily="-123" charset="0"/>
              </a:rPr>
              <a:t>:__________/__________                        Mission </a:t>
            </a:r>
            <a:r>
              <a:rPr lang="en-US" sz="800" dirty="0">
                <a:latin typeface="Garamond" panose="02020404030301010803" pitchFamily="18" charset="0"/>
                <a:ea typeface="Arial" pitchFamily="-123" charset="0"/>
              </a:rPr>
              <a:t>Decision Line / Decisive Point:_____________________________</a:t>
            </a:r>
          </a:p>
          <a:p>
            <a:pPr>
              <a:buFontTx/>
              <a:buNone/>
            </a:pPr>
            <a:r>
              <a:rPr lang="en-US" sz="800" dirty="0" smtClean="0">
                <a:latin typeface="Garamond" panose="02020404030301010803" pitchFamily="18" charset="0"/>
                <a:ea typeface="Arial" pitchFamily="-123" charset="0"/>
              </a:rPr>
              <a:t>Routes </a:t>
            </a:r>
            <a:r>
              <a:rPr lang="en-US" sz="800" dirty="0">
                <a:latin typeface="Garamond" panose="02020404030301010803" pitchFamily="18" charset="0"/>
                <a:ea typeface="Arial" pitchFamily="-123" charset="0"/>
              </a:rPr>
              <a:t>(VDOs, Distance, Direction, CPs, LDAs, ODAs, Key Terrain, Responsibilities) (</a:t>
            </a:r>
            <a:r>
              <a:rPr lang="en-US" sz="800" b="1" dirty="0" smtClean="0">
                <a:latin typeface="Garamond" panose="02020404030301010803" pitchFamily="18" charset="0"/>
                <a:ea typeface="Arial" pitchFamily="-123" charset="0"/>
              </a:rPr>
              <a:t>ATL/SL</a:t>
            </a:r>
            <a:r>
              <a:rPr lang="en-US" sz="800" dirty="0" smtClean="0">
                <a:latin typeface="Garamond" panose="02020404030301010803" pitchFamily="18" charset="0"/>
                <a:ea typeface="Arial" pitchFamily="-123" charset="0"/>
              </a:rPr>
              <a:t>)</a:t>
            </a:r>
          </a:p>
          <a:p>
            <a:pPr>
              <a:buFontTx/>
              <a:buNone/>
            </a:pPr>
            <a:r>
              <a:rPr lang="en-US" sz="800" dirty="0" smtClean="0">
                <a:latin typeface="Garamond" panose="02020404030301010803" pitchFamily="18" charset="0"/>
                <a:ea typeface="Arial" pitchFamily="-123" charset="0"/>
              </a:rPr>
              <a:t>	Primary </a:t>
            </a:r>
            <a:r>
              <a:rPr lang="en-US" sz="800" i="1" dirty="0" smtClean="0">
                <a:latin typeface="Garamond" panose="02020404030301010803" pitchFamily="18" charset="0"/>
                <a:ea typeface="Arial" pitchFamily="-123" charset="0"/>
              </a:rPr>
              <a:t>includes water resupply </a:t>
            </a:r>
            <a:r>
              <a:rPr lang="en-US" sz="800" dirty="0" smtClean="0">
                <a:latin typeface="Garamond" panose="02020404030301010803" pitchFamily="18" charset="0"/>
                <a:ea typeface="Arial" pitchFamily="-123" charset="0"/>
              </a:rPr>
              <a:t>: (a Reconsolidation </a:t>
            </a:r>
            <a:r>
              <a:rPr lang="en-US" sz="800" dirty="0">
                <a:latin typeface="Garamond" panose="02020404030301010803" pitchFamily="18" charset="0"/>
                <a:ea typeface="Arial" pitchFamily="-123" charset="0"/>
              </a:rPr>
              <a:t>Point </a:t>
            </a:r>
            <a:r>
              <a:rPr lang="en-US" sz="800" dirty="0" smtClean="0">
                <a:latin typeface="Garamond" panose="02020404030301010803" pitchFamily="18" charset="0"/>
                <a:ea typeface="Arial" pitchFamily="-123" charset="0"/>
              </a:rPr>
              <a:t>must </a:t>
            </a:r>
            <a:r>
              <a:rPr lang="en-US" sz="800" dirty="0">
                <a:latin typeface="Garamond" panose="02020404030301010803" pitchFamily="18" charset="0"/>
                <a:ea typeface="Arial" pitchFamily="-123" charset="0"/>
              </a:rPr>
              <a:t>be 2k or a major terrain feature away from </a:t>
            </a:r>
            <a:r>
              <a:rPr lang="en-US" sz="800" dirty="0" smtClean="0">
                <a:latin typeface="Garamond" panose="02020404030301010803" pitchFamily="18" charset="0"/>
                <a:ea typeface="Arial" pitchFamily="-123" charset="0"/>
              </a:rPr>
              <a:t>OBJ): </a:t>
            </a:r>
            <a:r>
              <a:rPr lang="en-US" sz="800" dirty="0">
                <a:latin typeface="Garamond" panose="02020404030301010803" pitchFamily="18" charset="0"/>
                <a:ea typeface="Arial" pitchFamily="-123"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800" dirty="0" smtClean="0">
              <a:latin typeface="Garamond" panose="02020404030301010803" pitchFamily="18" charset="0"/>
              <a:ea typeface="Arial" pitchFamily="-123" charset="0"/>
            </a:endParaRPr>
          </a:p>
          <a:p>
            <a:pPr>
              <a:buFontTx/>
              <a:buNone/>
            </a:pPr>
            <a:r>
              <a:rPr lang="en-US" sz="800" dirty="0" smtClean="0">
                <a:latin typeface="Garamond" panose="02020404030301010803" pitchFamily="18" charset="0"/>
                <a:ea typeface="Arial" pitchFamily="-123" charset="0"/>
              </a:rPr>
              <a:t>	Alternate </a:t>
            </a:r>
            <a:r>
              <a:rPr lang="en-US" sz="800" i="1" dirty="0">
                <a:latin typeface="Garamond" panose="02020404030301010803" pitchFamily="18" charset="0"/>
                <a:ea typeface="Arial" pitchFamily="-123" charset="0"/>
              </a:rPr>
              <a:t>includes water </a:t>
            </a:r>
            <a:r>
              <a:rPr lang="en-US" sz="800" i="1" dirty="0" smtClean="0">
                <a:latin typeface="Garamond" panose="02020404030301010803" pitchFamily="18" charset="0"/>
                <a:ea typeface="Arial" pitchFamily="-123" charset="0"/>
              </a:rPr>
              <a:t>resupply</a:t>
            </a:r>
            <a:r>
              <a:rPr lang="en-US" sz="800" dirty="0">
                <a:latin typeface="Garamond" panose="02020404030301010803" pitchFamily="18" charset="0"/>
                <a:ea typeface="Arial" pitchFamily="-123" charset="0"/>
              </a:rPr>
              <a:t> : (a Reconsolidation Point must be 2k or a major terrain feature away from OBJ): </a:t>
            </a:r>
            <a:r>
              <a:rPr lang="en-US" sz="800" dirty="0" smtClean="0">
                <a:latin typeface="Garamond" panose="02020404030301010803" pitchFamily="18" charset="0"/>
                <a:ea typeface="Arial" pitchFamily="-123"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buFontTx/>
              <a:buNone/>
            </a:pPr>
            <a:r>
              <a:rPr lang="en-US" sz="800" dirty="0" smtClean="0">
                <a:latin typeface="Garamond" panose="02020404030301010803" pitchFamily="18" charset="0"/>
                <a:ea typeface="Arial" pitchFamily="-123" charset="0"/>
              </a:rPr>
              <a:t>Key Tasks by Squads or Teams (VDOs, IRP, LDAs, ERPs, SH/LH, LU, ORP, RP, AOO/Responsibilities, Recon, Occupation, Engagement Criteria, Control Measures, C&amp;R, Withdrawal Plan, Compromise Plan):</a:t>
            </a:r>
          </a:p>
          <a:p>
            <a:pPr>
              <a:buFontTx/>
              <a:buNone/>
            </a:pPr>
            <a:r>
              <a:rPr lang="en-US" sz="800" dirty="0">
                <a:latin typeface="Garamond" panose="02020404030301010803" pitchFamily="18" charset="0"/>
                <a:ea typeface="Arial" pitchFamily="-123" charset="0"/>
              </a:rPr>
              <a:t>	</a:t>
            </a:r>
            <a:r>
              <a:rPr lang="en-US" sz="800" dirty="0" smtClean="0">
                <a:latin typeface="Garamond" panose="02020404030301010803" pitchFamily="18" charset="0"/>
                <a:ea typeface="Arial" pitchFamily="-123"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800" dirty="0">
              <a:latin typeface="Garamond" panose="02020404030301010803" pitchFamily="18" charset="0"/>
              <a:ea typeface="Arial" pitchFamily="-123" charset="0"/>
            </a:endParaRPr>
          </a:p>
          <a:p>
            <a:pPr>
              <a:buFontTx/>
              <a:buNone/>
            </a:pPr>
            <a:r>
              <a:rPr lang="en-US" sz="800" dirty="0">
                <a:latin typeface="Garamond" panose="02020404030301010803" pitchFamily="18" charset="0"/>
                <a:ea typeface="Arial" pitchFamily="-123" charset="0"/>
              </a:rPr>
              <a:t>Direct Fire Control Plan: (PLs, TRPs, RFLs, NFAs)</a:t>
            </a:r>
          </a:p>
          <a:p>
            <a:pPr>
              <a:buFontTx/>
              <a:buNone/>
            </a:pPr>
            <a:r>
              <a:rPr lang="en-US" sz="800" dirty="0">
                <a:latin typeface="Garamond" panose="02020404030301010803" pitchFamily="18" charset="0"/>
                <a:ea typeface="Arial" pitchFamily="-123" charset="0"/>
              </a:rPr>
              <a:t>	______________________________________________________________________________________________________________________________________________________</a:t>
            </a:r>
          </a:p>
          <a:p>
            <a:pPr>
              <a:buFontTx/>
              <a:buNone/>
            </a:pPr>
            <a:r>
              <a:rPr lang="en-US" sz="800" dirty="0">
                <a:latin typeface="Garamond" panose="02020404030301010803" pitchFamily="18" charset="0"/>
                <a:ea typeface="Arial" pitchFamily="-123" charset="0"/>
              </a:rPr>
              <a:t>Shift/Cease Fire (Day/Night)		                             </a:t>
            </a:r>
          </a:p>
          <a:p>
            <a:pPr>
              <a:buFontTx/>
              <a:buNone/>
            </a:pPr>
            <a:r>
              <a:rPr lang="en-US" sz="800" dirty="0">
                <a:latin typeface="Garamond" panose="02020404030301010803" pitchFamily="18" charset="0"/>
                <a:ea typeface="Arial" pitchFamily="-123" charset="0"/>
              </a:rPr>
              <a:t>	P: __________/__________ A: __________/__________ C: __________/__________ E: __________/__________    </a:t>
            </a:r>
          </a:p>
          <a:p>
            <a:pPr>
              <a:buFontTx/>
              <a:buNone/>
            </a:pPr>
            <a:r>
              <a:rPr lang="en-US" sz="800" dirty="0" smtClean="0">
                <a:latin typeface="Garamond" panose="02020404030301010803" pitchFamily="18" charset="0"/>
                <a:ea typeface="Arial" pitchFamily="-123" charset="0"/>
              </a:rPr>
              <a:t>SPARC          </a:t>
            </a:r>
            <a:endParaRPr lang="en-US" sz="800" dirty="0">
              <a:latin typeface="Garamond" panose="02020404030301010803" pitchFamily="18" charset="0"/>
              <a:ea typeface="Arial" pitchFamily="-123" charset="0"/>
            </a:endParaRPr>
          </a:p>
          <a:p>
            <a:pPr>
              <a:buFontTx/>
              <a:buNone/>
            </a:pPr>
            <a:r>
              <a:rPr lang="en-US" sz="800" dirty="0">
                <a:latin typeface="Garamond" panose="02020404030301010803" pitchFamily="18" charset="0"/>
                <a:ea typeface="Arial" pitchFamily="-123" charset="0"/>
              </a:rPr>
              <a:t>	Sectors of Fire:__________ Priorities of Fire:__________ Assault Lanes:__________ Rates of Fire:__________ Camo</a:t>
            </a:r>
          </a:p>
          <a:p>
            <a:pPr>
              <a:buFontTx/>
              <a:buNone/>
            </a:pPr>
            <a:r>
              <a:rPr lang="en-US" sz="800" dirty="0" smtClean="0">
                <a:latin typeface="Garamond" panose="02020404030301010803" pitchFamily="18" charset="0"/>
                <a:ea typeface="Arial" pitchFamily="-123" charset="0"/>
              </a:rPr>
              <a:t>EWAC</a:t>
            </a:r>
            <a:endParaRPr lang="en-US" sz="800" dirty="0">
              <a:latin typeface="Garamond" panose="02020404030301010803" pitchFamily="18" charset="0"/>
              <a:ea typeface="Arial" pitchFamily="-123" charset="0"/>
            </a:endParaRPr>
          </a:p>
          <a:p>
            <a:pPr>
              <a:buFontTx/>
              <a:buNone/>
            </a:pPr>
            <a:r>
              <a:rPr lang="en-US" sz="800" dirty="0">
                <a:latin typeface="Garamond" panose="02020404030301010803" pitchFamily="18" charset="0"/>
                <a:ea typeface="Arial" pitchFamily="-123" charset="0"/>
              </a:rPr>
              <a:t>	Engagement:____________________  Withdraw:____________________ Abort:____________________ Compromise: Hard - ____________________ Soft - </a:t>
            </a:r>
            <a:r>
              <a:rPr lang="en-US" sz="800" dirty="0" smtClean="0">
                <a:latin typeface="Garamond" panose="02020404030301010803" pitchFamily="18" charset="0"/>
                <a:ea typeface="Arial" pitchFamily="-123" charset="0"/>
              </a:rPr>
              <a:t>____________________</a:t>
            </a:r>
            <a:endParaRPr lang="en-US" sz="800" dirty="0">
              <a:latin typeface="Garamond" panose="02020404030301010803" pitchFamily="18" charset="0"/>
              <a:ea typeface="Arial" pitchFamily="-123" charset="0"/>
            </a:endParaRPr>
          </a:p>
          <a:p>
            <a:pPr>
              <a:buFontTx/>
              <a:buNone/>
            </a:pPr>
            <a:r>
              <a:rPr lang="en-US" sz="800" dirty="0" smtClean="0">
                <a:latin typeface="Garamond" panose="02020404030301010803" pitchFamily="18" charset="0"/>
                <a:ea typeface="Arial" pitchFamily="-123" charset="0"/>
              </a:rPr>
              <a:t>Weapons </a:t>
            </a:r>
            <a:r>
              <a:rPr lang="en-US" sz="800" dirty="0">
                <a:latin typeface="Garamond" panose="02020404030301010803" pitchFamily="18" charset="0"/>
                <a:ea typeface="Arial" pitchFamily="-123" charset="0"/>
              </a:rPr>
              <a:t>Control Status: </a:t>
            </a:r>
            <a:r>
              <a:rPr lang="en-US" sz="800" u="sng" dirty="0">
                <a:latin typeface="Garamond" panose="02020404030301010803" pitchFamily="18" charset="0"/>
                <a:ea typeface="Arial" pitchFamily="-123" charset="0"/>
              </a:rPr>
              <a:t>Hold – Tight - Free</a:t>
            </a:r>
          </a:p>
          <a:p>
            <a:pPr>
              <a:buFontTx/>
              <a:buNone/>
            </a:pPr>
            <a:r>
              <a:rPr lang="en-US" sz="800" dirty="0">
                <a:latin typeface="Garamond" panose="02020404030301010803" pitchFamily="18" charset="0"/>
                <a:ea typeface="Arial" pitchFamily="-123" charset="0"/>
              </a:rPr>
              <a:t>C2 Locations/Succession of Command</a:t>
            </a:r>
            <a:r>
              <a:rPr lang="en-US" sz="800" dirty="0" smtClean="0">
                <a:latin typeface="Garamond" panose="02020404030301010803" pitchFamily="18" charset="0"/>
                <a:ea typeface="Arial" pitchFamily="-123" charset="0"/>
              </a:rPr>
              <a:t>:_________________________________________________________________________________________________________________________________________________</a:t>
            </a:r>
            <a:endParaRPr lang="en-US" sz="800" dirty="0">
              <a:latin typeface="Garamond" panose="02020404030301010803" pitchFamily="18" charset="0"/>
              <a:ea typeface="Arial" pitchFamily="-123" charset="0"/>
            </a:endParaRPr>
          </a:p>
          <a:p>
            <a:pPr>
              <a:buFontTx/>
              <a:buNone/>
            </a:pPr>
            <a:r>
              <a:rPr lang="en-US" sz="800" dirty="0">
                <a:latin typeface="Garamond" panose="02020404030301010803" pitchFamily="18" charset="0"/>
                <a:ea typeface="Arial" pitchFamily="-123" charset="0"/>
              </a:rPr>
              <a:t>Contingencies (RTC, IDF, Contact @ LDA, IED, Contact @ VDO):</a:t>
            </a:r>
          </a:p>
          <a:p>
            <a:pPr>
              <a:buFontTx/>
              <a:buNone/>
            </a:pPr>
            <a:r>
              <a:rPr lang="en-US" sz="800" dirty="0">
                <a:latin typeface="Garamond" panose="02020404030301010803" pitchFamily="18" charset="0"/>
                <a:ea typeface="Arial" pitchFamily="-123" charset="0"/>
              </a:rPr>
              <a:t>	</a:t>
            </a:r>
            <a:r>
              <a:rPr lang="en-US" sz="800" dirty="0" smtClean="0">
                <a:latin typeface="Garamond" panose="02020404030301010803" pitchFamily="18" charset="0"/>
                <a:ea typeface="Arial" pitchFamily="-123"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buFontTx/>
              <a:buNone/>
            </a:pPr>
            <a:r>
              <a:rPr lang="en-US" sz="800" dirty="0">
                <a:latin typeface="Garamond" panose="02020404030301010803" pitchFamily="18" charset="0"/>
                <a:ea typeface="Arial" pitchFamily="-123" charset="0"/>
              </a:rPr>
              <a:t>OPSKED/Key Calls </a:t>
            </a:r>
            <a:r>
              <a:rPr lang="en-US" sz="800" dirty="0" smtClean="0">
                <a:latin typeface="Garamond" panose="02020404030301010803" pitchFamily="18" charset="0"/>
                <a:ea typeface="Arial" pitchFamily="-123" charset="0"/>
              </a:rPr>
              <a:t>(</a:t>
            </a:r>
            <a:r>
              <a:rPr lang="en-US" sz="800" b="1" dirty="0" smtClean="0">
                <a:latin typeface="Garamond" panose="02020404030301010803" pitchFamily="18" charset="0"/>
                <a:ea typeface="Arial" pitchFamily="-123" charset="0"/>
              </a:rPr>
              <a:t>RTO</a:t>
            </a:r>
            <a:r>
              <a:rPr lang="en-US" sz="800" dirty="0">
                <a:latin typeface="Garamond" panose="02020404030301010803" pitchFamily="18" charset="0"/>
                <a:ea typeface="Arial" pitchFamily="-123" charset="0"/>
              </a:rPr>
              <a:t>):</a:t>
            </a:r>
          </a:p>
          <a:p>
            <a:pPr>
              <a:buFontTx/>
              <a:buNone/>
            </a:pPr>
            <a:r>
              <a:rPr lang="en-US" sz="800" dirty="0">
                <a:latin typeface="Garamond" panose="02020404030301010803" pitchFamily="18" charset="0"/>
                <a:ea typeface="Arial" pitchFamily="-123" charset="0"/>
              </a:rPr>
              <a:t>	_________________________________________________________________________________________________________________________________________________________________________</a:t>
            </a:r>
          </a:p>
          <a:p>
            <a:pPr>
              <a:buNone/>
            </a:pPr>
            <a:r>
              <a:rPr lang="en-US" sz="800" dirty="0" smtClean="0">
                <a:latin typeface="Garamond" panose="02020404030301010803" pitchFamily="18" charset="0"/>
                <a:ea typeface="Arial" pitchFamily="-123" charset="0"/>
              </a:rPr>
              <a:t>Fire </a:t>
            </a:r>
            <a:r>
              <a:rPr lang="en-US" sz="800" dirty="0">
                <a:latin typeface="Garamond" panose="02020404030301010803" pitchFamily="18" charset="0"/>
                <a:ea typeface="Arial" pitchFamily="-123" charset="0"/>
              </a:rPr>
              <a:t>Support/Targets/CAS Support (</a:t>
            </a:r>
            <a:r>
              <a:rPr lang="en-US" sz="800" b="1" dirty="0">
                <a:latin typeface="Garamond" panose="02020404030301010803" pitchFamily="18" charset="0"/>
                <a:ea typeface="Arial" pitchFamily="-123" charset="0"/>
              </a:rPr>
              <a:t>FO</a:t>
            </a:r>
            <a:r>
              <a:rPr lang="en-US" sz="800" dirty="0" smtClean="0">
                <a:latin typeface="Garamond" panose="02020404030301010803" pitchFamily="18" charset="0"/>
                <a:ea typeface="Arial" pitchFamily="-123" charset="0"/>
              </a:rPr>
              <a:t>): _________________________________________________________________________________________________________________________________________________________________________ </a:t>
            </a:r>
          </a:p>
          <a:p>
            <a:pPr>
              <a:buFontTx/>
              <a:buNone/>
            </a:pPr>
            <a:r>
              <a:rPr lang="en-US" sz="800" dirty="0" smtClean="0">
                <a:latin typeface="Garamond" panose="02020404030301010803" pitchFamily="18" charset="0"/>
                <a:ea typeface="Arial" pitchFamily="-123" charset="0"/>
              </a:rPr>
              <a:t>Sustainment </a:t>
            </a:r>
            <a:r>
              <a:rPr lang="en-US" sz="800" dirty="0">
                <a:latin typeface="Garamond" panose="02020404030301010803" pitchFamily="18" charset="0"/>
                <a:ea typeface="Arial" pitchFamily="-123" charset="0"/>
              </a:rPr>
              <a:t>(</a:t>
            </a:r>
            <a:r>
              <a:rPr lang="en-US" sz="800" b="1" dirty="0">
                <a:latin typeface="Garamond" panose="02020404030301010803" pitchFamily="18" charset="0"/>
                <a:ea typeface="Arial" pitchFamily="-123" charset="0"/>
              </a:rPr>
              <a:t>PSG/BTL</a:t>
            </a:r>
            <a:r>
              <a:rPr lang="en-US" sz="800" dirty="0">
                <a:latin typeface="Garamond" panose="02020404030301010803" pitchFamily="18" charset="0"/>
                <a:ea typeface="Arial" pitchFamily="-123" charset="0"/>
              </a:rPr>
              <a:t>):</a:t>
            </a:r>
          </a:p>
          <a:p>
            <a:pPr>
              <a:buFontTx/>
              <a:buNone/>
            </a:pPr>
            <a:r>
              <a:rPr lang="en-US" sz="800" dirty="0">
                <a:latin typeface="Garamond" panose="02020404030301010803" pitchFamily="18" charset="0"/>
                <a:ea typeface="Arial" pitchFamily="-123" charset="0"/>
              </a:rPr>
              <a:t>            </a:t>
            </a:r>
            <a:r>
              <a:rPr lang="en-US" sz="800" dirty="0" smtClean="0">
                <a:latin typeface="Garamond" panose="02020404030301010803" pitchFamily="18" charset="0"/>
                <a:ea typeface="Arial" pitchFamily="-123" charset="0"/>
              </a:rPr>
              <a:t>	Location </a:t>
            </a:r>
            <a:r>
              <a:rPr lang="en-US" sz="800" dirty="0">
                <a:latin typeface="Garamond" panose="02020404030301010803" pitchFamily="18" charset="0"/>
                <a:ea typeface="Arial" pitchFamily="-123" charset="0"/>
              </a:rPr>
              <a:t>of PSG/BTL </a:t>
            </a:r>
            <a:r>
              <a:rPr lang="en-US" sz="800" dirty="0" smtClean="0">
                <a:latin typeface="Garamond" panose="02020404030301010803" pitchFamily="18" charset="0"/>
                <a:ea typeface="Arial" pitchFamily="-123" charset="0"/>
              </a:rPr>
              <a:t>&amp; Medic during </a:t>
            </a:r>
            <a:r>
              <a:rPr lang="en-US" sz="800" dirty="0">
                <a:latin typeface="Garamond" panose="02020404030301010803" pitchFamily="18" charset="0"/>
                <a:ea typeface="Arial" pitchFamily="-123" charset="0"/>
              </a:rPr>
              <a:t>this Phase</a:t>
            </a:r>
            <a:r>
              <a:rPr lang="en-US" sz="800" dirty="0" smtClean="0">
                <a:latin typeface="Garamond" panose="02020404030301010803" pitchFamily="18" charset="0"/>
                <a:ea typeface="Arial" pitchFamily="-123" charset="0"/>
              </a:rPr>
              <a:t>:__________________________________________________________________________________________________________________________________</a:t>
            </a:r>
            <a:endParaRPr lang="en-US" sz="800" dirty="0">
              <a:latin typeface="Garamond" panose="02020404030301010803" pitchFamily="18" charset="0"/>
              <a:ea typeface="Arial" pitchFamily="-123" charset="0"/>
            </a:endParaRPr>
          </a:p>
          <a:p>
            <a:pPr>
              <a:buFontTx/>
              <a:buNone/>
            </a:pPr>
            <a:r>
              <a:rPr lang="en-US" sz="800" dirty="0" smtClean="0">
                <a:latin typeface="Garamond" panose="02020404030301010803" pitchFamily="18" charset="0"/>
                <a:ea typeface="Arial" pitchFamily="-123" charset="0"/>
              </a:rPr>
              <a:t>	Locations of A&amp;L Team/s, CCPs, BN Aid Station &amp; their markings:____________________________________________________________________________________________________________________</a:t>
            </a:r>
          </a:p>
          <a:p>
            <a:pPr>
              <a:buFontTx/>
              <a:buNone/>
            </a:pPr>
            <a:r>
              <a:rPr lang="en-US" sz="800" dirty="0">
                <a:latin typeface="Garamond" panose="02020404030301010803" pitchFamily="18" charset="0"/>
                <a:ea typeface="Arial" pitchFamily="-123" charset="0"/>
              </a:rPr>
              <a:t> </a:t>
            </a:r>
            <a:r>
              <a:rPr lang="en-US" sz="800" dirty="0" smtClean="0">
                <a:latin typeface="Garamond" panose="02020404030301010803" pitchFamily="18" charset="0"/>
                <a:ea typeface="Arial" pitchFamily="-123" charset="0"/>
              </a:rPr>
              <a:t>            	_________________________________________________________________________________________________________________________________________________________________________</a:t>
            </a:r>
          </a:p>
          <a:p>
            <a:pPr>
              <a:buFontTx/>
              <a:buNone/>
            </a:pPr>
            <a:r>
              <a:rPr lang="en-US" sz="800" dirty="0">
                <a:latin typeface="Garamond" panose="02020404030301010803" pitchFamily="18" charset="0"/>
                <a:ea typeface="Arial" pitchFamily="-123" charset="0"/>
              </a:rPr>
              <a:t> </a:t>
            </a:r>
            <a:r>
              <a:rPr lang="en-US" sz="800" dirty="0" smtClean="0">
                <a:latin typeface="Garamond" panose="02020404030301010803" pitchFamily="18" charset="0"/>
                <a:ea typeface="Arial" pitchFamily="-123" charset="0"/>
              </a:rPr>
              <a:t>            Method of Marking Patients:___________________________________________________________________________________________________________________________________________________</a:t>
            </a:r>
            <a:endParaRPr lang="en-US" sz="800" dirty="0">
              <a:latin typeface="Garamond" panose="02020404030301010803" pitchFamily="18" charset="0"/>
              <a:ea typeface="Arial" pitchFamily="-123" charset="0"/>
            </a:endParaRPr>
          </a:p>
          <a:p>
            <a:pPr>
              <a:buNone/>
            </a:pPr>
            <a:r>
              <a:rPr lang="en-US" sz="800" dirty="0" smtClean="0">
                <a:latin typeface="Garamond" panose="02020404030301010803" pitchFamily="18" charset="0"/>
                <a:ea typeface="Arial" pitchFamily="-123" charset="0"/>
              </a:rPr>
              <a:t>	Casualty Care (</a:t>
            </a:r>
            <a:r>
              <a:rPr lang="en-US" sz="800" i="1" dirty="0">
                <a:solidFill>
                  <a:srgbClr val="000000"/>
                </a:solidFill>
                <a:latin typeface="Garamond" panose="02020404030301010803" pitchFamily="18" charset="0"/>
                <a:cs typeface="Arial" charset="0"/>
              </a:rPr>
              <a:t>Self Aid, Buddy Aid, TC3, Medic, </a:t>
            </a:r>
            <a:r>
              <a:rPr lang="en-US" sz="800" i="1" dirty="0" smtClean="0">
                <a:solidFill>
                  <a:srgbClr val="000000"/>
                </a:solidFill>
                <a:latin typeface="Garamond" panose="02020404030301010803" pitchFamily="18" charset="0"/>
                <a:cs typeface="Arial" charset="0"/>
              </a:rPr>
              <a:t>FST</a:t>
            </a:r>
            <a:r>
              <a:rPr lang="en-US" sz="800" dirty="0" smtClean="0">
                <a:latin typeface="Garamond" panose="02020404030301010803" pitchFamily="18" charset="0"/>
                <a:ea typeface="Arial" pitchFamily="-123" charset="0"/>
              </a:rPr>
              <a:t>):_________________________________________________________________________________________________________________________________</a:t>
            </a:r>
            <a:endParaRPr lang="en-US" sz="800" dirty="0">
              <a:latin typeface="Garamond" panose="02020404030301010803" pitchFamily="18" charset="0"/>
              <a:ea typeface="Arial" pitchFamily="-123" charset="0"/>
            </a:endParaRPr>
          </a:p>
          <a:p>
            <a:pPr>
              <a:buFontTx/>
              <a:buNone/>
            </a:pPr>
            <a:r>
              <a:rPr lang="en-US" sz="800" dirty="0">
                <a:latin typeface="Garamond" panose="02020404030301010803" pitchFamily="18" charset="0"/>
                <a:ea typeface="Arial" pitchFamily="-123" charset="0"/>
              </a:rPr>
              <a:t>	</a:t>
            </a:r>
            <a:r>
              <a:rPr lang="en-US" sz="800" dirty="0" smtClean="0">
                <a:latin typeface="Garamond" panose="02020404030301010803" pitchFamily="18" charset="0"/>
                <a:ea typeface="Arial" pitchFamily="-123" charset="0"/>
              </a:rPr>
              <a:t>HLZs and AXPs:____________________________________________________________________________________________________________________________________________________________</a:t>
            </a:r>
            <a:endParaRPr lang="en-US" sz="800" dirty="0">
              <a:latin typeface="Garamond" panose="02020404030301010803" pitchFamily="18" charset="0"/>
              <a:ea typeface="Arial" pitchFamily="-123" charset="0"/>
            </a:endParaRPr>
          </a:p>
          <a:p>
            <a:pPr>
              <a:buFontTx/>
              <a:buNone/>
            </a:pPr>
            <a:r>
              <a:rPr lang="en-US" sz="800" dirty="0">
                <a:latin typeface="Garamond" panose="02020404030301010803" pitchFamily="18" charset="0"/>
                <a:ea typeface="Arial" pitchFamily="-123" charset="0"/>
              </a:rPr>
              <a:t>	Resupply/Speedballs</a:t>
            </a:r>
            <a:r>
              <a:rPr lang="en-US" sz="800" dirty="0" smtClean="0">
                <a:latin typeface="Garamond" panose="02020404030301010803" pitchFamily="18" charset="0"/>
                <a:ea typeface="Arial" pitchFamily="-123" charset="0"/>
              </a:rPr>
              <a:t>:________________________________________________________________________________________________________________________________________________________</a:t>
            </a:r>
            <a:endParaRPr lang="en-US" sz="800" dirty="0">
              <a:latin typeface="Garamond" panose="02020404030301010803" pitchFamily="18" charset="0"/>
              <a:ea typeface="Arial" pitchFamily="-123" charset="0"/>
            </a:endParaRPr>
          </a:p>
          <a:p>
            <a:pPr>
              <a:buFontTx/>
              <a:buNone/>
            </a:pPr>
            <a:endParaRPr lang="en-US" sz="800" dirty="0">
              <a:latin typeface="Garamond" panose="02020404030301010803" pitchFamily="18" charset="0"/>
              <a:ea typeface="Arial" pitchFamily="-123" charset="0"/>
            </a:endParaRPr>
          </a:p>
        </p:txBody>
      </p:sp>
      <p:sp>
        <p:nvSpPr>
          <p:cNvPr id="3" name="Rectangle 2"/>
          <p:cNvSpPr/>
          <p:nvPr/>
        </p:nvSpPr>
        <p:spPr>
          <a:xfrm>
            <a:off x="0" y="-15368"/>
            <a:ext cx="9144000" cy="2286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b="1" dirty="0" smtClean="0">
                <a:solidFill>
                  <a:schemeClr val="bg1"/>
                </a:solidFill>
                <a:latin typeface="Garamond" panose="02020404030301010803" pitchFamily="18" charset="0"/>
                <a:cs typeface="Arial" charset="0"/>
              </a:rPr>
              <a:t>SCHEME OF MANEUVER</a:t>
            </a:r>
            <a:endParaRPr lang="en-US" sz="1200" b="1" dirty="0">
              <a:solidFill>
                <a:schemeClr val="bg1"/>
              </a:solidFill>
              <a:latin typeface="Garamond" panose="02020404030301010803" pitchFamily="18" charset="0"/>
              <a:cs typeface="Arial" charset="0"/>
            </a:endParaRPr>
          </a:p>
        </p:txBody>
      </p:sp>
      <p:sp>
        <p:nvSpPr>
          <p:cNvPr id="9" name="Rectangle 4"/>
          <p:cNvSpPr>
            <a:spLocks noChangeArrowheads="1"/>
          </p:cNvSpPr>
          <p:nvPr/>
        </p:nvSpPr>
        <p:spPr bwMode="auto">
          <a:xfrm>
            <a:off x="0" y="-15368"/>
            <a:ext cx="1475656" cy="228600"/>
          </a:xfrm>
          <a:prstGeom prst="rect">
            <a:avLst/>
          </a:prstGeom>
          <a:solidFill>
            <a:schemeClr val="bg1"/>
          </a:solidFill>
          <a:ln w="25400">
            <a:solidFill>
              <a:schemeClr val="tx1"/>
            </a:solidFill>
          </a:ln>
        </p:spPr>
        <p:style>
          <a:lnRef idx="1">
            <a:schemeClr val="accent2"/>
          </a:lnRef>
          <a:fillRef idx="2">
            <a:schemeClr val="accent2"/>
          </a:fillRef>
          <a:effectRef idx="1">
            <a:schemeClr val="accent2"/>
          </a:effectRef>
          <a:fontRef idx="minor">
            <a:schemeClr val="dk1"/>
          </a:fontRef>
        </p:style>
        <p:txBody>
          <a:bodyPr lIns="0" tIns="66032" rIns="0" bIns="66032" rtlCol="0" anchor="ctr"/>
          <a:lstStyle/>
          <a:p>
            <a:pPr algn="ctr"/>
            <a:r>
              <a:rPr lang="en-US" sz="1200" i="1" dirty="0" smtClean="0">
                <a:solidFill>
                  <a:schemeClr val="tx1"/>
                </a:solidFill>
                <a:latin typeface="Garamond" panose="02020404030301010803" pitchFamily="18" charset="0"/>
              </a:rPr>
              <a:t>Execution Con’t</a:t>
            </a:r>
            <a:r>
              <a:rPr lang="en-US" sz="1200" i="1" dirty="0">
                <a:solidFill>
                  <a:schemeClr val="tx1"/>
                </a:solidFill>
                <a:latin typeface="Garamond" panose="02020404030301010803" pitchFamily="18" charset="0"/>
              </a:rPr>
              <a:t>, Sect. c</a:t>
            </a:r>
          </a:p>
        </p:txBody>
      </p:sp>
      <p:sp>
        <p:nvSpPr>
          <p:cNvPr id="2" name="Footer Placeholder 1"/>
          <p:cNvSpPr>
            <a:spLocks noGrp="1"/>
          </p:cNvSpPr>
          <p:nvPr>
            <p:ph type="ftr" sz="quarter" idx="11"/>
          </p:nvPr>
        </p:nvSpPr>
        <p:spPr/>
        <p:txBody>
          <a:bodyPr/>
          <a:lstStyle/>
          <a:p>
            <a:pPr>
              <a:defRPr/>
            </a:pPr>
            <a:r>
              <a:rPr lang="en-US" smtClean="0"/>
              <a:t>MyPatrolBase.com</a:t>
            </a:r>
            <a:endParaRPr lang="en-US" dirty="0"/>
          </a:p>
        </p:txBody>
      </p:sp>
      <p:sp>
        <p:nvSpPr>
          <p:cNvPr id="4" name="Slide Number Placeholder 3"/>
          <p:cNvSpPr>
            <a:spLocks noGrp="1"/>
          </p:cNvSpPr>
          <p:nvPr>
            <p:ph type="sldNum" sz="quarter" idx="12"/>
          </p:nvPr>
        </p:nvSpPr>
        <p:spPr/>
        <p:txBody>
          <a:bodyPr/>
          <a:lstStyle/>
          <a:p>
            <a:pPr>
              <a:defRPr/>
            </a:pPr>
            <a:fld id="{1EA9B139-D76A-4931-A5A9-2B0C0318493A}" type="slidenum">
              <a:rPr lang="en-US" smtClean="0"/>
              <a:pPr>
                <a:defRPr/>
              </a:pPr>
              <a:t>25</a:t>
            </a:fld>
            <a:endParaRPr lang="en-US" dirty="0"/>
          </a:p>
        </p:txBody>
      </p:sp>
    </p:spTree>
    <p:extLst>
      <p:ext uri="{BB962C8B-B14F-4D97-AF65-F5344CB8AC3E}">
        <p14:creationId xmlns:p14="http://schemas.microsoft.com/office/powerpoint/2010/main" val="4195146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764" y="-29409"/>
            <a:ext cx="9163764" cy="6887409"/>
          </a:xfrm>
          <a:prstGeom prst="rect">
            <a:avLst/>
          </a:prstGeom>
          <a:noFill/>
        </p:spPr>
        <p:style>
          <a:lnRef idx="2">
            <a:schemeClr val="dk1"/>
          </a:lnRef>
          <a:fillRef idx="1">
            <a:schemeClr val="lt1"/>
          </a:fillRef>
          <a:effectRef idx="0">
            <a:schemeClr val="dk1"/>
          </a:effectRef>
          <a:fontRef idx="minor">
            <a:schemeClr val="dk1"/>
          </a:fontRef>
        </p:style>
        <p:txBody>
          <a:bodyPr/>
          <a:lstStyle/>
          <a:p>
            <a:pPr algn="just"/>
            <a:endParaRPr lang="en-US" sz="1000" dirty="0">
              <a:solidFill>
                <a:srgbClr val="000000"/>
              </a:solidFill>
              <a:latin typeface="Garamond" panose="02020404030301010803" pitchFamily="18" charset="0"/>
              <a:cs typeface="Arial" charset="0"/>
            </a:endParaRPr>
          </a:p>
        </p:txBody>
      </p:sp>
      <p:sp>
        <p:nvSpPr>
          <p:cNvPr id="62465" name="Content Placeholder 2"/>
          <p:cNvSpPr>
            <a:spLocks noGrp="1"/>
          </p:cNvSpPr>
          <p:nvPr>
            <p:ph idx="4294967295"/>
          </p:nvPr>
        </p:nvSpPr>
        <p:spPr>
          <a:xfrm>
            <a:off x="0" y="0"/>
            <a:ext cx="9144000" cy="6858000"/>
          </a:xfrm>
          <a:prstGeom prst="rect">
            <a:avLst/>
          </a:prstGeom>
        </p:spPr>
        <p:txBody>
          <a:bodyPr/>
          <a:lstStyle/>
          <a:p>
            <a:pPr>
              <a:buFontTx/>
              <a:buNone/>
            </a:pPr>
            <a:endParaRPr lang="en-US" sz="800" dirty="0">
              <a:latin typeface="Garamond" panose="02020404030301010803" pitchFamily="18" charset="0"/>
              <a:ea typeface="Arial" pitchFamily="-123" charset="0"/>
            </a:endParaRPr>
          </a:p>
          <a:p>
            <a:pPr>
              <a:buFontTx/>
              <a:buNone/>
            </a:pPr>
            <a:endParaRPr lang="en-US" sz="800" dirty="0" smtClean="0">
              <a:latin typeface="Garamond" panose="02020404030301010803" pitchFamily="18" charset="0"/>
              <a:ea typeface="Arial" pitchFamily="-123" charset="0"/>
            </a:endParaRPr>
          </a:p>
          <a:p>
            <a:pPr>
              <a:buFontTx/>
              <a:buNone/>
            </a:pPr>
            <a:r>
              <a:rPr lang="en-US" sz="800" dirty="0" smtClean="0">
                <a:latin typeface="Garamond" panose="02020404030301010803" pitchFamily="18" charset="0"/>
                <a:ea typeface="Arial" pitchFamily="-123" charset="0"/>
              </a:rPr>
              <a:t>Phase</a:t>
            </a:r>
            <a:r>
              <a:rPr lang="en-US" sz="800" dirty="0">
                <a:latin typeface="Garamond" panose="02020404030301010803" pitchFamily="18" charset="0"/>
                <a:ea typeface="Arial" pitchFamily="-123" charset="0"/>
              </a:rPr>
              <a:t>: _______________	Begins: _________________	Ends: __________________        Critical to Phase: ___________________________________________________</a:t>
            </a:r>
            <a:endParaRPr lang="en-US" sz="800" i="1" dirty="0">
              <a:latin typeface="Garamond" panose="02020404030301010803" pitchFamily="18" charset="0"/>
              <a:ea typeface="Arial" pitchFamily="-123" charset="0"/>
            </a:endParaRPr>
          </a:p>
          <a:p>
            <a:pPr>
              <a:buFontTx/>
              <a:buNone/>
            </a:pPr>
            <a:r>
              <a:rPr lang="en-US" sz="800" dirty="0">
                <a:latin typeface="Garamond" panose="02020404030301010803" pitchFamily="18" charset="0"/>
                <a:ea typeface="Arial" pitchFamily="-123" charset="0"/>
              </a:rPr>
              <a:t>Rehearsals:</a:t>
            </a:r>
            <a:r>
              <a:rPr lang="en-US" sz="800" i="1" dirty="0">
                <a:latin typeface="Garamond" panose="02020404030301010803" pitchFamily="18" charset="0"/>
                <a:ea typeface="Arial" pitchFamily="-123" charset="0"/>
              </a:rPr>
              <a:t> ______________________________________________________________________________________________________________________________________________________</a:t>
            </a:r>
          </a:p>
          <a:p>
            <a:pPr>
              <a:buFontTx/>
              <a:buNone/>
            </a:pPr>
            <a:r>
              <a:rPr lang="en-US" sz="800" dirty="0">
                <a:latin typeface="Garamond" panose="02020404030301010803" pitchFamily="18" charset="0"/>
                <a:ea typeface="Arial" pitchFamily="-123" charset="0"/>
              </a:rPr>
              <a:t>Formation/Order of Movement: </a:t>
            </a:r>
          </a:p>
          <a:p>
            <a:pPr>
              <a:buFontTx/>
              <a:buNone/>
            </a:pPr>
            <a:r>
              <a:rPr lang="en-US" sz="800" dirty="0">
                <a:latin typeface="Garamond" panose="02020404030301010803" pitchFamily="18" charset="0"/>
                <a:ea typeface="Arial" pitchFamily="-123" charset="0"/>
              </a:rPr>
              <a:t>	______________________________________________________________________________________________________________________________________________________</a:t>
            </a:r>
          </a:p>
          <a:p>
            <a:pPr>
              <a:buFontTx/>
              <a:buNone/>
            </a:pPr>
            <a:r>
              <a:rPr lang="en-US" sz="800" dirty="0" smtClean="0">
                <a:latin typeface="Garamond" panose="02020404030301010803" pitchFamily="18" charset="0"/>
                <a:ea typeface="Arial" pitchFamily="-123" charset="0"/>
              </a:rPr>
              <a:t>PACE during Movement/React to Contact/LDAs (Day/Night):</a:t>
            </a:r>
          </a:p>
          <a:p>
            <a:pPr>
              <a:buNone/>
            </a:pPr>
            <a:r>
              <a:rPr lang="en-US" sz="800" dirty="0">
                <a:latin typeface="Garamond" panose="02020404030301010803" pitchFamily="18" charset="0"/>
                <a:ea typeface="Arial" pitchFamily="-123" charset="0"/>
              </a:rPr>
              <a:t>	P: __________/__________ A: __________/__________ C:__________/__________ E</a:t>
            </a:r>
            <a:r>
              <a:rPr lang="en-US" sz="800" dirty="0" smtClean="0">
                <a:latin typeface="Garamond" panose="02020404030301010803" pitchFamily="18" charset="0"/>
                <a:ea typeface="Arial" pitchFamily="-123" charset="0"/>
              </a:rPr>
              <a:t>:__________/__________                        Mission </a:t>
            </a:r>
            <a:r>
              <a:rPr lang="en-US" sz="800" dirty="0">
                <a:latin typeface="Garamond" panose="02020404030301010803" pitchFamily="18" charset="0"/>
                <a:ea typeface="Arial" pitchFamily="-123" charset="0"/>
              </a:rPr>
              <a:t>Decision Line / Decisive Point:_____________________________</a:t>
            </a:r>
          </a:p>
          <a:p>
            <a:pPr>
              <a:buFontTx/>
              <a:buNone/>
            </a:pPr>
            <a:r>
              <a:rPr lang="en-US" sz="800" dirty="0" smtClean="0">
                <a:latin typeface="Garamond" panose="02020404030301010803" pitchFamily="18" charset="0"/>
                <a:ea typeface="Arial" pitchFamily="-123" charset="0"/>
              </a:rPr>
              <a:t>Routes </a:t>
            </a:r>
            <a:r>
              <a:rPr lang="en-US" sz="800" dirty="0">
                <a:latin typeface="Garamond" panose="02020404030301010803" pitchFamily="18" charset="0"/>
                <a:ea typeface="Arial" pitchFamily="-123" charset="0"/>
              </a:rPr>
              <a:t>(VDOs, Distance, Direction, CPs, LDAs, ODAs, Key Terrain, Responsibilities) (</a:t>
            </a:r>
            <a:r>
              <a:rPr lang="en-US" sz="800" b="1" dirty="0" smtClean="0">
                <a:latin typeface="Garamond" panose="02020404030301010803" pitchFamily="18" charset="0"/>
                <a:ea typeface="Arial" pitchFamily="-123" charset="0"/>
              </a:rPr>
              <a:t>ATL/SL</a:t>
            </a:r>
            <a:r>
              <a:rPr lang="en-US" sz="800" dirty="0" smtClean="0">
                <a:latin typeface="Garamond" panose="02020404030301010803" pitchFamily="18" charset="0"/>
                <a:ea typeface="Arial" pitchFamily="-123" charset="0"/>
              </a:rPr>
              <a:t>)</a:t>
            </a:r>
          </a:p>
          <a:p>
            <a:pPr>
              <a:buFontTx/>
              <a:buNone/>
            </a:pPr>
            <a:r>
              <a:rPr lang="en-US" sz="800" dirty="0" smtClean="0">
                <a:latin typeface="Garamond" panose="02020404030301010803" pitchFamily="18" charset="0"/>
                <a:ea typeface="Arial" pitchFamily="-123" charset="0"/>
              </a:rPr>
              <a:t>	Primary </a:t>
            </a:r>
            <a:r>
              <a:rPr lang="en-US" sz="800" i="1" dirty="0" smtClean="0">
                <a:latin typeface="Garamond" panose="02020404030301010803" pitchFamily="18" charset="0"/>
                <a:ea typeface="Arial" pitchFamily="-123" charset="0"/>
              </a:rPr>
              <a:t>includes water resupply </a:t>
            </a:r>
            <a:r>
              <a:rPr lang="en-US" sz="800" dirty="0" smtClean="0">
                <a:latin typeface="Garamond" panose="02020404030301010803" pitchFamily="18" charset="0"/>
                <a:ea typeface="Arial" pitchFamily="-123" charset="0"/>
              </a:rPr>
              <a:t>: (a Reconsolidation </a:t>
            </a:r>
            <a:r>
              <a:rPr lang="en-US" sz="800" dirty="0">
                <a:latin typeface="Garamond" panose="02020404030301010803" pitchFamily="18" charset="0"/>
                <a:ea typeface="Arial" pitchFamily="-123" charset="0"/>
              </a:rPr>
              <a:t>Point </a:t>
            </a:r>
            <a:r>
              <a:rPr lang="en-US" sz="800" dirty="0" smtClean="0">
                <a:latin typeface="Garamond" panose="02020404030301010803" pitchFamily="18" charset="0"/>
                <a:ea typeface="Arial" pitchFamily="-123" charset="0"/>
              </a:rPr>
              <a:t>must </a:t>
            </a:r>
            <a:r>
              <a:rPr lang="en-US" sz="800" dirty="0">
                <a:latin typeface="Garamond" panose="02020404030301010803" pitchFamily="18" charset="0"/>
                <a:ea typeface="Arial" pitchFamily="-123" charset="0"/>
              </a:rPr>
              <a:t>be 2k or a major terrain feature away from </a:t>
            </a:r>
            <a:r>
              <a:rPr lang="en-US" sz="800" dirty="0" smtClean="0">
                <a:latin typeface="Garamond" panose="02020404030301010803" pitchFamily="18" charset="0"/>
                <a:ea typeface="Arial" pitchFamily="-123" charset="0"/>
              </a:rPr>
              <a:t>OBJ): </a:t>
            </a:r>
            <a:r>
              <a:rPr lang="en-US" sz="800" dirty="0">
                <a:latin typeface="Garamond" panose="02020404030301010803" pitchFamily="18" charset="0"/>
                <a:ea typeface="Arial" pitchFamily="-123"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800" dirty="0" smtClean="0">
              <a:latin typeface="Garamond" panose="02020404030301010803" pitchFamily="18" charset="0"/>
              <a:ea typeface="Arial" pitchFamily="-123" charset="0"/>
            </a:endParaRPr>
          </a:p>
          <a:p>
            <a:pPr>
              <a:buFontTx/>
              <a:buNone/>
            </a:pPr>
            <a:r>
              <a:rPr lang="en-US" sz="800" dirty="0" smtClean="0">
                <a:latin typeface="Garamond" panose="02020404030301010803" pitchFamily="18" charset="0"/>
                <a:ea typeface="Arial" pitchFamily="-123" charset="0"/>
              </a:rPr>
              <a:t>	Alternate </a:t>
            </a:r>
            <a:r>
              <a:rPr lang="en-US" sz="800" i="1" dirty="0">
                <a:latin typeface="Garamond" panose="02020404030301010803" pitchFamily="18" charset="0"/>
                <a:ea typeface="Arial" pitchFamily="-123" charset="0"/>
              </a:rPr>
              <a:t>includes water </a:t>
            </a:r>
            <a:r>
              <a:rPr lang="en-US" sz="800" i="1" dirty="0" smtClean="0">
                <a:latin typeface="Garamond" panose="02020404030301010803" pitchFamily="18" charset="0"/>
                <a:ea typeface="Arial" pitchFamily="-123" charset="0"/>
              </a:rPr>
              <a:t>resupply</a:t>
            </a:r>
            <a:r>
              <a:rPr lang="en-US" sz="800" dirty="0">
                <a:latin typeface="Garamond" panose="02020404030301010803" pitchFamily="18" charset="0"/>
                <a:ea typeface="Arial" pitchFamily="-123" charset="0"/>
              </a:rPr>
              <a:t> : (a Reconsolidation Point must be 2k or a major terrain feature away from OBJ): </a:t>
            </a:r>
            <a:r>
              <a:rPr lang="en-US" sz="800" dirty="0" smtClean="0">
                <a:latin typeface="Garamond" panose="02020404030301010803" pitchFamily="18" charset="0"/>
                <a:ea typeface="Arial" pitchFamily="-123"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buFontTx/>
              <a:buNone/>
            </a:pPr>
            <a:r>
              <a:rPr lang="en-US" sz="800" dirty="0" smtClean="0">
                <a:latin typeface="Garamond" panose="02020404030301010803" pitchFamily="18" charset="0"/>
                <a:ea typeface="Arial" pitchFamily="-123" charset="0"/>
              </a:rPr>
              <a:t>Key Tasks by Squads or Teams (VDOs, IRP, LDAs, ERPs, SH/LH, LU, ORP, RP, AOO/Responsibilities, Recon, Occupation, Engagement Criteria, Control Measures, C&amp;R, Withdrawal Plan, Compromise Plan):</a:t>
            </a:r>
          </a:p>
          <a:p>
            <a:pPr>
              <a:buFontTx/>
              <a:buNone/>
            </a:pPr>
            <a:r>
              <a:rPr lang="en-US" sz="800" dirty="0">
                <a:latin typeface="Garamond" panose="02020404030301010803" pitchFamily="18" charset="0"/>
                <a:ea typeface="Arial" pitchFamily="-123" charset="0"/>
              </a:rPr>
              <a:t>	</a:t>
            </a:r>
            <a:r>
              <a:rPr lang="en-US" sz="800" dirty="0" smtClean="0">
                <a:latin typeface="Garamond" panose="02020404030301010803" pitchFamily="18" charset="0"/>
                <a:ea typeface="Arial" pitchFamily="-123"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800" dirty="0">
              <a:latin typeface="Garamond" panose="02020404030301010803" pitchFamily="18" charset="0"/>
              <a:ea typeface="Arial" pitchFamily="-123" charset="0"/>
            </a:endParaRPr>
          </a:p>
          <a:p>
            <a:pPr>
              <a:buFontTx/>
              <a:buNone/>
            </a:pPr>
            <a:r>
              <a:rPr lang="en-US" sz="800" dirty="0">
                <a:latin typeface="Garamond" panose="02020404030301010803" pitchFamily="18" charset="0"/>
                <a:ea typeface="Arial" pitchFamily="-123" charset="0"/>
              </a:rPr>
              <a:t>Direct Fire Control Plan: (PLs, TRPs, RFLs, NFAs)</a:t>
            </a:r>
          </a:p>
          <a:p>
            <a:pPr>
              <a:buFontTx/>
              <a:buNone/>
            </a:pPr>
            <a:r>
              <a:rPr lang="en-US" sz="800" dirty="0">
                <a:latin typeface="Garamond" panose="02020404030301010803" pitchFamily="18" charset="0"/>
                <a:ea typeface="Arial" pitchFamily="-123" charset="0"/>
              </a:rPr>
              <a:t>	______________________________________________________________________________________________________________________________________________________</a:t>
            </a:r>
          </a:p>
          <a:p>
            <a:pPr>
              <a:buFontTx/>
              <a:buNone/>
            </a:pPr>
            <a:r>
              <a:rPr lang="en-US" sz="800" dirty="0">
                <a:latin typeface="Garamond" panose="02020404030301010803" pitchFamily="18" charset="0"/>
                <a:ea typeface="Arial" pitchFamily="-123" charset="0"/>
              </a:rPr>
              <a:t>Shift/Cease Fire (Day/Night)		                             </a:t>
            </a:r>
          </a:p>
          <a:p>
            <a:pPr>
              <a:buFontTx/>
              <a:buNone/>
            </a:pPr>
            <a:r>
              <a:rPr lang="en-US" sz="800" dirty="0">
                <a:latin typeface="Garamond" panose="02020404030301010803" pitchFamily="18" charset="0"/>
                <a:ea typeface="Arial" pitchFamily="-123" charset="0"/>
              </a:rPr>
              <a:t>	P: __________/__________ A: __________/__________ C: __________/__________ E: __________/__________    </a:t>
            </a:r>
          </a:p>
          <a:p>
            <a:pPr>
              <a:buFontTx/>
              <a:buNone/>
            </a:pPr>
            <a:r>
              <a:rPr lang="en-US" sz="800" dirty="0" smtClean="0">
                <a:latin typeface="Garamond" panose="02020404030301010803" pitchFamily="18" charset="0"/>
                <a:ea typeface="Arial" pitchFamily="-123" charset="0"/>
              </a:rPr>
              <a:t>SPARC          </a:t>
            </a:r>
            <a:endParaRPr lang="en-US" sz="800" dirty="0">
              <a:latin typeface="Garamond" panose="02020404030301010803" pitchFamily="18" charset="0"/>
              <a:ea typeface="Arial" pitchFamily="-123" charset="0"/>
            </a:endParaRPr>
          </a:p>
          <a:p>
            <a:pPr>
              <a:buFontTx/>
              <a:buNone/>
            </a:pPr>
            <a:r>
              <a:rPr lang="en-US" sz="800" dirty="0">
                <a:latin typeface="Garamond" panose="02020404030301010803" pitchFamily="18" charset="0"/>
                <a:ea typeface="Arial" pitchFamily="-123" charset="0"/>
              </a:rPr>
              <a:t>	Sectors of Fire:__________ Priorities of Fire:__________ Assault Lanes:__________ Rates of Fire:__________ Camo</a:t>
            </a:r>
          </a:p>
          <a:p>
            <a:pPr>
              <a:buFontTx/>
              <a:buNone/>
            </a:pPr>
            <a:r>
              <a:rPr lang="en-US" sz="800" dirty="0" smtClean="0">
                <a:latin typeface="Garamond" panose="02020404030301010803" pitchFamily="18" charset="0"/>
                <a:ea typeface="Arial" pitchFamily="-123" charset="0"/>
              </a:rPr>
              <a:t>EWAC</a:t>
            </a:r>
            <a:endParaRPr lang="en-US" sz="800" dirty="0">
              <a:latin typeface="Garamond" panose="02020404030301010803" pitchFamily="18" charset="0"/>
              <a:ea typeface="Arial" pitchFamily="-123" charset="0"/>
            </a:endParaRPr>
          </a:p>
          <a:p>
            <a:pPr>
              <a:buFontTx/>
              <a:buNone/>
            </a:pPr>
            <a:r>
              <a:rPr lang="en-US" sz="800" dirty="0">
                <a:latin typeface="Garamond" panose="02020404030301010803" pitchFamily="18" charset="0"/>
                <a:ea typeface="Arial" pitchFamily="-123" charset="0"/>
              </a:rPr>
              <a:t>	Engagement:____________________  Withdraw:____________________ Abort:____________________ Compromise: Hard - ____________________ Soft - </a:t>
            </a:r>
            <a:r>
              <a:rPr lang="en-US" sz="800" dirty="0" smtClean="0">
                <a:latin typeface="Garamond" panose="02020404030301010803" pitchFamily="18" charset="0"/>
                <a:ea typeface="Arial" pitchFamily="-123" charset="0"/>
              </a:rPr>
              <a:t>____________________</a:t>
            </a:r>
            <a:endParaRPr lang="en-US" sz="800" dirty="0">
              <a:latin typeface="Garamond" panose="02020404030301010803" pitchFamily="18" charset="0"/>
              <a:ea typeface="Arial" pitchFamily="-123" charset="0"/>
            </a:endParaRPr>
          </a:p>
          <a:p>
            <a:pPr>
              <a:buFontTx/>
              <a:buNone/>
            </a:pPr>
            <a:r>
              <a:rPr lang="en-US" sz="800" dirty="0" smtClean="0">
                <a:latin typeface="Garamond" panose="02020404030301010803" pitchFamily="18" charset="0"/>
                <a:ea typeface="Arial" pitchFamily="-123" charset="0"/>
              </a:rPr>
              <a:t>Weapons </a:t>
            </a:r>
            <a:r>
              <a:rPr lang="en-US" sz="800" dirty="0">
                <a:latin typeface="Garamond" panose="02020404030301010803" pitchFamily="18" charset="0"/>
                <a:ea typeface="Arial" pitchFamily="-123" charset="0"/>
              </a:rPr>
              <a:t>Control Status: </a:t>
            </a:r>
            <a:r>
              <a:rPr lang="en-US" sz="800" u="sng" dirty="0">
                <a:latin typeface="Garamond" panose="02020404030301010803" pitchFamily="18" charset="0"/>
                <a:ea typeface="Arial" pitchFamily="-123" charset="0"/>
              </a:rPr>
              <a:t>Hold – Tight - Free</a:t>
            </a:r>
          </a:p>
          <a:p>
            <a:pPr>
              <a:buFontTx/>
              <a:buNone/>
            </a:pPr>
            <a:r>
              <a:rPr lang="en-US" sz="800" dirty="0">
                <a:latin typeface="Garamond" panose="02020404030301010803" pitchFamily="18" charset="0"/>
                <a:ea typeface="Arial" pitchFamily="-123" charset="0"/>
              </a:rPr>
              <a:t>C2 Locations/Succession of Command</a:t>
            </a:r>
            <a:r>
              <a:rPr lang="en-US" sz="800" dirty="0" smtClean="0">
                <a:latin typeface="Garamond" panose="02020404030301010803" pitchFamily="18" charset="0"/>
                <a:ea typeface="Arial" pitchFamily="-123" charset="0"/>
              </a:rPr>
              <a:t>:_________________________________________________________________________________________________________________________________________________</a:t>
            </a:r>
            <a:endParaRPr lang="en-US" sz="800" dirty="0">
              <a:latin typeface="Garamond" panose="02020404030301010803" pitchFamily="18" charset="0"/>
              <a:ea typeface="Arial" pitchFamily="-123" charset="0"/>
            </a:endParaRPr>
          </a:p>
          <a:p>
            <a:pPr>
              <a:buFontTx/>
              <a:buNone/>
            </a:pPr>
            <a:r>
              <a:rPr lang="en-US" sz="800" dirty="0">
                <a:latin typeface="Garamond" panose="02020404030301010803" pitchFamily="18" charset="0"/>
                <a:ea typeface="Arial" pitchFamily="-123" charset="0"/>
              </a:rPr>
              <a:t>Contingencies (RTC, IDF, Contact @ LDA, IED, Contact @ VDO):</a:t>
            </a:r>
          </a:p>
          <a:p>
            <a:pPr>
              <a:buFontTx/>
              <a:buNone/>
            </a:pPr>
            <a:r>
              <a:rPr lang="en-US" sz="800" dirty="0">
                <a:latin typeface="Garamond" panose="02020404030301010803" pitchFamily="18" charset="0"/>
                <a:ea typeface="Arial" pitchFamily="-123" charset="0"/>
              </a:rPr>
              <a:t>	</a:t>
            </a:r>
            <a:r>
              <a:rPr lang="en-US" sz="800" dirty="0" smtClean="0">
                <a:latin typeface="Garamond" panose="02020404030301010803" pitchFamily="18" charset="0"/>
                <a:ea typeface="Arial" pitchFamily="-123"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buFontTx/>
              <a:buNone/>
            </a:pPr>
            <a:r>
              <a:rPr lang="en-US" sz="800" dirty="0">
                <a:latin typeface="Garamond" panose="02020404030301010803" pitchFamily="18" charset="0"/>
                <a:ea typeface="Arial" pitchFamily="-123" charset="0"/>
              </a:rPr>
              <a:t>OPSKED/Key Calls </a:t>
            </a:r>
            <a:r>
              <a:rPr lang="en-US" sz="800" dirty="0" smtClean="0">
                <a:latin typeface="Garamond" panose="02020404030301010803" pitchFamily="18" charset="0"/>
                <a:ea typeface="Arial" pitchFamily="-123" charset="0"/>
              </a:rPr>
              <a:t>(</a:t>
            </a:r>
            <a:r>
              <a:rPr lang="en-US" sz="800" b="1" dirty="0" smtClean="0">
                <a:latin typeface="Garamond" panose="02020404030301010803" pitchFamily="18" charset="0"/>
                <a:ea typeface="Arial" pitchFamily="-123" charset="0"/>
              </a:rPr>
              <a:t>RTO</a:t>
            </a:r>
            <a:r>
              <a:rPr lang="en-US" sz="800" dirty="0">
                <a:latin typeface="Garamond" panose="02020404030301010803" pitchFamily="18" charset="0"/>
                <a:ea typeface="Arial" pitchFamily="-123" charset="0"/>
              </a:rPr>
              <a:t>):</a:t>
            </a:r>
          </a:p>
          <a:p>
            <a:pPr>
              <a:buFontTx/>
              <a:buNone/>
            </a:pPr>
            <a:r>
              <a:rPr lang="en-US" sz="800" dirty="0">
                <a:latin typeface="Garamond" panose="02020404030301010803" pitchFamily="18" charset="0"/>
                <a:ea typeface="Arial" pitchFamily="-123" charset="0"/>
              </a:rPr>
              <a:t>	_________________________________________________________________________________________________________________________________________________________________________</a:t>
            </a:r>
          </a:p>
          <a:p>
            <a:pPr>
              <a:buNone/>
            </a:pPr>
            <a:r>
              <a:rPr lang="en-US" sz="800" dirty="0" smtClean="0">
                <a:latin typeface="Garamond" panose="02020404030301010803" pitchFamily="18" charset="0"/>
                <a:ea typeface="Arial" pitchFamily="-123" charset="0"/>
              </a:rPr>
              <a:t>Fire </a:t>
            </a:r>
            <a:r>
              <a:rPr lang="en-US" sz="800" dirty="0">
                <a:latin typeface="Garamond" panose="02020404030301010803" pitchFamily="18" charset="0"/>
                <a:ea typeface="Arial" pitchFamily="-123" charset="0"/>
              </a:rPr>
              <a:t>Support/Targets/CAS Support (</a:t>
            </a:r>
            <a:r>
              <a:rPr lang="en-US" sz="800" b="1" dirty="0">
                <a:latin typeface="Garamond" panose="02020404030301010803" pitchFamily="18" charset="0"/>
                <a:ea typeface="Arial" pitchFamily="-123" charset="0"/>
              </a:rPr>
              <a:t>FO</a:t>
            </a:r>
            <a:r>
              <a:rPr lang="en-US" sz="800" dirty="0" smtClean="0">
                <a:latin typeface="Garamond" panose="02020404030301010803" pitchFamily="18" charset="0"/>
                <a:ea typeface="Arial" pitchFamily="-123" charset="0"/>
              </a:rPr>
              <a:t>): _________________________________________________________________________________________________________________________________________________________________________ </a:t>
            </a:r>
          </a:p>
          <a:p>
            <a:pPr>
              <a:buFontTx/>
              <a:buNone/>
            </a:pPr>
            <a:r>
              <a:rPr lang="en-US" sz="800" dirty="0" smtClean="0">
                <a:latin typeface="Garamond" panose="02020404030301010803" pitchFamily="18" charset="0"/>
                <a:ea typeface="Arial" pitchFamily="-123" charset="0"/>
              </a:rPr>
              <a:t>Sustainment </a:t>
            </a:r>
            <a:r>
              <a:rPr lang="en-US" sz="800" dirty="0">
                <a:latin typeface="Garamond" panose="02020404030301010803" pitchFamily="18" charset="0"/>
                <a:ea typeface="Arial" pitchFamily="-123" charset="0"/>
              </a:rPr>
              <a:t>(</a:t>
            </a:r>
            <a:r>
              <a:rPr lang="en-US" sz="800" b="1" dirty="0">
                <a:latin typeface="Garamond" panose="02020404030301010803" pitchFamily="18" charset="0"/>
                <a:ea typeface="Arial" pitchFamily="-123" charset="0"/>
              </a:rPr>
              <a:t>PSG/BTL</a:t>
            </a:r>
            <a:r>
              <a:rPr lang="en-US" sz="800" dirty="0">
                <a:latin typeface="Garamond" panose="02020404030301010803" pitchFamily="18" charset="0"/>
                <a:ea typeface="Arial" pitchFamily="-123" charset="0"/>
              </a:rPr>
              <a:t>):</a:t>
            </a:r>
          </a:p>
          <a:p>
            <a:pPr>
              <a:buFontTx/>
              <a:buNone/>
            </a:pPr>
            <a:r>
              <a:rPr lang="en-US" sz="800" dirty="0">
                <a:latin typeface="Garamond" panose="02020404030301010803" pitchFamily="18" charset="0"/>
                <a:ea typeface="Arial" pitchFamily="-123" charset="0"/>
              </a:rPr>
              <a:t>            </a:t>
            </a:r>
            <a:r>
              <a:rPr lang="en-US" sz="800" dirty="0" smtClean="0">
                <a:latin typeface="Garamond" panose="02020404030301010803" pitchFamily="18" charset="0"/>
                <a:ea typeface="Arial" pitchFamily="-123" charset="0"/>
              </a:rPr>
              <a:t>	Location </a:t>
            </a:r>
            <a:r>
              <a:rPr lang="en-US" sz="800" dirty="0">
                <a:latin typeface="Garamond" panose="02020404030301010803" pitchFamily="18" charset="0"/>
                <a:ea typeface="Arial" pitchFamily="-123" charset="0"/>
              </a:rPr>
              <a:t>of PSG/BTL </a:t>
            </a:r>
            <a:r>
              <a:rPr lang="en-US" sz="800" dirty="0" smtClean="0">
                <a:latin typeface="Garamond" panose="02020404030301010803" pitchFamily="18" charset="0"/>
                <a:ea typeface="Arial" pitchFamily="-123" charset="0"/>
              </a:rPr>
              <a:t>&amp; Medic during </a:t>
            </a:r>
            <a:r>
              <a:rPr lang="en-US" sz="800" dirty="0">
                <a:latin typeface="Garamond" panose="02020404030301010803" pitchFamily="18" charset="0"/>
                <a:ea typeface="Arial" pitchFamily="-123" charset="0"/>
              </a:rPr>
              <a:t>this Phase</a:t>
            </a:r>
            <a:r>
              <a:rPr lang="en-US" sz="800" dirty="0" smtClean="0">
                <a:latin typeface="Garamond" panose="02020404030301010803" pitchFamily="18" charset="0"/>
                <a:ea typeface="Arial" pitchFamily="-123" charset="0"/>
              </a:rPr>
              <a:t>:__________________________________________________________________________________________________________________________________</a:t>
            </a:r>
            <a:endParaRPr lang="en-US" sz="800" dirty="0">
              <a:latin typeface="Garamond" panose="02020404030301010803" pitchFamily="18" charset="0"/>
              <a:ea typeface="Arial" pitchFamily="-123" charset="0"/>
            </a:endParaRPr>
          </a:p>
          <a:p>
            <a:pPr>
              <a:buFontTx/>
              <a:buNone/>
            </a:pPr>
            <a:r>
              <a:rPr lang="en-US" sz="800" dirty="0" smtClean="0">
                <a:latin typeface="Garamond" panose="02020404030301010803" pitchFamily="18" charset="0"/>
                <a:ea typeface="Arial" pitchFamily="-123" charset="0"/>
              </a:rPr>
              <a:t>	Locations of A&amp;L Team/s, CCPs, BN Aid Station &amp; their markings:____________________________________________________________________________________________________________________</a:t>
            </a:r>
          </a:p>
          <a:p>
            <a:pPr>
              <a:buFontTx/>
              <a:buNone/>
            </a:pPr>
            <a:r>
              <a:rPr lang="en-US" sz="800" dirty="0">
                <a:latin typeface="Garamond" panose="02020404030301010803" pitchFamily="18" charset="0"/>
                <a:ea typeface="Arial" pitchFamily="-123" charset="0"/>
              </a:rPr>
              <a:t> </a:t>
            </a:r>
            <a:r>
              <a:rPr lang="en-US" sz="800" dirty="0" smtClean="0">
                <a:latin typeface="Garamond" panose="02020404030301010803" pitchFamily="18" charset="0"/>
                <a:ea typeface="Arial" pitchFamily="-123" charset="0"/>
              </a:rPr>
              <a:t>            	_________________________________________________________________________________________________________________________________________________________________________</a:t>
            </a:r>
          </a:p>
          <a:p>
            <a:pPr>
              <a:buFontTx/>
              <a:buNone/>
            </a:pPr>
            <a:r>
              <a:rPr lang="en-US" sz="800" dirty="0">
                <a:latin typeface="Garamond" panose="02020404030301010803" pitchFamily="18" charset="0"/>
                <a:ea typeface="Arial" pitchFamily="-123" charset="0"/>
              </a:rPr>
              <a:t> </a:t>
            </a:r>
            <a:r>
              <a:rPr lang="en-US" sz="800" dirty="0" smtClean="0">
                <a:latin typeface="Garamond" panose="02020404030301010803" pitchFamily="18" charset="0"/>
                <a:ea typeface="Arial" pitchFamily="-123" charset="0"/>
              </a:rPr>
              <a:t>            Method of Marking Patients:___________________________________________________________________________________________________________________________________________________</a:t>
            </a:r>
            <a:endParaRPr lang="en-US" sz="800" dirty="0">
              <a:latin typeface="Garamond" panose="02020404030301010803" pitchFamily="18" charset="0"/>
              <a:ea typeface="Arial" pitchFamily="-123" charset="0"/>
            </a:endParaRPr>
          </a:p>
          <a:p>
            <a:pPr>
              <a:buNone/>
            </a:pPr>
            <a:r>
              <a:rPr lang="en-US" sz="800" dirty="0" smtClean="0">
                <a:latin typeface="Garamond" panose="02020404030301010803" pitchFamily="18" charset="0"/>
                <a:ea typeface="Arial" pitchFamily="-123" charset="0"/>
              </a:rPr>
              <a:t>	Casualty Care (</a:t>
            </a:r>
            <a:r>
              <a:rPr lang="en-US" sz="800" i="1" dirty="0">
                <a:solidFill>
                  <a:srgbClr val="000000"/>
                </a:solidFill>
                <a:latin typeface="Garamond" panose="02020404030301010803" pitchFamily="18" charset="0"/>
                <a:cs typeface="Arial" charset="0"/>
              </a:rPr>
              <a:t>Self Aid, Buddy Aid, TC3, Medic, </a:t>
            </a:r>
            <a:r>
              <a:rPr lang="en-US" sz="800" i="1" dirty="0" smtClean="0">
                <a:solidFill>
                  <a:srgbClr val="000000"/>
                </a:solidFill>
                <a:latin typeface="Garamond" panose="02020404030301010803" pitchFamily="18" charset="0"/>
                <a:cs typeface="Arial" charset="0"/>
              </a:rPr>
              <a:t>FST</a:t>
            </a:r>
            <a:r>
              <a:rPr lang="en-US" sz="800" dirty="0" smtClean="0">
                <a:latin typeface="Garamond" panose="02020404030301010803" pitchFamily="18" charset="0"/>
                <a:ea typeface="Arial" pitchFamily="-123" charset="0"/>
              </a:rPr>
              <a:t>):_________________________________________________________________________________________________________________________________</a:t>
            </a:r>
            <a:endParaRPr lang="en-US" sz="800" dirty="0">
              <a:latin typeface="Garamond" panose="02020404030301010803" pitchFamily="18" charset="0"/>
              <a:ea typeface="Arial" pitchFamily="-123" charset="0"/>
            </a:endParaRPr>
          </a:p>
          <a:p>
            <a:pPr>
              <a:buFontTx/>
              <a:buNone/>
            </a:pPr>
            <a:r>
              <a:rPr lang="en-US" sz="800" dirty="0">
                <a:latin typeface="Garamond" panose="02020404030301010803" pitchFamily="18" charset="0"/>
                <a:ea typeface="Arial" pitchFamily="-123" charset="0"/>
              </a:rPr>
              <a:t>	</a:t>
            </a:r>
            <a:r>
              <a:rPr lang="en-US" sz="800" dirty="0" smtClean="0">
                <a:latin typeface="Garamond" panose="02020404030301010803" pitchFamily="18" charset="0"/>
                <a:ea typeface="Arial" pitchFamily="-123" charset="0"/>
              </a:rPr>
              <a:t>HLZs and AXPs:____________________________________________________________________________________________________________________________________________________________</a:t>
            </a:r>
            <a:endParaRPr lang="en-US" sz="800" dirty="0">
              <a:latin typeface="Garamond" panose="02020404030301010803" pitchFamily="18" charset="0"/>
              <a:ea typeface="Arial" pitchFamily="-123" charset="0"/>
            </a:endParaRPr>
          </a:p>
          <a:p>
            <a:pPr>
              <a:buFontTx/>
              <a:buNone/>
            </a:pPr>
            <a:r>
              <a:rPr lang="en-US" sz="800" dirty="0">
                <a:latin typeface="Garamond" panose="02020404030301010803" pitchFamily="18" charset="0"/>
                <a:ea typeface="Arial" pitchFamily="-123" charset="0"/>
              </a:rPr>
              <a:t>	Resupply/Speedballs</a:t>
            </a:r>
            <a:r>
              <a:rPr lang="en-US" sz="800" dirty="0" smtClean="0">
                <a:latin typeface="Garamond" panose="02020404030301010803" pitchFamily="18" charset="0"/>
                <a:ea typeface="Arial" pitchFamily="-123" charset="0"/>
              </a:rPr>
              <a:t>:________________________________________________________________________________________________________________________________________________________</a:t>
            </a:r>
            <a:endParaRPr lang="en-US" sz="800" dirty="0">
              <a:latin typeface="Garamond" panose="02020404030301010803" pitchFamily="18" charset="0"/>
              <a:ea typeface="Arial" pitchFamily="-123" charset="0"/>
            </a:endParaRPr>
          </a:p>
          <a:p>
            <a:pPr>
              <a:buFontTx/>
              <a:buNone/>
            </a:pPr>
            <a:endParaRPr lang="en-US" sz="800" dirty="0">
              <a:latin typeface="Garamond" panose="02020404030301010803" pitchFamily="18" charset="0"/>
              <a:ea typeface="Arial" pitchFamily="-123" charset="0"/>
            </a:endParaRPr>
          </a:p>
        </p:txBody>
      </p:sp>
      <p:sp>
        <p:nvSpPr>
          <p:cNvPr id="3" name="Rectangle 2"/>
          <p:cNvSpPr/>
          <p:nvPr/>
        </p:nvSpPr>
        <p:spPr>
          <a:xfrm>
            <a:off x="0" y="-15368"/>
            <a:ext cx="9144000" cy="2286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b="1" dirty="0" smtClean="0">
                <a:solidFill>
                  <a:schemeClr val="bg1"/>
                </a:solidFill>
                <a:latin typeface="Garamond" panose="02020404030301010803" pitchFamily="18" charset="0"/>
                <a:cs typeface="Arial" charset="0"/>
              </a:rPr>
              <a:t>SCHEME OF MANEUVER</a:t>
            </a:r>
            <a:endParaRPr lang="en-US" sz="1200" b="1" dirty="0">
              <a:solidFill>
                <a:schemeClr val="bg1"/>
              </a:solidFill>
              <a:latin typeface="Garamond" panose="02020404030301010803" pitchFamily="18" charset="0"/>
              <a:cs typeface="Arial" charset="0"/>
            </a:endParaRPr>
          </a:p>
        </p:txBody>
      </p:sp>
      <p:sp>
        <p:nvSpPr>
          <p:cNvPr id="9" name="Rectangle 4"/>
          <p:cNvSpPr>
            <a:spLocks noChangeArrowheads="1"/>
          </p:cNvSpPr>
          <p:nvPr/>
        </p:nvSpPr>
        <p:spPr bwMode="auto">
          <a:xfrm>
            <a:off x="0" y="-15368"/>
            <a:ext cx="1475656" cy="228600"/>
          </a:xfrm>
          <a:prstGeom prst="rect">
            <a:avLst/>
          </a:prstGeom>
          <a:solidFill>
            <a:schemeClr val="bg1"/>
          </a:solidFill>
          <a:ln w="25400">
            <a:solidFill>
              <a:schemeClr val="tx1"/>
            </a:solidFill>
          </a:ln>
        </p:spPr>
        <p:style>
          <a:lnRef idx="1">
            <a:schemeClr val="accent2"/>
          </a:lnRef>
          <a:fillRef idx="2">
            <a:schemeClr val="accent2"/>
          </a:fillRef>
          <a:effectRef idx="1">
            <a:schemeClr val="accent2"/>
          </a:effectRef>
          <a:fontRef idx="minor">
            <a:schemeClr val="dk1"/>
          </a:fontRef>
        </p:style>
        <p:txBody>
          <a:bodyPr lIns="0" tIns="66032" rIns="0" bIns="66032" rtlCol="0" anchor="ctr"/>
          <a:lstStyle/>
          <a:p>
            <a:pPr algn="ctr"/>
            <a:r>
              <a:rPr lang="en-US" sz="1200" i="1" dirty="0" smtClean="0">
                <a:solidFill>
                  <a:schemeClr val="tx1"/>
                </a:solidFill>
                <a:latin typeface="Garamond" panose="02020404030301010803" pitchFamily="18" charset="0"/>
              </a:rPr>
              <a:t>Execution Con’t</a:t>
            </a:r>
            <a:r>
              <a:rPr lang="en-US" sz="1200" i="1" dirty="0">
                <a:solidFill>
                  <a:schemeClr val="tx1"/>
                </a:solidFill>
                <a:latin typeface="Garamond" panose="02020404030301010803" pitchFamily="18" charset="0"/>
              </a:rPr>
              <a:t>, Sect. c</a:t>
            </a:r>
          </a:p>
        </p:txBody>
      </p:sp>
      <p:sp>
        <p:nvSpPr>
          <p:cNvPr id="2" name="Footer Placeholder 1"/>
          <p:cNvSpPr>
            <a:spLocks noGrp="1"/>
          </p:cNvSpPr>
          <p:nvPr>
            <p:ph type="ftr" sz="quarter" idx="11"/>
          </p:nvPr>
        </p:nvSpPr>
        <p:spPr/>
        <p:txBody>
          <a:bodyPr/>
          <a:lstStyle/>
          <a:p>
            <a:pPr>
              <a:defRPr/>
            </a:pPr>
            <a:r>
              <a:rPr lang="en-US" smtClean="0"/>
              <a:t>MyPatrolBase.com</a:t>
            </a:r>
            <a:endParaRPr lang="en-US" dirty="0"/>
          </a:p>
        </p:txBody>
      </p:sp>
      <p:sp>
        <p:nvSpPr>
          <p:cNvPr id="4" name="Slide Number Placeholder 3"/>
          <p:cNvSpPr>
            <a:spLocks noGrp="1"/>
          </p:cNvSpPr>
          <p:nvPr>
            <p:ph type="sldNum" sz="quarter" idx="12"/>
          </p:nvPr>
        </p:nvSpPr>
        <p:spPr/>
        <p:txBody>
          <a:bodyPr/>
          <a:lstStyle/>
          <a:p>
            <a:pPr>
              <a:defRPr/>
            </a:pPr>
            <a:fld id="{1EA9B139-D76A-4931-A5A9-2B0C0318493A}" type="slidenum">
              <a:rPr lang="en-US" smtClean="0"/>
              <a:pPr>
                <a:defRPr/>
              </a:pPr>
              <a:t>26</a:t>
            </a:fld>
            <a:endParaRPr lang="en-US" dirty="0"/>
          </a:p>
        </p:txBody>
      </p:sp>
    </p:spTree>
    <p:extLst>
      <p:ext uri="{BB962C8B-B14F-4D97-AF65-F5344CB8AC3E}">
        <p14:creationId xmlns:p14="http://schemas.microsoft.com/office/powerpoint/2010/main" val="4195146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76" y="0"/>
            <a:ext cx="9144000" cy="258009"/>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b="1" dirty="0" smtClean="0">
                <a:solidFill>
                  <a:schemeClr val="bg1"/>
                </a:solidFill>
                <a:latin typeface="Garamond" panose="02020404030301010803" pitchFamily="18" charset="0"/>
                <a:cs typeface="Arial" charset="0"/>
              </a:rPr>
              <a:t>TTPs TO BRIEF</a:t>
            </a:r>
            <a:endParaRPr lang="en-US" sz="1200" b="1" dirty="0">
              <a:solidFill>
                <a:schemeClr val="bg1"/>
              </a:solidFill>
              <a:latin typeface="Garamond" panose="02020404030301010803" pitchFamily="18" charset="0"/>
              <a:cs typeface="Arial" charset="0"/>
            </a:endParaRPr>
          </a:p>
        </p:txBody>
      </p:sp>
      <p:sp>
        <p:nvSpPr>
          <p:cNvPr id="7" name="Rectangle 4"/>
          <p:cNvSpPr>
            <a:spLocks noChangeArrowheads="1"/>
          </p:cNvSpPr>
          <p:nvPr/>
        </p:nvSpPr>
        <p:spPr bwMode="auto">
          <a:xfrm>
            <a:off x="-19764" y="1327"/>
            <a:ext cx="1043608" cy="258009"/>
          </a:xfrm>
          <a:prstGeom prst="rect">
            <a:avLst/>
          </a:prstGeom>
          <a:solidFill>
            <a:schemeClr val="bg1"/>
          </a:solidFill>
          <a:ln w="25400">
            <a:solidFill>
              <a:schemeClr val="tx1"/>
            </a:solidFill>
          </a:ln>
        </p:spPr>
        <p:style>
          <a:lnRef idx="1">
            <a:schemeClr val="accent2"/>
          </a:lnRef>
          <a:fillRef idx="2">
            <a:schemeClr val="accent2"/>
          </a:fillRef>
          <a:effectRef idx="1">
            <a:schemeClr val="accent2"/>
          </a:effectRef>
          <a:fontRef idx="minor">
            <a:schemeClr val="dk1"/>
          </a:fontRef>
        </p:style>
        <p:txBody>
          <a:bodyPr lIns="0" tIns="66032" rIns="0" bIns="66032" rtlCol="0" anchor="ctr"/>
          <a:lstStyle/>
          <a:p>
            <a:pPr algn="ctr"/>
            <a:r>
              <a:rPr lang="en-US" sz="1200" i="1" dirty="0" smtClean="0">
                <a:solidFill>
                  <a:schemeClr val="tx1"/>
                </a:solidFill>
                <a:latin typeface="Garamond" panose="02020404030301010803" pitchFamily="18" charset="0"/>
              </a:rPr>
              <a:t>Execution Con’t</a:t>
            </a:r>
            <a:endParaRPr lang="en-US" sz="1200" i="1" dirty="0">
              <a:solidFill>
                <a:schemeClr val="tx1"/>
              </a:solidFill>
              <a:latin typeface="Garamond" panose="02020404030301010803" pitchFamily="18" charset="0"/>
            </a:endParaRPr>
          </a:p>
        </p:txBody>
      </p:sp>
      <p:sp>
        <p:nvSpPr>
          <p:cNvPr id="8" name="TextBox 3"/>
          <p:cNvSpPr txBox="1">
            <a:spLocks noChangeArrowheads="1"/>
          </p:cNvSpPr>
          <p:nvPr/>
        </p:nvSpPr>
        <p:spPr bwMode="auto">
          <a:xfrm>
            <a:off x="179512" y="699325"/>
            <a:ext cx="8856984" cy="3970318"/>
          </a:xfrm>
          <a:prstGeom prst="rect">
            <a:avLst/>
          </a:prstGeom>
          <a:noFill/>
          <a:ln w="9525">
            <a:noFill/>
            <a:miter lim="800000"/>
            <a:headEnd/>
            <a:tailEnd/>
          </a:ln>
        </p:spPr>
        <p:txBody>
          <a:bodyPr wrap="square">
            <a:prstTxWarp prst="textNoShape">
              <a:avLst/>
            </a:prstTxWarp>
            <a:spAutoFit/>
          </a:bodyPr>
          <a:lstStyle/>
          <a:p>
            <a:pPr>
              <a:lnSpc>
                <a:spcPct val="150000"/>
              </a:lnSpc>
              <a:buFont typeface="Arial" pitchFamily="-123" charset="0"/>
              <a:buChar char="•"/>
            </a:pPr>
            <a:r>
              <a:rPr lang="en-US" sz="1400" dirty="0" smtClean="0">
                <a:latin typeface="Garamond" panose="02020404030301010803" pitchFamily="18" charset="0"/>
              </a:rPr>
              <a:t> LDA Crossings</a:t>
            </a:r>
          </a:p>
          <a:p>
            <a:pPr lvl="1">
              <a:lnSpc>
                <a:spcPct val="150000"/>
              </a:lnSpc>
              <a:buFont typeface="Arial" pitchFamily="-123" charset="0"/>
              <a:buChar char="•"/>
            </a:pPr>
            <a:r>
              <a:rPr lang="en-US" sz="1400" dirty="0">
                <a:latin typeface="Garamond" panose="02020404030301010803" pitchFamily="18" charset="0"/>
              </a:rPr>
              <a:t> </a:t>
            </a:r>
            <a:r>
              <a:rPr lang="en-US" sz="1400" dirty="0" smtClean="0">
                <a:latin typeface="Garamond" panose="02020404030301010803" pitchFamily="18" charset="0"/>
              </a:rPr>
              <a:t>Deliberate</a:t>
            </a:r>
          </a:p>
          <a:p>
            <a:pPr lvl="1">
              <a:lnSpc>
                <a:spcPct val="150000"/>
              </a:lnSpc>
              <a:buFont typeface="Arial" pitchFamily="-123" charset="0"/>
              <a:buChar char="•"/>
            </a:pPr>
            <a:r>
              <a:rPr lang="en-US" sz="1400" dirty="0">
                <a:latin typeface="Garamond" panose="02020404030301010803" pitchFamily="18" charset="0"/>
              </a:rPr>
              <a:t> </a:t>
            </a:r>
            <a:r>
              <a:rPr lang="en-US" sz="1400" dirty="0" smtClean="0">
                <a:latin typeface="Garamond" panose="02020404030301010803" pitchFamily="18" charset="0"/>
              </a:rPr>
              <a:t>Hasty</a:t>
            </a:r>
          </a:p>
          <a:p>
            <a:pPr>
              <a:lnSpc>
                <a:spcPct val="150000"/>
              </a:lnSpc>
              <a:buFont typeface="Arial" pitchFamily="-123" charset="0"/>
              <a:buChar char="•"/>
            </a:pPr>
            <a:r>
              <a:rPr lang="en-US" sz="1400" dirty="0" smtClean="0">
                <a:latin typeface="Garamond" panose="02020404030301010803" pitchFamily="18" charset="0"/>
              </a:rPr>
              <a:t> React to Contact</a:t>
            </a:r>
          </a:p>
          <a:p>
            <a:pPr lvl="1">
              <a:lnSpc>
                <a:spcPct val="150000"/>
              </a:lnSpc>
              <a:buFont typeface="Arial" pitchFamily="-123" charset="0"/>
              <a:buChar char="•"/>
            </a:pPr>
            <a:r>
              <a:rPr lang="en-US" sz="1400" dirty="0">
                <a:latin typeface="Garamond" panose="02020404030301010803" pitchFamily="18" charset="0"/>
              </a:rPr>
              <a:t> </a:t>
            </a:r>
            <a:r>
              <a:rPr lang="en-US" sz="1400" dirty="0" smtClean="0">
                <a:latin typeface="Garamond" panose="02020404030301010803" pitchFamily="18" charset="0"/>
              </a:rPr>
              <a:t>Near</a:t>
            </a:r>
          </a:p>
          <a:p>
            <a:pPr lvl="1">
              <a:lnSpc>
                <a:spcPct val="150000"/>
              </a:lnSpc>
              <a:buFont typeface="Arial" pitchFamily="-123" charset="0"/>
              <a:buChar char="•"/>
            </a:pPr>
            <a:r>
              <a:rPr lang="en-US" sz="1400" dirty="0">
                <a:latin typeface="Garamond" panose="02020404030301010803" pitchFamily="18" charset="0"/>
              </a:rPr>
              <a:t> </a:t>
            </a:r>
            <a:r>
              <a:rPr lang="en-US" sz="1400" dirty="0" smtClean="0">
                <a:latin typeface="Garamond" panose="02020404030301010803" pitchFamily="18" charset="0"/>
              </a:rPr>
              <a:t>Far</a:t>
            </a:r>
          </a:p>
          <a:p>
            <a:pPr>
              <a:lnSpc>
                <a:spcPct val="150000"/>
              </a:lnSpc>
              <a:buFont typeface="Arial" pitchFamily="-123" charset="0"/>
              <a:buChar char="•"/>
            </a:pPr>
            <a:r>
              <a:rPr lang="en-US" sz="1400" dirty="0" smtClean="0">
                <a:latin typeface="Garamond" panose="02020404030301010803" pitchFamily="18" charset="0"/>
              </a:rPr>
              <a:t> IDF</a:t>
            </a:r>
          </a:p>
          <a:p>
            <a:pPr>
              <a:lnSpc>
                <a:spcPct val="150000"/>
              </a:lnSpc>
              <a:buFont typeface="Arial" pitchFamily="-123" charset="0"/>
              <a:buChar char="•"/>
            </a:pPr>
            <a:r>
              <a:rPr lang="en-US" sz="1400" dirty="0">
                <a:latin typeface="Garamond" panose="02020404030301010803" pitchFamily="18" charset="0"/>
              </a:rPr>
              <a:t> </a:t>
            </a:r>
            <a:r>
              <a:rPr lang="en-US" sz="1400" dirty="0" smtClean="0">
                <a:latin typeface="Garamond" panose="02020404030301010803" pitchFamily="18" charset="0"/>
              </a:rPr>
              <a:t>Casualty Carriers</a:t>
            </a:r>
          </a:p>
          <a:p>
            <a:pPr>
              <a:lnSpc>
                <a:spcPct val="150000"/>
              </a:lnSpc>
              <a:buFont typeface="Arial" pitchFamily="-123" charset="0"/>
              <a:buChar char="•"/>
            </a:pPr>
            <a:r>
              <a:rPr lang="en-US" sz="1400" dirty="0">
                <a:latin typeface="Garamond" panose="02020404030301010803" pitchFamily="18" charset="0"/>
              </a:rPr>
              <a:t> </a:t>
            </a:r>
            <a:r>
              <a:rPr lang="en-US" sz="1400" dirty="0" smtClean="0">
                <a:latin typeface="Garamond" panose="02020404030301010803" pitchFamily="18" charset="0"/>
              </a:rPr>
              <a:t>Common Terms:</a:t>
            </a:r>
          </a:p>
          <a:p>
            <a:pPr lvl="1">
              <a:lnSpc>
                <a:spcPct val="150000"/>
              </a:lnSpc>
              <a:buFont typeface="Arial" pitchFamily="-123" charset="0"/>
              <a:buChar char="•"/>
            </a:pPr>
            <a:r>
              <a:rPr lang="en-US" sz="1400" dirty="0">
                <a:latin typeface="Garamond" panose="02020404030301010803" pitchFamily="18" charset="0"/>
              </a:rPr>
              <a:t> </a:t>
            </a:r>
            <a:r>
              <a:rPr lang="en-US" sz="1400" dirty="0" smtClean="0">
                <a:latin typeface="Garamond" panose="02020404030301010803" pitchFamily="18" charset="0"/>
              </a:rPr>
              <a:t>EWAC/CAATT, SPARC, COW-T &amp; MWE</a:t>
            </a:r>
          </a:p>
          <a:p>
            <a:pPr marL="0" lvl="1">
              <a:lnSpc>
                <a:spcPct val="150000"/>
              </a:lnSpc>
              <a:buFont typeface="Arial" pitchFamily="-123" charset="0"/>
              <a:buChar char="•"/>
            </a:pPr>
            <a:r>
              <a:rPr lang="en-US" sz="1400" dirty="0">
                <a:latin typeface="Garamond" panose="02020404030301010803" pitchFamily="18" charset="0"/>
              </a:rPr>
              <a:t> </a:t>
            </a:r>
            <a:r>
              <a:rPr lang="en-US" sz="1400" dirty="0" smtClean="0">
                <a:latin typeface="Garamond" panose="02020404030301010803" pitchFamily="18" charset="0"/>
              </a:rPr>
              <a:t>Other:</a:t>
            </a:r>
            <a:endParaRPr lang="en-US" sz="1400" dirty="0">
              <a:latin typeface="Garamond" panose="02020404030301010803" pitchFamily="18" charset="0"/>
            </a:endParaRPr>
          </a:p>
          <a:p>
            <a:pPr lvl="1">
              <a:lnSpc>
                <a:spcPct val="150000"/>
              </a:lnSpc>
              <a:buFont typeface="Arial" pitchFamily="-123" charset="0"/>
              <a:buChar char="•"/>
            </a:pPr>
            <a:endParaRPr lang="en-US" sz="1400" dirty="0" smtClean="0">
              <a:latin typeface="Garamond" panose="02020404030301010803" pitchFamily="18" charset="0"/>
            </a:endParaRPr>
          </a:p>
        </p:txBody>
      </p:sp>
      <p:sp>
        <p:nvSpPr>
          <p:cNvPr id="9" name="Rectangle 8"/>
          <p:cNvSpPr/>
          <p:nvPr/>
        </p:nvSpPr>
        <p:spPr>
          <a:xfrm>
            <a:off x="-13988" y="1327"/>
            <a:ext cx="9163764" cy="6887409"/>
          </a:xfrm>
          <a:prstGeom prst="rect">
            <a:avLst/>
          </a:prstGeom>
          <a:noFill/>
        </p:spPr>
        <p:style>
          <a:lnRef idx="2">
            <a:schemeClr val="dk1"/>
          </a:lnRef>
          <a:fillRef idx="1">
            <a:schemeClr val="lt1"/>
          </a:fillRef>
          <a:effectRef idx="0">
            <a:schemeClr val="dk1"/>
          </a:effectRef>
          <a:fontRef idx="minor">
            <a:schemeClr val="dk1"/>
          </a:fontRef>
        </p:style>
        <p:txBody>
          <a:bodyPr/>
          <a:lstStyle/>
          <a:p>
            <a:pPr algn="just"/>
            <a:endParaRPr lang="en-US" sz="1000" dirty="0">
              <a:solidFill>
                <a:srgbClr val="000000"/>
              </a:solidFill>
              <a:latin typeface="Garamond" panose="02020404030301010803" pitchFamily="18" charset="0"/>
              <a:cs typeface="Arial" charset="0"/>
            </a:endParaRPr>
          </a:p>
        </p:txBody>
      </p:sp>
      <p:sp>
        <p:nvSpPr>
          <p:cNvPr id="2" name="Footer Placeholder 1"/>
          <p:cNvSpPr>
            <a:spLocks noGrp="1"/>
          </p:cNvSpPr>
          <p:nvPr>
            <p:ph type="ftr" sz="quarter" idx="11"/>
          </p:nvPr>
        </p:nvSpPr>
        <p:spPr/>
        <p:txBody>
          <a:bodyPr/>
          <a:lstStyle/>
          <a:p>
            <a:pPr>
              <a:defRPr/>
            </a:pPr>
            <a:r>
              <a:rPr lang="en-US" smtClean="0"/>
              <a:t>MyPatrolBase.com</a:t>
            </a:r>
            <a:endParaRPr lang="en-US" dirty="0"/>
          </a:p>
        </p:txBody>
      </p:sp>
      <p:sp>
        <p:nvSpPr>
          <p:cNvPr id="3" name="Slide Number Placeholder 2"/>
          <p:cNvSpPr>
            <a:spLocks noGrp="1"/>
          </p:cNvSpPr>
          <p:nvPr>
            <p:ph type="sldNum" sz="quarter" idx="12"/>
          </p:nvPr>
        </p:nvSpPr>
        <p:spPr/>
        <p:txBody>
          <a:bodyPr/>
          <a:lstStyle/>
          <a:p>
            <a:pPr>
              <a:defRPr/>
            </a:pPr>
            <a:fld id="{1EA9B139-D76A-4931-A5A9-2B0C0318493A}" type="slidenum">
              <a:rPr lang="en-US" smtClean="0"/>
              <a:pPr>
                <a:defRPr/>
              </a:pPr>
              <a:t>27</a:t>
            </a:fld>
            <a:endParaRPr lang="en-US" dirty="0"/>
          </a:p>
        </p:txBody>
      </p:sp>
    </p:spTree>
    <p:extLst>
      <p:ext uri="{BB962C8B-B14F-4D97-AF65-F5344CB8AC3E}">
        <p14:creationId xmlns:p14="http://schemas.microsoft.com/office/powerpoint/2010/main" val="1916855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819836913"/>
              </p:ext>
            </p:extLst>
          </p:nvPr>
        </p:nvGraphicFramePr>
        <p:xfrm>
          <a:off x="0" y="241986"/>
          <a:ext cx="9144000" cy="667164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xmlns="" val="426532927"/>
                    </a:ext>
                  </a:extLst>
                </a:gridCol>
                <a:gridCol w="1143000">
                  <a:extLst>
                    <a:ext uri="{9D8B030D-6E8A-4147-A177-3AD203B41FA5}">
                      <a16:colId xmlns:a16="http://schemas.microsoft.com/office/drawing/2014/main" xmlns="" val="3630547978"/>
                    </a:ext>
                  </a:extLst>
                </a:gridCol>
                <a:gridCol w="1143000">
                  <a:extLst>
                    <a:ext uri="{9D8B030D-6E8A-4147-A177-3AD203B41FA5}">
                      <a16:colId xmlns:a16="http://schemas.microsoft.com/office/drawing/2014/main" xmlns="" val="3608576679"/>
                    </a:ext>
                  </a:extLst>
                </a:gridCol>
                <a:gridCol w="998984">
                  <a:extLst>
                    <a:ext uri="{9D8B030D-6E8A-4147-A177-3AD203B41FA5}">
                      <a16:colId xmlns:a16="http://schemas.microsoft.com/office/drawing/2014/main" xmlns="" val="989541734"/>
                    </a:ext>
                  </a:extLst>
                </a:gridCol>
                <a:gridCol w="1152128">
                  <a:extLst>
                    <a:ext uri="{9D8B030D-6E8A-4147-A177-3AD203B41FA5}">
                      <a16:colId xmlns:a16="http://schemas.microsoft.com/office/drawing/2014/main" xmlns="" val="781470579"/>
                    </a:ext>
                  </a:extLst>
                </a:gridCol>
                <a:gridCol w="1152128">
                  <a:extLst>
                    <a:ext uri="{9D8B030D-6E8A-4147-A177-3AD203B41FA5}">
                      <a16:colId xmlns:a16="http://schemas.microsoft.com/office/drawing/2014/main" xmlns="" val="1285244805"/>
                    </a:ext>
                  </a:extLst>
                </a:gridCol>
                <a:gridCol w="864096">
                  <a:extLst>
                    <a:ext uri="{9D8B030D-6E8A-4147-A177-3AD203B41FA5}">
                      <a16:colId xmlns:a16="http://schemas.microsoft.com/office/drawing/2014/main" xmlns="" val="3247840618"/>
                    </a:ext>
                  </a:extLst>
                </a:gridCol>
                <a:gridCol w="1547664">
                  <a:extLst>
                    <a:ext uri="{9D8B030D-6E8A-4147-A177-3AD203B41FA5}">
                      <a16:colId xmlns:a16="http://schemas.microsoft.com/office/drawing/2014/main" xmlns="" val="1911738701"/>
                    </a:ext>
                  </a:extLst>
                </a:gridCol>
              </a:tblGrid>
              <a:tr h="386337">
                <a:tc>
                  <a:txBody>
                    <a:bodyPr/>
                    <a:lstStyle/>
                    <a:p>
                      <a:pPr algn="ctr"/>
                      <a:r>
                        <a:rPr lang="en-US" sz="900" b="1" dirty="0" smtClean="0">
                          <a:solidFill>
                            <a:schemeClr val="bg1"/>
                          </a:solidFill>
                        </a:rPr>
                        <a:t>Phase &amp; Who has Priorities of Fires</a:t>
                      </a:r>
                      <a:endParaRPr lang="en-US" sz="900" b="1" dirty="0">
                        <a:solidFill>
                          <a:schemeClr val="bg1"/>
                        </a:solidFill>
                      </a:endParaRPr>
                    </a:p>
                  </a:txBody>
                  <a:tcPr anchor="ctr">
                    <a:solidFill>
                      <a:srgbClr val="0070C0"/>
                    </a:solidFill>
                  </a:tcPr>
                </a:tc>
                <a:tc>
                  <a:txBody>
                    <a:bodyPr/>
                    <a:lstStyle/>
                    <a:p>
                      <a:pPr algn="ctr"/>
                      <a:r>
                        <a:rPr lang="en-US" sz="900" b="1" dirty="0">
                          <a:solidFill>
                            <a:schemeClr val="bg1"/>
                          </a:solidFill>
                        </a:rPr>
                        <a:t>Target </a:t>
                      </a:r>
                      <a:r>
                        <a:rPr lang="en-US" sz="900" b="1" dirty="0" smtClean="0">
                          <a:solidFill>
                            <a:schemeClr val="bg1"/>
                          </a:solidFill>
                        </a:rPr>
                        <a:t>#</a:t>
                      </a:r>
                    </a:p>
                    <a:p>
                      <a:pPr algn="ctr"/>
                      <a:r>
                        <a:rPr lang="en-US" sz="800" b="1" i="1" dirty="0" smtClean="0">
                          <a:solidFill>
                            <a:schemeClr val="bg1"/>
                          </a:solidFill>
                        </a:rPr>
                        <a:t>issued</a:t>
                      </a:r>
                      <a:r>
                        <a:rPr lang="en-US" sz="800" b="1" i="1" baseline="0" dirty="0" smtClean="0">
                          <a:solidFill>
                            <a:schemeClr val="bg1"/>
                          </a:solidFill>
                        </a:rPr>
                        <a:t> by Higher</a:t>
                      </a:r>
                      <a:endParaRPr lang="en-US" sz="800" b="1" i="1" dirty="0">
                        <a:solidFill>
                          <a:schemeClr val="bg1"/>
                        </a:solidFill>
                      </a:endParaRPr>
                    </a:p>
                  </a:txBody>
                  <a:tcPr anchor="ctr">
                    <a:solidFill>
                      <a:srgbClr val="0070C0"/>
                    </a:solidFill>
                  </a:tcPr>
                </a:tc>
                <a:tc>
                  <a:txBody>
                    <a:bodyPr/>
                    <a:lstStyle/>
                    <a:p>
                      <a:pPr algn="ctr"/>
                      <a:r>
                        <a:rPr lang="en-US" sz="900" b="1" dirty="0">
                          <a:solidFill>
                            <a:schemeClr val="bg1"/>
                          </a:solidFill>
                        </a:rPr>
                        <a:t>Purpose</a:t>
                      </a:r>
                    </a:p>
                  </a:txBody>
                  <a:tcPr anchor="ctr">
                    <a:solidFill>
                      <a:srgbClr val="0070C0"/>
                    </a:solidFill>
                  </a:tcPr>
                </a:tc>
                <a:tc>
                  <a:txBody>
                    <a:bodyPr/>
                    <a:lstStyle/>
                    <a:p>
                      <a:pPr algn="ctr"/>
                      <a:r>
                        <a:rPr lang="en-US" sz="900" b="1" dirty="0" smtClean="0">
                          <a:solidFill>
                            <a:schemeClr val="bg1"/>
                          </a:solidFill>
                        </a:rPr>
                        <a:t>Location</a:t>
                      </a:r>
                    </a:p>
                  </a:txBody>
                  <a:tcPr anchor="ctr">
                    <a:solidFill>
                      <a:srgbClr val="0070C0"/>
                    </a:solidFill>
                  </a:tcPr>
                </a:tc>
                <a:tc>
                  <a:txBody>
                    <a:bodyPr/>
                    <a:lstStyle/>
                    <a:p>
                      <a:pPr algn="ctr"/>
                      <a:r>
                        <a:rPr lang="en-US" sz="900" b="1" dirty="0" smtClean="0">
                          <a:solidFill>
                            <a:schemeClr val="bg1"/>
                          </a:solidFill>
                        </a:rPr>
                        <a:t>Observer</a:t>
                      </a:r>
                    </a:p>
                    <a:p>
                      <a:pPr marL="0" marR="0" indent="0" algn="ctr" defTabSz="914400" rtl="0" eaLnBrk="1" fontAlgn="auto" latinLnBrk="0" hangingPunct="1">
                        <a:lnSpc>
                          <a:spcPct val="100000"/>
                        </a:lnSpc>
                        <a:spcBef>
                          <a:spcPts val="0"/>
                        </a:spcBef>
                        <a:spcAft>
                          <a:spcPts val="0"/>
                        </a:spcAft>
                        <a:buClrTx/>
                        <a:buSzTx/>
                        <a:buFontTx/>
                        <a:buNone/>
                        <a:tabLst/>
                        <a:defRPr/>
                      </a:pPr>
                      <a:r>
                        <a:rPr lang="en-US" sz="800" b="0" i="1" dirty="0" smtClean="0">
                          <a:solidFill>
                            <a:schemeClr val="bg1"/>
                          </a:solidFill>
                        </a:rPr>
                        <a:t>Primary &amp; Alternate</a:t>
                      </a:r>
                    </a:p>
                  </a:txBody>
                  <a:tcPr anchor="ctr">
                    <a:solidFill>
                      <a:srgbClr val="0070C0"/>
                    </a:solidFill>
                  </a:tcPr>
                </a:tc>
                <a:tc>
                  <a:txBody>
                    <a:bodyPr/>
                    <a:lstStyle/>
                    <a:p>
                      <a:pPr algn="ctr"/>
                      <a:r>
                        <a:rPr lang="en-US" sz="900" b="1" dirty="0" smtClean="0">
                          <a:solidFill>
                            <a:schemeClr val="bg1"/>
                          </a:solidFill>
                        </a:rPr>
                        <a:t>Trigger</a:t>
                      </a:r>
                    </a:p>
                    <a:p>
                      <a:pPr algn="ctr"/>
                      <a:r>
                        <a:rPr lang="en-US" sz="800" b="0" i="1" dirty="0" smtClean="0">
                          <a:solidFill>
                            <a:schemeClr val="bg1"/>
                          </a:solidFill>
                        </a:rPr>
                        <a:t>Event triggering call</a:t>
                      </a:r>
                      <a:endParaRPr lang="en-US" sz="800" b="0" i="1" dirty="0">
                        <a:solidFill>
                          <a:schemeClr val="bg1"/>
                        </a:solidFill>
                      </a:endParaRPr>
                    </a:p>
                  </a:txBody>
                  <a:tcPr anchor="ctr">
                    <a:solidFill>
                      <a:srgbClr val="0070C0"/>
                    </a:solidFill>
                  </a:tcPr>
                </a:tc>
                <a:tc>
                  <a:txBody>
                    <a:bodyPr/>
                    <a:lstStyle/>
                    <a:p>
                      <a:pPr algn="ctr"/>
                      <a:r>
                        <a:rPr lang="en-US" sz="900" b="1" dirty="0" smtClean="0">
                          <a:solidFill>
                            <a:schemeClr val="bg1"/>
                          </a:solidFill>
                        </a:rPr>
                        <a:t>Comms</a:t>
                      </a:r>
                      <a:r>
                        <a:rPr lang="en-US" sz="900" b="1" baseline="0" dirty="0" smtClean="0">
                          <a:solidFill>
                            <a:schemeClr val="bg1"/>
                          </a:solidFill>
                        </a:rPr>
                        <a:t> Method</a:t>
                      </a:r>
                      <a:endParaRPr lang="en-US" sz="900" b="1" dirty="0">
                        <a:solidFill>
                          <a:schemeClr val="bg1"/>
                        </a:solidFill>
                      </a:endParaRPr>
                    </a:p>
                  </a:txBody>
                  <a:tcPr anchor="ctr">
                    <a:solidFill>
                      <a:srgbClr val="0070C0"/>
                    </a:solidFill>
                  </a:tcPr>
                </a:tc>
                <a:tc>
                  <a:txBody>
                    <a:bodyPr/>
                    <a:lstStyle/>
                    <a:p>
                      <a:pPr algn="ctr"/>
                      <a:r>
                        <a:rPr lang="en-US" sz="900" b="1" dirty="0" smtClean="0">
                          <a:solidFill>
                            <a:schemeClr val="bg1"/>
                          </a:solidFill>
                        </a:rPr>
                        <a:t>Resource</a:t>
                      </a:r>
                    </a:p>
                    <a:p>
                      <a:pPr algn="ctr"/>
                      <a:r>
                        <a:rPr lang="en-US" sz="700" b="0" i="1" dirty="0" smtClean="0">
                          <a:solidFill>
                            <a:schemeClr val="bg1"/>
                          </a:solidFill>
                        </a:rPr>
                        <a:t>Rnd by</a:t>
                      </a:r>
                      <a:r>
                        <a:rPr lang="en-US" sz="700" b="0" i="1" baseline="0" dirty="0" smtClean="0">
                          <a:solidFill>
                            <a:schemeClr val="bg1"/>
                          </a:solidFill>
                        </a:rPr>
                        <a:t> </a:t>
                      </a:r>
                      <a:r>
                        <a:rPr lang="en-US" sz="700" b="0" i="1" dirty="0" smtClean="0">
                          <a:solidFill>
                            <a:schemeClr val="bg1"/>
                          </a:solidFill>
                        </a:rPr>
                        <a:t># &amp; type, Fuse, Method of engagement/Limitations</a:t>
                      </a:r>
                      <a:endParaRPr lang="en-US" sz="700" b="0" i="1" dirty="0">
                        <a:solidFill>
                          <a:schemeClr val="bg1"/>
                        </a:solidFill>
                      </a:endParaRPr>
                    </a:p>
                  </a:txBody>
                  <a:tcPr anchor="ctr">
                    <a:solidFill>
                      <a:srgbClr val="0070C0"/>
                    </a:solidFill>
                  </a:tcPr>
                </a:tc>
                <a:extLst>
                  <a:ext uri="{0D108BD9-81ED-4DB2-BD59-A6C34878D82A}">
                    <a16:rowId xmlns:a16="http://schemas.microsoft.com/office/drawing/2014/main" xmlns="" val="58020989"/>
                  </a:ext>
                </a:extLst>
              </a:tr>
              <a:tr h="531213">
                <a:tc>
                  <a:txBody>
                    <a:bodyPr/>
                    <a:lstStyle/>
                    <a:p>
                      <a:pPr algn="l"/>
                      <a:endParaRPr lang="en-US" sz="900" b="1" dirty="0">
                        <a:solidFill>
                          <a:schemeClr val="tx1"/>
                        </a:solidFill>
                      </a:endParaRPr>
                    </a:p>
                  </a:txBody>
                  <a:tcPr/>
                </a:tc>
                <a:tc>
                  <a:txBody>
                    <a:bodyPr/>
                    <a:lstStyle/>
                    <a:p>
                      <a:pPr algn="l"/>
                      <a:endParaRPr lang="en-US" sz="900" b="1" dirty="0">
                        <a:solidFill>
                          <a:schemeClr val="tx1"/>
                        </a:solidFill>
                      </a:endParaRPr>
                    </a:p>
                  </a:txBody>
                  <a:tcPr/>
                </a:tc>
                <a:tc>
                  <a:txBody>
                    <a:bodyPr/>
                    <a:lstStyle/>
                    <a:p>
                      <a:pPr algn="l"/>
                      <a:endParaRPr lang="en-US" sz="900" b="1" dirty="0">
                        <a:solidFill>
                          <a:schemeClr val="tx1"/>
                        </a:solidFill>
                      </a:endParaRPr>
                    </a:p>
                  </a:txBody>
                  <a:tcPr/>
                </a:tc>
                <a:tc>
                  <a:txBody>
                    <a:bodyPr/>
                    <a:lstStyle/>
                    <a:p>
                      <a:pPr algn="l"/>
                      <a:endParaRPr lang="en-US" sz="900" b="1" dirty="0">
                        <a:solidFill>
                          <a:schemeClr val="tx1"/>
                        </a:solidFill>
                      </a:endParaRPr>
                    </a:p>
                  </a:txBody>
                  <a:tcPr/>
                </a:tc>
                <a:tc>
                  <a:txBody>
                    <a:bodyPr/>
                    <a:lstStyle/>
                    <a:p>
                      <a:pPr algn="l"/>
                      <a:r>
                        <a:rPr lang="en-US" sz="900" b="1" dirty="0">
                          <a:solidFill>
                            <a:schemeClr val="tx1"/>
                          </a:solidFill>
                        </a:rPr>
                        <a:t>P)</a:t>
                      </a:r>
                    </a:p>
                    <a:p>
                      <a:pPr algn="l"/>
                      <a:endParaRPr lang="en-US" sz="900" b="1" dirty="0">
                        <a:solidFill>
                          <a:schemeClr val="tx1"/>
                        </a:solidFill>
                      </a:endParaRPr>
                    </a:p>
                    <a:p>
                      <a:pPr algn="l"/>
                      <a:r>
                        <a:rPr lang="en-US" sz="900" b="1" dirty="0">
                          <a:solidFill>
                            <a:schemeClr val="tx1"/>
                          </a:solidFill>
                        </a:rPr>
                        <a:t>A)</a:t>
                      </a:r>
                    </a:p>
                  </a:txBody>
                  <a:tcPr/>
                </a:tc>
                <a:tc>
                  <a:txBody>
                    <a:bodyPr/>
                    <a:lstStyle/>
                    <a:p>
                      <a:pPr algn="l"/>
                      <a:r>
                        <a:rPr lang="en-US" sz="900" b="1" dirty="0">
                          <a:solidFill>
                            <a:schemeClr val="tx1"/>
                          </a:solidFill>
                        </a:rPr>
                        <a:t>P)</a:t>
                      </a:r>
                    </a:p>
                    <a:p>
                      <a:pPr algn="l"/>
                      <a:endParaRPr lang="en-US" sz="900" b="1" dirty="0">
                        <a:solidFill>
                          <a:schemeClr val="tx1"/>
                        </a:solidFill>
                      </a:endParaRPr>
                    </a:p>
                    <a:p>
                      <a:pPr algn="l"/>
                      <a:r>
                        <a:rPr lang="en-US" sz="900" b="1" dirty="0">
                          <a:solidFill>
                            <a:schemeClr val="tx1"/>
                          </a:solidFill>
                        </a:rPr>
                        <a:t>A)</a:t>
                      </a:r>
                    </a:p>
                  </a:txBody>
                  <a:tcPr/>
                </a:tc>
                <a:tc>
                  <a:txBody>
                    <a:bodyPr/>
                    <a:lstStyle/>
                    <a:p>
                      <a:pPr algn="l"/>
                      <a:r>
                        <a:rPr lang="en-US" sz="900" b="1" dirty="0">
                          <a:solidFill>
                            <a:schemeClr val="tx1"/>
                          </a:solidFill>
                        </a:rPr>
                        <a:t>P)</a:t>
                      </a:r>
                    </a:p>
                    <a:p>
                      <a:pPr algn="l"/>
                      <a:endParaRPr lang="en-US" sz="900" b="1" dirty="0">
                        <a:solidFill>
                          <a:schemeClr val="tx1"/>
                        </a:solidFill>
                      </a:endParaRPr>
                    </a:p>
                    <a:p>
                      <a:pPr algn="l"/>
                      <a:r>
                        <a:rPr lang="en-US" sz="900" b="1" dirty="0">
                          <a:solidFill>
                            <a:schemeClr val="tx1"/>
                          </a:solidFill>
                        </a:rPr>
                        <a:t>A)</a:t>
                      </a:r>
                    </a:p>
                  </a:txBody>
                  <a:tcPr/>
                </a:tc>
                <a:tc>
                  <a:txBody>
                    <a:bodyPr/>
                    <a:lstStyle/>
                    <a:p>
                      <a:pPr algn="l"/>
                      <a:r>
                        <a:rPr lang="en-US" sz="900" b="1" dirty="0">
                          <a:solidFill>
                            <a:schemeClr val="tx1"/>
                          </a:solidFill>
                        </a:rPr>
                        <a:t>P)</a:t>
                      </a:r>
                    </a:p>
                    <a:p>
                      <a:pPr algn="l"/>
                      <a:endParaRPr lang="en-US" sz="900" b="1" dirty="0">
                        <a:solidFill>
                          <a:schemeClr val="tx1"/>
                        </a:solidFill>
                      </a:endParaRPr>
                    </a:p>
                    <a:p>
                      <a:pPr algn="l"/>
                      <a:r>
                        <a:rPr lang="en-US" sz="900" b="1" dirty="0">
                          <a:solidFill>
                            <a:schemeClr val="tx1"/>
                          </a:solidFill>
                        </a:rPr>
                        <a:t>A)</a:t>
                      </a:r>
                    </a:p>
                  </a:txBody>
                  <a:tcPr/>
                </a:tc>
                <a:extLst>
                  <a:ext uri="{0D108BD9-81ED-4DB2-BD59-A6C34878D82A}">
                    <a16:rowId xmlns:a16="http://schemas.microsoft.com/office/drawing/2014/main" xmlns="" val="1991096080"/>
                  </a:ext>
                </a:extLst>
              </a:tr>
              <a:tr h="531213">
                <a:tc>
                  <a:txBody>
                    <a:bodyPr/>
                    <a:lstStyle/>
                    <a:p>
                      <a:pPr algn="l"/>
                      <a:endParaRPr lang="en-US" sz="900" b="1" dirty="0">
                        <a:solidFill>
                          <a:schemeClr val="tx1"/>
                        </a:solidFill>
                      </a:endParaRPr>
                    </a:p>
                  </a:txBody>
                  <a:tcPr/>
                </a:tc>
                <a:tc>
                  <a:txBody>
                    <a:bodyPr/>
                    <a:lstStyle/>
                    <a:p>
                      <a:pPr algn="l"/>
                      <a:endParaRPr lang="en-US" sz="900" b="1" dirty="0">
                        <a:solidFill>
                          <a:schemeClr val="tx1"/>
                        </a:solidFill>
                      </a:endParaRPr>
                    </a:p>
                  </a:txBody>
                  <a:tcPr/>
                </a:tc>
                <a:tc>
                  <a:txBody>
                    <a:bodyPr/>
                    <a:lstStyle/>
                    <a:p>
                      <a:pPr algn="l"/>
                      <a:endParaRPr lang="en-US" sz="900" b="1" dirty="0">
                        <a:solidFill>
                          <a:schemeClr val="tx1"/>
                        </a:solidFill>
                      </a:endParaRPr>
                    </a:p>
                  </a:txBody>
                  <a:tcPr/>
                </a:tc>
                <a:tc>
                  <a:txBody>
                    <a:bodyPr/>
                    <a:lstStyle/>
                    <a:p>
                      <a:pPr algn="l"/>
                      <a:endParaRPr lang="en-US" sz="900" b="1" dirty="0">
                        <a:solidFill>
                          <a:schemeClr val="tx1"/>
                        </a:solidFill>
                      </a:endParaRPr>
                    </a:p>
                  </a:txBody>
                  <a:tcPr/>
                </a:tc>
                <a:tc>
                  <a:txBody>
                    <a:bodyPr/>
                    <a:lstStyle/>
                    <a:p>
                      <a:pPr algn="l"/>
                      <a:r>
                        <a:rPr lang="en-US" sz="900" b="1" dirty="0">
                          <a:solidFill>
                            <a:schemeClr val="tx1"/>
                          </a:solidFill>
                        </a:rPr>
                        <a:t>P)</a:t>
                      </a:r>
                    </a:p>
                    <a:p>
                      <a:pPr algn="l"/>
                      <a:endParaRPr lang="en-US" sz="900" b="1" dirty="0">
                        <a:solidFill>
                          <a:schemeClr val="tx1"/>
                        </a:solidFill>
                      </a:endParaRPr>
                    </a:p>
                    <a:p>
                      <a:pPr algn="l"/>
                      <a:r>
                        <a:rPr lang="en-US" sz="900" b="1" dirty="0">
                          <a:solidFill>
                            <a:schemeClr val="tx1"/>
                          </a:solidFill>
                        </a:rPr>
                        <a:t>A)</a:t>
                      </a:r>
                    </a:p>
                  </a:txBody>
                  <a:tcPr/>
                </a:tc>
                <a:tc>
                  <a:txBody>
                    <a:bodyPr/>
                    <a:lstStyle/>
                    <a:p>
                      <a:pPr algn="l"/>
                      <a:r>
                        <a:rPr lang="en-US" sz="900" b="1" dirty="0">
                          <a:solidFill>
                            <a:schemeClr val="tx1"/>
                          </a:solidFill>
                        </a:rPr>
                        <a:t>P)</a:t>
                      </a:r>
                    </a:p>
                    <a:p>
                      <a:pPr algn="l"/>
                      <a:endParaRPr lang="en-US" sz="900" b="1" dirty="0">
                        <a:solidFill>
                          <a:schemeClr val="tx1"/>
                        </a:solidFill>
                      </a:endParaRPr>
                    </a:p>
                    <a:p>
                      <a:pPr algn="l"/>
                      <a:r>
                        <a:rPr lang="en-US" sz="900" b="1" dirty="0">
                          <a:solidFill>
                            <a:schemeClr val="tx1"/>
                          </a:solidFill>
                        </a:rPr>
                        <a:t>A)</a:t>
                      </a:r>
                    </a:p>
                  </a:txBody>
                  <a:tcPr/>
                </a:tc>
                <a:tc>
                  <a:txBody>
                    <a:bodyPr/>
                    <a:lstStyle/>
                    <a:p>
                      <a:pPr algn="l"/>
                      <a:r>
                        <a:rPr lang="en-US" sz="900" b="1" dirty="0">
                          <a:solidFill>
                            <a:schemeClr val="tx1"/>
                          </a:solidFill>
                        </a:rPr>
                        <a:t>P)</a:t>
                      </a:r>
                    </a:p>
                    <a:p>
                      <a:pPr algn="l"/>
                      <a:endParaRPr lang="en-US" sz="900" b="1" dirty="0">
                        <a:solidFill>
                          <a:schemeClr val="tx1"/>
                        </a:solidFill>
                      </a:endParaRPr>
                    </a:p>
                    <a:p>
                      <a:pPr algn="l"/>
                      <a:r>
                        <a:rPr lang="en-US" sz="900" b="1" dirty="0">
                          <a:solidFill>
                            <a:schemeClr val="tx1"/>
                          </a:solidFill>
                        </a:rPr>
                        <a:t>A)</a:t>
                      </a:r>
                    </a:p>
                  </a:txBody>
                  <a:tcPr/>
                </a:tc>
                <a:tc>
                  <a:txBody>
                    <a:bodyPr/>
                    <a:lstStyle/>
                    <a:p>
                      <a:pPr algn="l"/>
                      <a:r>
                        <a:rPr lang="en-US" sz="900" b="1" dirty="0">
                          <a:solidFill>
                            <a:schemeClr val="tx1"/>
                          </a:solidFill>
                        </a:rPr>
                        <a:t>P)</a:t>
                      </a:r>
                    </a:p>
                    <a:p>
                      <a:pPr algn="l"/>
                      <a:endParaRPr lang="en-US" sz="900" b="1" dirty="0">
                        <a:solidFill>
                          <a:schemeClr val="tx1"/>
                        </a:solidFill>
                      </a:endParaRPr>
                    </a:p>
                    <a:p>
                      <a:pPr algn="l"/>
                      <a:r>
                        <a:rPr lang="en-US" sz="900" b="1" dirty="0">
                          <a:solidFill>
                            <a:schemeClr val="tx1"/>
                          </a:solidFill>
                        </a:rPr>
                        <a:t>A)</a:t>
                      </a:r>
                    </a:p>
                  </a:txBody>
                  <a:tcPr/>
                </a:tc>
                <a:extLst>
                  <a:ext uri="{0D108BD9-81ED-4DB2-BD59-A6C34878D82A}">
                    <a16:rowId xmlns:a16="http://schemas.microsoft.com/office/drawing/2014/main" xmlns="" val="3944200080"/>
                  </a:ext>
                </a:extLst>
              </a:tr>
              <a:tr h="531213">
                <a:tc>
                  <a:txBody>
                    <a:bodyPr/>
                    <a:lstStyle/>
                    <a:p>
                      <a:pPr algn="l"/>
                      <a:endParaRPr lang="en-US" sz="900" b="1" dirty="0">
                        <a:solidFill>
                          <a:schemeClr val="tx1"/>
                        </a:solidFill>
                      </a:endParaRPr>
                    </a:p>
                  </a:txBody>
                  <a:tcPr/>
                </a:tc>
                <a:tc>
                  <a:txBody>
                    <a:bodyPr/>
                    <a:lstStyle/>
                    <a:p>
                      <a:pPr algn="l"/>
                      <a:endParaRPr lang="en-US" sz="900" b="1" dirty="0">
                        <a:solidFill>
                          <a:schemeClr val="tx1"/>
                        </a:solidFill>
                      </a:endParaRPr>
                    </a:p>
                  </a:txBody>
                  <a:tcPr/>
                </a:tc>
                <a:tc>
                  <a:txBody>
                    <a:bodyPr/>
                    <a:lstStyle/>
                    <a:p>
                      <a:pPr algn="l"/>
                      <a:endParaRPr lang="en-US" sz="900" b="1" dirty="0">
                        <a:solidFill>
                          <a:schemeClr val="tx1"/>
                        </a:solidFill>
                      </a:endParaRPr>
                    </a:p>
                  </a:txBody>
                  <a:tcPr/>
                </a:tc>
                <a:tc>
                  <a:txBody>
                    <a:bodyPr/>
                    <a:lstStyle/>
                    <a:p>
                      <a:pPr algn="l"/>
                      <a:endParaRPr lang="en-US" sz="900" b="1" dirty="0">
                        <a:solidFill>
                          <a:schemeClr val="tx1"/>
                        </a:solidFill>
                      </a:endParaRPr>
                    </a:p>
                  </a:txBody>
                  <a:tcPr/>
                </a:tc>
                <a:tc>
                  <a:txBody>
                    <a:bodyPr/>
                    <a:lstStyle/>
                    <a:p>
                      <a:pPr algn="l"/>
                      <a:r>
                        <a:rPr lang="en-US" sz="900" b="1" dirty="0">
                          <a:solidFill>
                            <a:schemeClr val="tx1"/>
                          </a:solidFill>
                        </a:rPr>
                        <a:t>P)</a:t>
                      </a:r>
                    </a:p>
                    <a:p>
                      <a:pPr algn="l"/>
                      <a:endParaRPr lang="en-US" sz="900" b="1" dirty="0">
                        <a:solidFill>
                          <a:schemeClr val="tx1"/>
                        </a:solidFill>
                      </a:endParaRPr>
                    </a:p>
                    <a:p>
                      <a:pPr algn="l"/>
                      <a:r>
                        <a:rPr lang="en-US" sz="900" b="1" dirty="0">
                          <a:solidFill>
                            <a:schemeClr val="tx1"/>
                          </a:solidFill>
                        </a:rPr>
                        <a:t>A)</a:t>
                      </a:r>
                    </a:p>
                  </a:txBody>
                  <a:tcPr/>
                </a:tc>
                <a:tc>
                  <a:txBody>
                    <a:bodyPr/>
                    <a:lstStyle/>
                    <a:p>
                      <a:pPr algn="l"/>
                      <a:r>
                        <a:rPr lang="en-US" sz="900" b="1" dirty="0">
                          <a:solidFill>
                            <a:schemeClr val="tx1"/>
                          </a:solidFill>
                        </a:rPr>
                        <a:t>P)</a:t>
                      </a:r>
                    </a:p>
                    <a:p>
                      <a:pPr algn="l"/>
                      <a:endParaRPr lang="en-US" sz="900" b="1" dirty="0">
                        <a:solidFill>
                          <a:schemeClr val="tx1"/>
                        </a:solidFill>
                      </a:endParaRPr>
                    </a:p>
                    <a:p>
                      <a:pPr algn="l"/>
                      <a:r>
                        <a:rPr lang="en-US" sz="900" b="1" dirty="0">
                          <a:solidFill>
                            <a:schemeClr val="tx1"/>
                          </a:solidFill>
                        </a:rPr>
                        <a:t>A)</a:t>
                      </a:r>
                    </a:p>
                  </a:txBody>
                  <a:tcPr/>
                </a:tc>
                <a:tc>
                  <a:txBody>
                    <a:bodyPr/>
                    <a:lstStyle/>
                    <a:p>
                      <a:pPr algn="l"/>
                      <a:r>
                        <a:rPr lang="en-US" sz="900" b="1" dirty="0">
                          <a:solidFill>
                            <a:schemeClr val="tx1"/>
                          </a:solidFill>
                        </a:rPr>
                        <a:t>P)</a:t>
                      </a:r>
                    </a:p>
                    <a:p>
                      <a:pPr algn="l"/>
                      <a:endParaRPr lang="en-US" sz="900" b="1" dirty="0">
                        <a:solidFill>
                          <a:schemeClr val="tx1"/>
                        </a:solidFill>
                      </a:endParaRPr>
                    </a:p>
                    <a:p>
                      <a:pPr algn="l"/>
                      <a:r>
                        <a:rPr lang="en-US" sz="900" b="1" dirty="0">
                          <a:solidFill>
                            <a:schemeClr val="tx1"/>
                          </a:solidFill>
                        </a:rPr>
                        <a:t>A)</a:t>
                      </a:r>
                    </a:p>
                  </a:txBody>
                  <a:tcPr/>
                </a:tc>
                <a:tc>
                  <a:txBody>
                    <a:bodyPr/>
                    <a:lstStyle/>
                    <a:p>
                      <a:pPr algn="l"/>
                      <a:r>
                        <a:rPr lang="en-US" sz="900" b="1" dirty="0">
                          <a:solidFill>
                            <a:schemeClr val="tx1"/>
                          </a:solidFill>
                        </a:rPr>
                        <a:t>P)</a:t>
                      </a:r>
                    </a:p>
                    <a:p>
                      <a:pPr algn="l"/>
                      <a:endParaRPr lang="en-US" sz="900" b="1" dirty="0">
                        <a:solidFill>
                          <a:schemeClr val="tx1"/>
                        </a:solidFill>
                      </a:endParaRPr>
                    </a:p>
                    <a:p>
                      <a:pPr algn="l"/>
                      <a:r>
                        <a:rPr lang="en-US" sz="900" b="1" dirty="0">
                          <a:solidFill>
                            <a:schemeClr val="tx1"/>
                          </a:solidFill>
                        </a:rPr>
                        <a:t>A)</a:t>
                      </a:r>
                    </a:p>
                  </a:txBody>
                  <a:tcPr/>
                </a:tc>
                <a:extLst>
                  <a:ext uri="{0D108BD9-81ED-4DB2-BD59-A6C34878D82A}">
                    <a16:rowId xmlns:a16="http://schemas.microsoft.com/office/drawing/2014/main" xmlns="" val="1435994252"/>
                  </a:ext>
                </a:extLst>
              </a:tr>
              <a:tr h="531213">
                <a:tc>
                  <a:txBody>
                    <a:bodyPr/>
                    <a:lstStyle/>
                    <a:p>
                      <a:pPr algn="l"/>
                      <a:endParaRPr lang="en-US" sz="900" b="1" dirty="0">
                        <a:solidFill>
                          <a:schemeClr val="tx1"/>
                        </a:solidFill>
                      </a:endParaRPr>
                    </a:p>
                  </a:txBody>
                  <a:tcPr/>
                </a:tc>
                <a:tc>
                  <a:txBody>
                    <a:bodyPr/>
                    <a:lstStyle/>
                    <a:p>
                      <a:pPr algn="l"/>
                      <a:endParaRPr lang="en-US" sz="900" b="1" dirty="0">
                        <a:solidFill>
                          <a:schemeClr val="tx1"/>
                        </a:solidFill>
                      </a:endParaRPr>
                    </a:p>
                  </a:txBody>
                  <a:tcPr/>
                </a:tc>
                <a:tc>
                  <a:txBody>
                    <a:bodyPr/>
                    <a:lstStyle/>
                    <a:p>
                      <a:pPr algn="l"/>
                      <a:endParaRPr lang="en-US" sz="900" b="1" dirty="0">
                        <a:solidFill>
                          <a:schemeClr val="tx1"/>
                        </a:solidFill>
                      </a:endParaRPr>
                    </a:p>
                  </a:txBody>
                  <a:tcPr/>
                </a:tc>
                <a:tc>
                  <a:txBody>
                    <a:bodyPr/>
                    <a:lstStyle/>
                    <a:p>
                      <a:pPr algn="l"/>
                      <a:endParaRPr lang="en-US" sz="900" b="1" dirty="0">
                        <a:solidFill>
                          <a:schemeClr val="tx1"/>
                        </a:solidFill>
                      </a:endParaRPr>
                    </a:p>
                  </a:txBody>
                  <a:tcPr/>
                </a:tc>
                <a:tc>
                  <a:txBody>
                    <a:bodyPr/>
                    <a:lstStyle/>
                    <a:p>
                      <a:pPr algn="l"/>
                      <a:r>
                        <a:rPr lang="en-US" sz="900" b="1" dirty="0">
                          <a:solidFill>
                            <a:schemeClr val="tx1"/>
                          </a:solidFill>
                        </a:rPr>
                        <a:t>P)</a:t>
                      </a:r>
                    </a:p>
                    <a:p>
                      <a:pPr algn="l"/>
                      <a:endParaRPr lang="en-US" sz="900" b="1" dirty="0">
                        <a:solidFill>
                          <a:schemeClr val="tx1"/>
                        </a:solidFill>
                      </a:endParaRPr>
                    </a:p>
                    <a:p>
                      <a:pPr algn="l"/>
                      <a:r>
                        <a:rPr lang="en-US" sz="900" b="1" dirty="0">
                          <a:solidFill>
                            <a:schemeClr val="tx1"/>
                          </a:solidFill>
                        </a:rPr>
                        <a:t>A)</a:t>
                      </a:r>
                    </a:p>
                  </a:txBody>
                  <a:tcPr/>
                </a:tc>
                <a:tc>
                  <a:txBody>
                    <a:bodyPr/>
                    <a:lstStyle/>
                    <a:p>
                      <a:pPr algn="l"/>
                      <a:r>
                        <a:rPr lang="en-US" sz="900" b="1" dirty="0">
                          <a:solidFill>
                            <a:schemeClr val="tx1"/>
                          </a:solidFill>
                        </a:rPr>
                        <a:t>P)</a:t>
                      </a:r>
                    </a:p>
                    <a:p>
                      <a:pPr algn="l"/>
                      <a:endParaRPr lang="en-US" sz="900" b="1" dirty="0">
                        <a:solidFill>
                          <a:schemeClr val="tx1"/>
                        </a:solidFill>
                      </a:endParaRPr>
                    </a:p>
                    <a:p>
                      <a:pPr algn="l"/>
                      <a:r>
                        <a:rPr lang="en-US" sz="900" b="1" dirty="0">
                          <a:solidFill>
                            <a:schemeClr val="tx1"/>
                          </a:solidFill>
                        </a:rPr>
                        <a:t>A)</a:t>
                      </a:r>
                    </a:p>
                  </a:txBody>
                  <a:tcPr/>
                </a:tc>
                <a:tc>
                  <a:txBody>
                    <a:bodyPr/>
                    <a:lstStyle/>
                    <a:p>
                      <a:pPr algn="l"/>
                      <a:r>
                        <a:rPr lang="en-US" sz="900" b="1" dirty="0">
                          <a:solidFill>
                            <a:schemeClr val="tx1"/>
                          </a:solidFill>
                        </a:rPr>
                        <a:t>P)</a:t>
                      </a:r>
                    </a:p>
                    <a:p>
                      <a:pPr algn="l"/>
                      <a:endParaRPr lang="en-US" sz="900" b="1" dirty="0">
                        <a:solidFill>
                          <a:schemeClr val="tx1"/>
                        </a:solidFill>
                      </a:endParaRPr>
                    </a:p>
                    <a:p>
                      <a:pPr algn="l"/>
                      <a:r>
                        <a:rPr lang="en-US" sz="900" b="1" dirty="0">
                          <a:solidFill>
                            <a:schemeClr val="tx1"/>
                          </a:solidFill>
                        </a:rPr>
                        <a:t>A)</a:t>
                      </a:r>
                    </a:p>
                  </a:txBody>
                  <a:tcPr/>
                </a:tc>
                <a:tc>
                  <a:txBody>
                    <a:bodyPr/>
                    <a:lstStyle/>
                    <a:p>
                      <a:pPr algn="l"/>
                      <a:r>
                        <a:rPr lang="en-US" sz="900" b="1" dirty="0">
                          <a:solidFill>
                            <a:schemeClr val="tx1"/>
                          </a:solidFill>
                        </a:rPr>
                        <a:t>P)</a:t>
                      </a:r>
                    </a:p>
                    <a:p>
                      <a:pPr algn="l"/>
                      <a:endParaRPr lang="en-US" sz="900" b="1" dirty="0">
                        <a:solidFill>
                          <a:schemeClr val="tx1"/>
                        </a:solidFill>
                      </a:endParaRPr>
                    </a:p>
                    <a:p>
                      <a:pPr algn="l"/>
                      <a:r>
                        <a:rPr lang="en-US" sz="900" b="1" dirty="0">
                          <a:solidFill>
                            <a:schemeClr val="tx1"/>
                          </a:solidFill>
                        </a:rPr>
                        <a:t>A)</a:t>
                      </a:r>
                    </a:p>
                  </a:txBody>
                  <a:tcPr/>
                </a:tc>
                <a:extLst>
                  <a:ext uri="{0D108BD9-81ED-4DB2-BD59-A6C34878D82A}">
                    <a16:rowId xmlns:a16="http://schemas.microsoft.com/office/drawing/2014/main" xmlns="" val="180341038"/>
                  </a:ext>
                </a:extLst>
              </a:tr>
              <a:tr h="531213">
                <a:tc>
                  <a:txBody>
                    <a:bodyPr/>
                    <a:lstStyle/>
                    <a:p>
                      <a:pPr algn="l"/>
                      <a:endParaRPr lang="en-US" sz="900" b="1" dirty="0">
                        <a:solidFill>
                          <a:schemeClr val="tx1"/>
                        </a:solidFill>
                      </a:endParaRPr>
                    </a:p>
                  </a:txBody>
                  <a:tcPr/>
                </a:tc>
                <a:tc>
                  <a:txBody>
                    <a:bodyPr/>
                    <a:lstStyle/>
                    <a:p>
                      <a:pPr algn="l"/>
                      <a:endParaRPr lang="en-US" sz="900" b="1" dirty="0">
                        <a:solidFill>
                          <a:schemeClr val="tx1"/>
                        </a:solidFill>
                      </a:endParaRPr>
                    </a:p>
                  </a:txBody>
                  <a:tcPr/>
                </a:tc>
                <a:tc>
                  <a:txBody>
                    <a:bodyPr/>
                    <a:lstStyle/>
                    <a:p>
                      <a:pPr algn="l"/>
                      <a:endParaRPr lang="en-US" sz="900" b="1" dirty="0">
                        <a:solidFill>
                          <a:schemeClr val="tx1"/>
                        </a:solidFill>
                      </a:endParaRPr>
                    </a:p>
                  </a:txBody>
                  <a:tcPr/>
                </a:tc>
                <a:tc>
                  <a:txBody>
                    <a:bodyPr/>
                    <a:lstStyle/>
                    <a:p>
                      <a:pPr algn="l"/>
                      <a:endParaRPr lang="en-US" sz="900" b="1" dirty="0">
                        <a:solidFill>
                          <a:schemeClr val="tx1"/>
                        </a:solidFill>
                      </a:endParaRPr>
                    </a:p>
                  </a:txBody>
                  <a:tcPr/>
                </a:tc>
                <a:tc>
                  <a:txBody>
                    <a:bodyPr/>
                    <a:lstStyle/>
                    <a:p>
                      <a:pPr algn="l"/>
                      <a:r>
                        <a:rPr lang="en-US" sz="900" b="1" dirty="0">
                          <a:solidFill>
                            <a:schemeClr val="tx1"/>
                          </a:solidFill>
                        </a:rPr>
                        <a:t>P)</a:t>
                      </a:r>
                    </a:p>
                    <a:p>
                      <a:pPr algn="l"/>
                      <a:endParaRPr lang="en-US" sz="900" b="1" dirty="0">
                        <a:solidFill>
                          <a:schemeClr val="tx1"/>
                        </a:solidFill>
                      </a:endParaRPr>
                    </a:p>
                    <a:p>
                      <a:pPr algn="l"/>
                      <a:r>
                        <a:rPr lang="en-US" sz="900" b="1" dirty="0">
                          <a:solidFill>
                            <a:schemeClr val="tx1"/>
                          </a:solidFill>
                        </a:rPr>
                        <a:t>A)</a:t>
                      </a:r>
                    </a:p>
                  </a:txBody>
                  <a:tcPr/>
                </a:tc>
                <a:tc>
                  <a:txBody>
                    <a:bodyPr/>
                    <a:lstStyle/>
                    <a:p>
                      <a:pPr algn="l"/>
                      <a:r>
                        <a:rPr lang="en-US" sz="900" b="1" dirty="0">
                          <a:solidFill>
                            <a:schemeClr val="tx1"/>
                          </a:solidFill>
                        </a:rPr>
                        <a:t>P)</a:t>
                      </a:r>
                    </a:p>
                    <a:p>
                      <a:pPr algn="l"/>
                      <a:endParaRPr lang="en-US" sz="900" b="1" dirty="0">
                        <a:solidFill>
                          <a:schemeClr val="tx1"/>
                        </a:solidFill>
                      </a:endParaRPr>
                    </a:p>
                    <a:p>
                      <a:pPr algn="l"/>
                      <a:r>
                        <a:rPr lang="en-US" sz="900" b="1" dirty="0">
                          <a:solidFill>
                            <a:schemeClr val="tx1"/>
                          </a:solidFill>
                        </a:rPr>
                        <a:t>A)</a:t>
                      </a:r>
                    </a:p>
                  </a:txBody>
                  <a:tcPr/>
                </a:tc>
                <a:tc>
                  <a:txBody>
                    <a:bodyPr/>
                    <a:lstStyle/>
                    <a:p>
                      <a:pPr algn="l"/>
                      <a:r>
                        <a:rPr lang="en-US" sz="900" b="1" dirty="0">
                          <a:solidFill>
                            <a:schemeClr val="tx1"/>
                          </a:solidFill>
                        </a:rPr>
                        <a:t>P)</a:t>
                      </a:r>
                    </a:p>
                    <a:p>
                      <a:pPr algn="l"/>
                      <a:endParaRPr lang="en-US" sz="900" b="1" dirty="0">
                        <a:solidFill>
                          <a:schemeClr val="tx1"/>
                        </a:solidFill>
                      </a:endParaRPr>
                    </a:p>
                    <a:p>
                      <a:pPr algn="l"/>
                      <a:r>
                        <a:rPr lang="en-US" sz="900" b="1" dirty="0">
                          <a:solidFill>
                            <a:schemeClr val="tx1"/>
                          </a:solidFill>
                        </a:rPr>
                        <a:t>A)</a:t>
                      </a:r>
                    </a:p>
                  </a:txBody>
                  <a:tcPr/>
                </a:tc>
                <a:tc>
                  <a:txBody>
                    <a:bodyPr/>
                    <a:lstStyle/>
                    <a:p>
                      <a:pPr algn="l"/>
                      <a:r>
                        <a:rPr lang="en-US" sz="900" b="1" dirty="0">
                          <a:solidFill>
                            <a:schemeClr val="tx1"/>
                          </a:solidFill>
                        </a:rPr>
                        <a:t>P)</a:t>
                      </a:r>
                    </a:p>
                    <a:p>
                      <a:pPr algn="l"/>
                      <a:endParaRPr lang="en-US" sz="900" b="1" dirty="0">
                        <a:solidFill>
                          <a:schemeClr val="tx1"/>
                        </a:solidFill>
                      </a:endParaRPr>
                    </a:p>
                    <a:p>
                      <a:pPr algn="l"/>
                      <a:r>
                        <a:rPr lang="en-US" sz="900" b="1" dirty="0">
                          <a:solidFill>
                            <a:schemeClr val="tx1"/>
                          </a:solidFill>
                        </a:rPr>
                        <a:t>A)</a:t>
                      </a:r>
                    </a:p>
                  </a:txBody>
                  <a:tcPr/>
                </a:tc>
                <a:extLst>
                  <a:ext uri="{0D108BD9-81ED-4DB2-BD59-A6C34878D82A}">
                    <a16:rowId xmlns:a16="http://schemas.microsoft.com/office/drawing/2014/main" xmlns="" val="3411748904"/>
                  </a:ext>
                </a:extLst>
              </a:tr>
              <a:tr h="3863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bg1"/>
                          </a:solidFill>
                        </a:rPr>
                        <a:t>Phase &amp; Who has Priorities of Fires</a:t>
                      </a:r>
                    </a:p>
                  </a:txBody>
                  <a:tcPr anchor="ctr">
                    <a:solidFill>
                      <a:srgbClr val="0070C0"/>
                    </a:solidFill>
                  </a:tcPr>
                </a:tc>
                <a:tc>
                  <a:txBody>
                    <a:bodyPr/>
                    <a:lstStyle/>
                    <a:p>
                      <a:pPr algn="ctr"/>
                      <a:r>
                        <a:rPr lang="en-US" sz="900" b="1" dirty="0">
                          <a:solidFill>
                            <a:schemeClr val="bg1"/>
                          </a:solidFill>
                        </a:rPr>
                        <a:t>Target </a:t>
                      </a:r>
                      <a:r>
                        <a:rPr lang="en-US" sz="900" b="1" dirty="0" smtClean="0">
                          <a:solidFill>
                            <a:schemeClr val="bg1"/>
                          </a:solidFill>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800" b="1" i="1" dirty="0" smtClean="0">
                          <a:solidFill>
                            <a:schemeClr val="bg1"/>
                          </a:solidFill>
                        </a:rPr>
                        <a:t>issued</a:t>
                      </a:r>
                      <a:r>
                        <a:rPr lang="en-US" sz="800" b="1" i="1" baseline="0" dirty="0" smtClean="0">
                          <a:solidFill>
                            <a:schemeClr val="bg1"/>
                          </a:solidFill>
                        </a:rPr>
                        <a:t> by Higher</a:t>
                      </a:r>
                      <a:endParaRPr lang="en-US" sz="800" b="1" i="1" dirty="0" smtClean="0">
                        <a:solidFill>
                          <a:schemeClr val="bg1"/>
                        </a:solidFill>
                      </a:endParaRPr>
                    </a:p>
                  </a:txBody>
                  <a:tcPr anchor="ctr">
                    <a:solidFill>
                      <a:srgbClr val="0070C0"/>
                    </a:solidFill>
                  </a:tcPr>
                </a:tc>
                <a:tc>
                  <a:txBody>
                    <a:bodyPr/>
                    <a:lstStyle/>
                    <a:p>
                      <a:pPr algn="ctr"/>
                      <a:r>
                        <a:rPr lang="en-US" sz="900" b="1" dirty="0">
                          <a:solidFill>
                            <a:schemeClr val="bg1"/>
                          </a:solidFill>
                        </a:rPr>
                        <a:t>Trigger</a:t>
                      </a:r>
                    </a:p>
                  </a:txBody>
                  <a:tcPr anchor="ctr">
                    <a:solidFill>
                      <a:srgbClr val="0070C0"/>
                    </a:solidFill>
                  </a:tcPr>
                </a:tc>
                <a:tc>
                  <a:txBody>
                    <a:bodyPr/>
                    <a:lstStyle/>
                    <a:p>
                      <a:pPr algn="ctr"/>
                      <a:r>
                        <a:rPr lang="en-US" sz="900" b="1" dirty="0">
                          <a:solidFill>
                            <a:schemeClr val="bg1"/>
                          </a:solidFill>
                        </a:rPr>
                        <a:t>Location</a:t>
                      </a:r>
                    </a:p>
                  </a:txBody>
                  <a:tcPr anchor="ctr">
                    <a:solidFill>
                      <a:srgbClr val="0070C0"/>
                    </a:solidFill>
                  </a:tcPr>
                </a:tc>
                <a:tc>
                  <a:txBody>
                    <a:bodyPr/>
                    <a:lstStyle/>
                    <a:p>
                      <a:pPr algn="ctr"/>
                      <a:r>
                        <a:rPr lang="en-US" sz="900" b="1" dirty="0">
                          <a:solidFill>
                            <a:schemeClr val="bg1"/>
                          </a:solidFill>
                        </a:rPr>
                        <a:t>Observer</a:t>
                      </a:r>
                    </a:p>
                  </a:txBody>
                  <a:tcPr anchor="ctr">
                    <a:solidFill>
                      <a:srgbClr val="0070C0"/>
                    </a:solidFill>
                  </a:tcPr>
                </a:tc>
                <a:tc>
                  <a:txBody>
                    <a:bodyPr/>
                    <a:lstStyle/>
                    <a:p>
                      <a:pPr algn="ctr"/>
                      <a:r>
                        <a:rPr lang="en-US" sz="900" b="1" dirty="0">
                          <a:solidFill>
                            <a:schemeClr val="bg1"/>
                          </a:solidFill>
                        </a:rPr>
                        <a:t>Delivery System</a:t>
                      </a:r>
                    </a:p>
                  </a:txBody>
                  <a:tcPr anchor="ctr">
                    <a:solidFill>
                      <a:srgbClr val="0070C0"/>
                    </a:solidFill>
                  </a:tcPr>
                </a:tc>
                <a:tc>
                  <a:txBody>
                    <a:bodyPr/>
                    <a:lstStyle/>
                    <a:p>
                      <a:pPr algn="ctr"/>
                      <a:r>
                        <a:rPr lang="en-US" sz="900" b="1" dirty="0">
                          <a:solidFill>
                            <a:schemeClr val="bg1"/>
                          </a:solidFill>
                        </a:rPr>
                        <a:t>Attack Guidance</a:t>
                      </a:r>
                    </a:p>
                  </a:txBody>
                  <a:tcPr anchor="ctr">
                    <a:solidFill>
                      <a:srgbClr val="0070C0"/>
                    </a:solidFill>
                  </a:tcPr>
                </a:tc>
                <a:tc>
                  <a:txBody>
                    <a:bodyPr/>
                    <a:lstStyle/>
                    <a:p>
                      <a:pPr algn="ctr"/>
                      <a:r>
                        <a:rPr lang="en-US" sz="900" b="1" dirty="0" smtClean="0">
                          <a:solidFill>
                            <a:schemeClr val="bg1"/>
                          </a:solidFill>
                        </a:rPr>
                        <a:t>Comms</a:t>
                      </a:r>
                      <a:r>
                        <a:rPr lang="en-US" sz="900" b="1" baseline="0" dirty="0" smtClean="0">
                          <a:solidFill>
                            <a:schemeClr val="bg1"/>
                          </a:solidFill>
                        </a:rPr>
                        <a:t> Method</a:t>
                      </a:r>
                      <a:endParaRPr lang="en-US" sz="900" b="1" dirty="0">
                        <a:solidFill>
                          <a:schemeClr val="bg1"/>
                        </a:solidFill>
                      </a:endParaRPr>
                    </a:p>
                  </a:txBody>
                  <a:tcPr anchor="ctr">
                    <a:solidFill>
                      <a:srgbClr val="0070C0"/>
                    </a:solidFill>
                  </a:tcPr>
                </a:tc>
                <a:extLst>
                  <a:ext uri="{0D108BD9-81ED-4DB2-BD59-A6C34878D82A}">
                    <a16:rowId xmlns:a16="http://schemas.microsoft.com/office/drawing/2014/main" xmlns="" val="2781052832"/>
                  </a:ext>
                </a:extLst>
              </a:tr>
              <a:tr h="531213">
                <a:tc>
                  <a:txBody>
                    <a:bodyPr/>
                    <a:lstStyle/>
                    <a:p>
                      <a:pPr algn="l"/>
                      <a:endParaRPr lang="en-US" sz="900" b="1" dirty="0">
                        <a:solidFill>
                          <a:schemeClr val="tx1"/>
                        </a:solidFill>
                      </a:endParaRPr>
                    </a:p>
                  </a:txBody>
                  <a:tcPr/>
                </a:tc>
                <a:tc>
                  <a:txBody>
                    <a:bodyPr/>
                    <a:lstStyle/>
                    <a:p>
                      <a:pPr algn="l"/>
                      <a:endParaRPr lang="en-US" sz="900" b="1" dirty="0">
                        <a:solidFill>
                          <a:schemeClr val="tx1"/>
                        </a:solidFill>
                      </a:endParaRPr>
                    </a:p>
                  </a:txBody>
                  <a:tcPr/>
                </a:tc>
                <a:tc>
                  <a:txBody>
                    <a:bodyPr/>
                    <a:lstStyle/>
                    <a:p>
                      <a:pPr algn="l"/>
                      <a:endParaRPr lang="en-US" sz="900" b="1" dirty="0">
                        <a:solidFill>
                          <a:schemeClr val="tx1"/>
                        </a:solidFill>
                      </a:endParaRPr>
                    </a:p>
                  </a:txBody>
                  <a:tcPr/>
                </a:tc>
                <a:tc>
                  <a:txBody>
                    <a:bodyPr/>
                    <a:lstStyle/>
                    <a:p>
                      <a:pPr algn="l"/>
                      <a:endParaRPr lang="en-US" sz="900" b="1" dirty="0">
                        <a:solidFill>
                          <a:schemeClr val="tx1"/>
                        </a:solidFill>
                      </a:endParaRPr>
                    </a:p>
                  </a:txBody>
                  <a:tcPr/>
                </a:tc>
                <a:tc>
                  <a:txBody>
                    <a:bodyPr/>
                    <a:lstStyle/>
                    <a:p>
                      <a:pPr algn="l"/>
                      <a:r>
                        <a:rPr lang="en-US" sz="900" b="1" dirty="0">
                          <a:solidFill>
                            <a:schemeClr val="tx1"/>
                          </a:solidFill>
                        </a:rPr>
                        <a:t>P)</a:t>
                      </a:r>
                    </a:p>
                    <a:p>
                      <a:pPr algn="l"/>
                      <a:endParaRPr lang="en-US" sz="900" b="1" dirty="0">
                        <a:solidFill>
                          <a:schemeClr val="tx1"/>
                        </a:solidFill>
                      </a:endParaRPr>
                    </a:p>
                    <a:p>
                      <a:pPr algn="l"/>
                      <a:r>
                        <a:rPr lang="en-US" sz="900" b="1" dirty="0">
                          <a:solidFill>
                            <a:schemeClr val="tx1"/>
                          </a:solidFill>
                        </a:rPr>
                        <a:t>A)</a:t>
                      </a:r>
                    </a:p>
                  </a:txBody>
                  <a:tcPr/>
                </a:tc>
                <a:tc>
                  <a:txBody>
                    <a:bodyPr/>
                    <a:lstStyle/>
                    <a:p>
                      <a:pPr algn="l"/>
                      <a:endParaRPr lang="en-US" sz="900" b="1" dirty="0">
                        <a:solidFill>
                          <a:schemeClr val="tx1"/>
                        </a:solidFill>
                      </a:endParaRPr>
                    </a:p>
                  </a:txBody>
                  <a:tcPr/>
                </a:tc>
                <a:tc>
                  <a:txBody>
                    <a:bodyPr/>
                    <a:lstStyle/>
                    <a:p>
                      <a:pPr algn="l"/>
                      <a:r>
                        <a:rPr lang="en-US" sz="900" b="1" dirty="0">
                          <a:solidFill>
                            <a:schemeClr val="tx1"/>
                          </a:solidFill>
                        </a:rPr>
                        <a:t>P)</a:t>
                      </a:r>
                    </a:p>
                    <a:p>
                      <a:pPr algn="l"/>
                      <a:endParaRPr lang="en-US" sz="900" b="1" dirty="0">
                        <a:solidFill>
                          <a:schemeClr val="tx1"/>
                        </a:solidFill>
                      </a:endParaRPr>
                    </a:p>
                    <a:p>
                      <a:pPr algn="l"/>
                      <a:r>
                        <a:rPr lang="en-US" sz="900" b="1" dirty="0">
                          <a:solidFill>
                            <a:schemeClr val="tx1"/>
                          </a:solidFill>
                        </a:rPr>
                        <a:t>A)</a:t>
                      </a:r>
                    </a:p>
                  </a:txBody>
                  <a:tcPr/>
                </a:tc>
                <a:tc>
                  <a:txBody>
                    <a:bodyPr/>
                    <a:lstStyle/>
                    <a:p>
                      <a:pPr algn="l"/>
                      <a:r>
                        <a:rPr lang="en-US" sz="900" b="1" dirty="0">
                          <a:solidFill>
                            <a:schemeClr val="tx1"/>
                          </a:solidFill>
                        </a:rPr>
                        <a:t>P)</a:t>
                      </a:r>
                    </a:p>
                    <a:p>
                      <a:pPr algn="l"/>
                      <a:endParaRPr lang="en-US" sz="900" b="1" dirty="0">
                        <a:solidFill>
                          <a:schemeClr val="tx1"/>
                        </a:solidFill>
                      </a:endParaRPr>
                    </a:p>
                    <a:p>
                      <a:pPr algn="l"/>
                      <a:r>
                        <a:rPr lang="en-US" sz="900" b="1" dirty="0">
                          <a:solidFill>
                            <a:schemeClr val="tx1"/>
                          </a:solidFill>
                        </a:rPr>
                        <a:t>A)</a:t>
                      </a:r>
                    </a:p>
                  </a:txBody>
                  <a:tcPr/>
                </a:tc>
                <a:extLst>
                  <a:ext uri="{0D108BD9-81ED-4DB2-BD59-A6C34878D82A}">
                    <a16:rowId xmlns:a16="http://schemas.microsoft.com/office/drawing/2014/main" xmlns="" val="2233498347"/>
                  </a:ext>
                </a:extLst>
              </a:tr>
              <a:tr h="531213">
                <a:tc>
                  <a:txBody>
                    <a:bodyPr/>
                    <a:lstStyle/>
                    <a:p>
                      <a:pPr algn="l"/>
                      <a:endParaRPr lang="en-US" sz="900" b="1" dirty="0">
                        <a:solidFill>
                          <a:schemeClr val="tx1"/>
                        </a:solidFill>
                      </a:endParaRPr>
                    </a:p>
                  </a:txBody>
                  <a:tcPr/>
                </a:tc>
                <a:tc>
                  <a:txBody>
                    <a:bodyPr/>
                    <a:lstStyle/>
                    <a:p>
                      <a:pPr algn="l"/>
                      <a:endParaRPr lang="en-US" sz="900" b="1" dirty="0">
                        <a:solidFill>
                          <a:schemeClr val="tx1"/>
                        </a:solidFill>
                      </a:endParaRPr>
                    </a:p>
                  </a:txBody>
                  <a:tcPr/>
                </a:tc>
                <a:tc>
                  <a:txBody>
                    <a:bodyPr/>
                    <a:lstStyle/>
                    <a:p>
                      <a:pPr algn="l"/>
                      <a:endParaRPr lang="en-US" sz="900" b="1" dirty="0">
                        <a:solidFill>
                          <a:schemeClr val="tx1"/>
                        </a:solidFill>
                      </a:endParaRPr>
                    </a:p>
                  </a:txBody>
                  <a:tcPr/>
                </a:tc>
                <a:tc>
                  <a:txBody>
                    <a:bodyPr/>
                    <a:lstStyle/>
                    <a:p>
                      <a:pPr algn="l"/>
                      <a:endParaRPr lang="en-US" sz="900" b="1" dirty="0">
                        <a:solidFill>
                          <a:schemeClr val="tx1"/>
                        </a:solidFill>
                      </a:endParaRPr>
                    </a:p>
                  </a:txBody>
                  <a:tcPr/>
                </a:tc>
                <a:tc>
                  <a:txBody>
                    <a:bodyPr/>
                    <a:lstStyle/>
                    <a:p>
                      <a:pPr algn="l"/>
                      <a:r>
                        <a:rPr lang="en-US" sz="900" b="1" dirty="0">
                          <a:solidFill>
                            <a:schemeClr val="tx1"/>
                          </a:solidFill>
                        </a:rPr>
                        <a:t>P)</a:t>
                      </a:r>
                    </a:p>
                    <a:p>
                      <a:pPr algn="l"/>
                      <a:endParaRPr lang="en-US" sz="900" b="1" dirty="0">
                        <a:solidFill>
                          <a:schemeClr val="tx1"/>
                        </a:solidFill>
                      </a:endParaRPr>
                    </a:p>
                    <a:p>
                      <a:pPr algn="l"/>
                      <a:r>
                        <a:rPr lang="en-US" sz="900" b="1" dirty="0">
                          <a:solidFill>
                            <a:schemeClr val="tx1"/>
                          </a:solidFill>
                        </a:rPr>
                        <a:t>A)</a:t>
                      </a:r>
                    </a:p>
                  </a:txBody>
                  <a:tcPr/>
                </a:tc>
                <a:tc>
                  <a:txBody>
                    <a:bodyPr/>
                    <a:lstStyle/>
                    <a:p>
                      <a:pPr algn="l"/>
                      <a:endParaRPr lang="en-US" sz="900" b="1" dirty="0">
                        <a:solidFill>
                          <a:schemeClr val="tx1"/>
                        </a:solidFill>
                      </a:endParaRPr>
                    </a:p>
                  </a:txBody>
                  <a:tcPr/>
                </a:tc>
                <a:tc>
                  <a:txBody>
                    <a:bodyPr/>
                    <a:lstStyle/>
                    <a:p>
                      <a:pPr algn="l"/>
                      <a:r>
                        <a:rPr lang="en-US" sz="900" b="1" dirty="0">
                          <a:solidFill>
                            <a:schemeClr val="tx1"/>
                          </a:solidFill>
                        </a:rPr>
                        <a:t>P)</a:t>
                      </a:r>
                    </a:p>
                    <a:p>
                      <a:pPr algn="l"/>
                      <a:endParaRPr lang="en-US" sz="900" b="1" dirty="0">
                        <a:solidFill>
                          <a:schemeClr val="tx1"/>
                        </a:solidFill>
                      </a:endParaRPr>
                    </a:p>
                    <a:p>
                      <a:pPr algn="l"/>
                      <a:r>
                        <a:rPr lang="en-US" sz="900" b="1" dirty="0">
                          <a:solidFill>
                            <a:schemeClr val="tx1"/>
                          </a:solidFill>
                        </a:rPr>
                        <a:t>A)</a:t>
                      </a:r>
                    </a:p>
                  </a:txBody>
                  <a:tcPr/>
                </a:tc>
                <a:tc>
                  <a:txBody>
                    <a:bodyPr/>
                    <a:lstStyle/>
                    <a:p>
                      <a:pPr algn="l"/>
                      <a:r>
                        <a:rPr lang="en-US" sz="900" b="1" dirty="0">
                          <a:solidFill>
                            <a:schemeClr val="tx1"/>
                          </a:solidFill>
                        </a:rPr>
                        <a:t>P)</a:t>
                      </a:r>
                    </a:p>
                    <a:p>
                      <a:pPr algn="l"/>
                      <a:endParaRPr lang="en-US" sz="900" b="1" dirty="0">
                        <a:solidFill>
                          <a:schemeClr val="tx1"/>
                        </a:solidFill>
                      </a:endParaRPr>
                    </a:p>
                    <a:p>
                      <a:pPr algn="l"/>
                      <a:r>
                        <a:rPr lang="en-US" sz="900" b="1" dirty="0">
                          <a:solidFill>
                            <a:schemeClr val="tx1"/>
                          </a:solidFill>
                        </a:rPr>
                        <a:t>A)</a:t>
                      </a:r>
                    </a:p>
                  </a:txBody>
                  <a:tcPr/>
                </a:tc>
                <a:extLst>
                  <a:ext uri="{0D108BD9-81ED-4DB2-BD59-A6C34878D82A}">
                    <a16:rowId xmlns:a16="http://schemas.microsoft.com/office/drawing/2014/main" xmlns="" val="3144593320"/>
                  </a:ext>
                </a:extLst>
              </a:tr>
              <a:tr h="531213">
                <a:tc>
                  <a:txBody>
                    <a:bodyPr/>
                    <a:lstStyle/>
                    <a:p>
                      <a:pPr algn="l"/>
                      <a:endParaRPr lang="en-US" sz="900" b="1" dirty="0">
                        <a:solidFill>
                          <a:schemeClr val="tx1"/>
                        </a:solidFill>
                      </a:endParaRPr>
                    </a:p>
                  </a:txBody>
                  <a:tcPr/>
                </a:tc>
                <a:tc>
                  <a:txBody>
                    <a:bodyPr/>
                    <a:lstStyle/>
                    <a:p>
                      <a:pPr algn="l"/>
                      <a:endParaRPr lang="en-US" sz="900" b="1" dirty="0">
                        <a:solidFill>
                          <a:schemeClr val="tx1"/>
                        </a:solidFill>
                      </a:endParaRPr>
                    </a:p>
                  </a:txBody>
                  <a:tcPr/>
                </a:tc>
                <a:tc>
                  <a:txBody>
                    <a:bodyPr/>
                    <a:lstStyle/>
                    <a:p>
                      <a:pPr algn="l"/>
                      <a:endParaRPr lang="en-US" sz="900" b="1" dirty="0">
                        <a:solidFill>
                          <a:schemeClr val="tx1"/>
                        </a:solidFill>
                      </a:endParaRPr>
                    </a:p>
                  </a:txBody>
                  <a:tcPr/>
                </a:tc>
                <a:tc>
                  <a:txBody>
                    <a:bodyPr/>
                    <a:lstStyle/>
                    <a:p>
                      <a:pPr algn="l"/>
                      <a:endParaRPr lang="en-US" sz="900" b="1" dirty="0">
                        <a:solidFill>
                          <a:schemeClr val="tx1"/>
                        </a:solidFill>
                      </a:endParaRPr>
                    </a:p>
                  </a:txBody>
                  <a:tcPr/>
                </a:tc>
                <a:tc>
                  <a:txBody>
                    <a:bodyPr/>
                    <a:lstStyle/>
                    <a:p>
                      <a:pPr algn="l"/>
                      <a:r>
                        <a:rPr lang="en-US" sz="900" b="1" dirty="0">
                          <a:solidFill>
                            <a:schemeClr val="tx1"/>
                          </a:solidFill>
                        </a:rPr>
                        <a:t>P)</a:t>
                      </a:r>
                    </a:p>
                    <a:p>
                      <a:pPr algn="l"/>
                      <a:endParaRPr lang="en-US" sz="900" b="1" dirty="0">
                        <a:solidFill>
                          <a:schemeClr val="tx1"/>
                        </a:solidFill>
                      </a:endParaRPr>
                    </a:p>
                    <a:p>
                      <a:pPr algn="l"/>
                      <a:r>
                        <a:rPr lang="en-US" sz="900" b="1" dirty="0">
                          <a:solidFill>
                            <a:schemeClr val="tx1"/>
                          </a:solidFill>
                        </a:rPr>
                        <a:t>A)</a:t>
                      </a:r>
                    </a:p>
                  </a:txBody>
                  <a:tcPr/>
                </a:tc>
                <a:tc>
                  <a:txBody>
                    <a:bodyPr/>
                    <a:lstStyle/>
                    <a:p>
                      <a:pPr algn="l"/>
                      <a:endParaRPr lang="en-US" sz="900" b="1" dirty="0">
                        <a:solidFill>
                          <a:schemeClr val="tx1"/>
                        </a:solidFill>
                      </a:endParaRPr>
                    </a:p>
                  </a:txBody>
                  <a:tcPr/>
                </a:tc>
                <a:tc>
                  <a:txBody>
                    <a:bodyPr/>
                    <a:lstStyle/>
                    <a:p>
                      <a:pPr algn="l"/>
                      <a:r>
                        <a:rPr lang="en-US" sz="900" b="1" dirty="0">
                          <a:solidFill>
                            <a:schemeClr val="tx1"/>
                          </a:solidFill>
                        </a:rPr>
                        <a:t>P)</a:t>
                      </a:r>
                    </a:p>
                    <a:p>
                      <a:pPr algn="l"/>
                      <a:endParaRPr lang="en-US" sz="900" b="1" dirty="0">
                        <a:solidFill>
                          <a:schemeClr val="tx1"/>
                        </a:solidFill>
                      </a:endParaRPr>
                    </a:p>
                    <a:p>
                      <a:pPr algn="l"/>
                      <a:r>
                        <a:rPr lang="en-US" sz="900" b="1" dirty="0">
                          <a:solidFill>
                            <a:schemeClr val="tx1"/>
                          </a:solidFill>
                        </a:rPr>
                        <a:t>A)</a:t>
                      </a:r>
                    </a:p>
                  </a:txBody>
                  <a:tcPr/>
                </a:tc>
                <a:tc>
                  <a:txBody>
                    <a:bodyPr/>
                    <a:lstStyle/>
                    <a:p>
                      <a:pPr algn="l"/>
                      <a:r>
                        <a:rPr lang="en-US" sz="900" b="1" dirty="0">
                          <a:solidFill>
                            <a:schemeClr val="tx1"/>
                          </a:solidFill>
                        </a:rPr>
                        <a:t>P)</a:t>
                      </a:r>
                    </a:p>
                    <a:p>
                      <a:pPr algn="l"/>
                      <a:endParaRPr lang="en-US" sz="900" b="1" dirty="0">
                        <a:solidFill>
                          <a:schemeClr val="tx1"/>
                        </a:solidFill>
                      </a:endParaRPr>
                    </a:p>
                    <a:p>
                      <a:pPr algn="l"/>
                      <a:r>
                        <a:rPr lang="en-US" sz="900" b="1" dirty="0">
                          <a:solidFill>
                            <a:schemeClr val="tx1"/>
                          </a:solidFill>
                        </a:rPr>
                        <a:t>A)</a:t>
                      </a:r>
                    </a:p>
                  </a:txBody>
                  <a:tcPr/>
                </a:tc>
                <a:extLst>
                  <a:ext uri="{0D108BD9-81ED-4DB2-BD59-A6C34878D82A}">
                    <a16:rowId xmlns:a16="http://schemas.microsoft.com/office/drawing/2014/main" xmlns="" val="1583080256"/>
                  </a:ext>
                </a:extLst>
              </a:tr>
              <a:tr h="531213">
                <a:tc>
                  <a:txBody>
                    <a:bodyPr/>
                    <a:lstStyle/>
                    <a:p>
                      <a:pPr algn="l"/>
                      <a:endParaRPr lang="en-US" sz="900" b="1" dirty="0">
                        <a:solidFill>
                          <a:schemeClr val="tx1"/>
                        </a:solidFill>
                      </a:endParaRPr>
                    </a:p>
                  </a:txBody>
                  <a:tcPr/>
                </a:tc>
                <a:tc>
                  <a:txBody>
                    <a:bodyPr/>
                    <a:lstStyle/>
                    <a:p>
                      <a:pPr algn="l"/>
                      <a:endParaRPr lang="en-US" sz="900" b="1" dirty="0">
                        <a:solidFill>
                          <a:schemeClr val="tx1"/>
                        </a:solidFill>
                      </a:endParaRPr>
                    </a:p>
                  </a:txBody>
                  <a:tcPr/>
                </a:tc>
                <a:tc>
                  <a:txBody>
                    <a:bodyPr/>
                    <a:lstStyle/>
                    <a:p>
                      <a:pPr algn="l"/>
                      <a:endParaRPr lang="en-US" sz="900" b="1" dirty="0">
                        <a:solidFill>
                          <a:schemeClr val="tx1"/>
                        </a:solidFill>
                      </a:endParaRPr>
                    </a:p>
                  </a:txBody>
                  <a:tcPr/>
                </a:tc>
                <a:tc>
                  <a:txBody>
                    <a:bodyPr/>
                    <a:lstStyle/>
                    <a:p>
                      <a:pPr algn="l"/>
                      <a:endParaRPr lang="en-US" sz="900" b="1" dirty="0">
                        <a:solidFill>
                          <a:schemeClr val="tx1"/>
                        </a:solidFill>
                      </a:endParaRPr>
                    </a:p>
                  </a:txBody>
                  <a:tcPr/>
                </a:tc>
                <a:tc>
                  <a:txBody>
                    <a:bodyPr/>
                    <a:lstStyle/>
                    <a:p>
                      <a:pPr algn="l"/>
                      <a:r>
                        <a:rPr lang="en-US" sz="900" b="1" dirty="0">
                          <a:solidFill>
                            <a:schemeClr val="tx1"/>
                          </a:solidFill>
                        </a:rPr>
                        <a:t>P)</a:t>
                      </a:r>
                    </a:p>
                    <a:p>
                      <a:pPr algn="l"/>
                      <a:endParaRPr lang="en-US" sz="900" b="1" dirty="0">
                        <a:solidFill>
                          <a:schemeClr val="tx1"/>
                        </a:solidFill>
                      </a:endParaRPr>
                    </a:p>
                    <a:p>
                      <a:pPr algn="l"/>
                      <a:r>
                        <a:rPr lang="en-US" sz="900" b="1" dirty="0">
                          <a:solidFill>
                            <a:schemeClr val="tx1"/>
                          </a:solidFill>
                        </a:rPr>
                        <a:t>A)</a:t>
                      </a:r>
                    </a:p>
                  </a:txBody>
                  <a:tcPr/>
                </a:tc>
                <a:tc>
                  <a:txBody>
                    <a:bodyPr/>
                    <a:lstStyle/>
                    <a:p>
                      <a:pPr algn="l"/>
                      <a:endParaRPr lang="en-US" sz="900" b="1" dirty="0">
                        <a:solidFill>
                          <a:schemeClr val="tx1"/>
                        </a:solidFill>
                      </a:endParaRPr>
                    </a:p>
                  </a:txBody>
                  <a:tcPr/>
                </a:tc>
                <a:tc>
                  <a:txBody>
                    <a:bodyPr/>
                    <a:lstStyle/>
                    <a:p>
                      <a:pPr algn="l"/>
                      <a:r>
                        <a:rPr lang="en-US" sz="900" b="1" dirty="0">
                          <a:solidFill>
                            <a:schemeClr val="tx1"/>
                          </a:solidFill>
                        </a:rPr>
                        <a:t>P)</a:t>
                      </a:r>
                    </a:p>
                    <a:p>
                      <a:pPr algn="l"/>
                      <a:endParaRPr lang="en-US" sz="900" b="1" dirty="0">
                        <a:solidFill>
                          <a:schemeClr val="tx1"/>
                        </a:solidFill>
                      </a:endParaRPr>
                    </a:p>
                    <a:p>
                      <a:pPr algn="l"/>
                      <a:r>
                        <a:rPr lang="en-US" sz="900" b="1" dirty="0">
                          <a:solidFill>
                            <a:schemeClr val="tx1"/>
                          </a:solidFill>
                        </a:rPr>
                        <a:t>A)</a:t>
                      </a:r>
                    </a:p>
                  </a:txBody>
                  <a:tcPr/>
                </a:tc>
                <a:tc>
                  <a:txBody>
                    <a:bodyPr/>
                    <a:lstStyle/>
                    <a:p>
                      <a:pPr algn="l"/>
                      <a:r>
                        <a:rPr lang="en-US" sz="900" b="1" dirty="0">
                          <a:solidFill>
                            <a:schemeClr val="tx1"/>
                          </a:solidFill>
                        </a:rPr>
                        <a:t>P)</a:t>
                      </a:r>
                    </a:p>
                    <a:p>
                      <a:pPr algn="l"/>
                      <a:endParaRPr lang="en-US" sz="900" b="1" dirty="0">
                        <a:solidFill>
                          <a:schemeClr val="tx1"/>
                        </a:solidFill>
                      </a:endParaRPr>
                    </a:p>
                    <a:p>
                      <a:pPr algn="l"/>
                      <a:r>
                        <a:rPr lang="en-US" sz="900" b="1" dirty="0">
                          <a:solidFill>
                            <a:schemeClr val="tx1"/>
                          </a:solidFill>
                        </a:rPr>
                        <a:t>A)</a:t>
                      </a:r>
                    </a:p>
                  </a:txBody>
                  <a:tcPr/>
                </a:tc>
                <a:extLst>
                  <a:ext uri="{0D108BD9-81ED-4DB2-BD59-A6C34878D82A}">
                    <a16:rowId xmlns:a16="http://schemas.microsoft.com/office/drawing/2014/main" xmlns="" val="2342773010"/>
                  </a:ext>
                </a:extLst>
              </a:tr>
              <a:tr h="531213">
                <a:tc>
                  <a:txBody>
                    <a:bodyPr/>
                    <a:lstStyle/>
                    <a:p>
                      <a:pPr algn="l"/>
                      <a:endParaRPr lang="en-US" sz="900" b="1" dirty="0">
                        <a:solidFill>
                          <a:schemeClr val="tx1"/>
                        </a:solidFill>
                      </a:endParaRPr>
                    </a:p>
                  </a:txBody>
                  <a:tcPr/>
                </a:tc>
                <a:tc>
                  <a:txBody>
                    <a:bodyPr/>
                    <a:lstStyle/>
                    <a:p>
                      <a:pPr algn="l"/>
                      <a:endParaRPr lang="en-US" sz="900" b="1" dirty="0">
                        <a:solidFill>
                          <a:schemeClr val="tx1"/>
                        </a:solidFill>
                      </a:endParaRPr>
                    </a:p>
                  </a:txBody>
                  <a:tcPr/>
                </a:tc>
                <a:tc>
                  <a:txBody>
                    <a:bodyPr/>
                    <a:lstStyle/>
                    <a:p>
                      <a:pPr algn="l"/>
                      <a:endParaRPr lang="en-US" sz="900" b="1" dirty="0">
                        <a:solidFill>
                          <a:schemeClr val="tx1"/>
                        </a:solidFill>
                      </a:endParaRPr>
                    </a:p>
                  </a:txBody>
                  <a:tcPr/>
                </a:tc>
                <a:tc>
                  <a:txBody>
                    <a:bodyPr/>
                    <a:lstStyle/>
                    <a:p>
                      <a:pPr algn="l"/>
                      <a:endParaRPr lang="en-US" sz="900" b="1" dirty="0">
                        <a:solidFill>
                          <a:schemeClr val="tx1"/>
                        </a:solidFill>
                      </a:endParaRPr>
                    </a:p>
                  </a:txBody>
                  <a:tcPr/>
                </a:tc>
                <a:tc>
                  <a:txBody>
                    <a:bodyPr/>
                    <a:lstStyle/>
                    <a:p>
                      <a:pPr algn="l"/>
                      <a:r>
                        <a:rPr lang="en-US" sz="900" b="1" dirty="0">
                          <a:solidFill>
                            <a:schemeClr val="tx1"/>
                          </a:solidFill>
                        </a:rPr>
                        <a:t>P)</a:t>
                      </a:r>
                    </a:p>
                    <a:p>
                      <a:pPr algn="l"/>
                      <a:endParaRPr lang="en-US" sz="900" b="1" dirty="0">
                        <a:solidFill>
                          <a:schemeClr val="tx1"/>
                        </a:solidFill>
                      </a:endParaRPr>
                    </a:p>
                    <a:p>
                      <a:pPr algn="l"/>
                      <a:r>
                        <a:rPr lang="en-US" sz="900" b="1" dirty="0">
                          <a:solidFill>
                            <a:schemeClr val="tx1"/>
                          </a:solidFill>
                        </a:rPr>
                        <a:t>A)</a:t>
                      </a:r>
                    </a:p>
                  </a:txBody>
                  <a:tcPr/>
                </a:tc>
                <a:tc>
                  <a:txBody>
                    <a:bodyPr/>
                    <a:lstStyle/>
                    <a:p>
                      <a:pPr algn="l"/>
                      <a:endParaRPr lang="en-US" sz="900" b="1" dirty="0">
                        <a:solidFill>
                          <a:schemeClr val="tx1"/>
                        </a:solidFill>
                      </a:endParaRPr>
                    </a:p>
                  </a:txBody>
                  <a:tcPr/>
                </a:tc>
                <a:tc>
                  <a:txBody>
                    <a:bodyPr/>
                    <a:lstStyle/>
                    <a:p>
                      <a:pPr algn="l"/>
                      <a:r>
                        <a:rPr lang="en-US" sz="900" b="1" dirty="0">
                          <a:solidFill>
                            <a:schemeClr val="tx1"/>
                          </a:solidFill>
                        </a:rPr>
                        <a:t>P)</a:t>
                      </a:r>
                    </a:p>
                    <a:p>
                      <a:pPr algn="l"/>
                      <a:endParaRPr lang="en-US" sz="900" b="1" dirty="0">
                        <a:solidFill>
                          <a:schemeClr val="tx1"/>
                        </a:solidFill>
                      </a:endParaRPr>
                    </a:p>
                    <a:p>
                      <a:pPr algn="l"/>
                      <a:r>
                        <a:rPr lang="en-US" sz="900" b="1" dirty="0">
                          <a:solidFill>
                            <a:schemeClr val="tx1"/>
                          </a:solidFill>
                        </a:rPr>
                        <a:t>A)</a:t>
                      </a:r>
                    </a:p>
                  </a:txBody>
                  <a:tcPr/>
                </a:tc>
                <a:tc>
                  <a:txBody>
                    <a:bodyPr/>
                    <a:lstStyle/>
                    <a:p>
                      <a:pPr algn="l"/>
                      <a:r>
                        <a:rPr lang="en-US" sz="900" b="1" dirty="0">
                          <a:solidFill>
                            <a:schemeClr val="tx1"/>
                          </a:solidFill>
                        </a:rPr>
                        <a:t>P)</a:t>
                      </a:r>
                    </a:p>
                    <a:p>
                      <a:pPr algn="l"/>
                      <a:endParaRPr lang="en-US" sz="900" b="1" dirty="0">
                        <a:solidFill>
                          <a:schemeClr val="tx1"/>
                        </a:solidFill>
                      </a:endParaRPr>
                    </a:p>
                    <a:p>
                      <a:pPr algn="l"/>
                      <a:r>
                        <a:rPr lang="en-US" sz="900" b="1" dirty="0">
                          <a:solidFill>
                            <a:schemeClr val="tx1"/>
                          </a:solidFill>
                        </a:rPr>
                        <a:t>A)</a:t>
                      </a:r>
                    </a:p>
                  </a:txBody>
                  <a:tcPr/>
                </a:tc>
                <a:extLst>
                  <a:ext uri="{0D108BD9-81ED-4DB2-BD59-A6C34878D82A}">
                    <a16:rowId xmlns:a16="http://schemas.microsoft.com/office/drawing/2014/main" xmlns="" val="692380800"/>
                  </a:ext>
                </a:extLst>
              </a:tr>
              <a:tr h="531213">
                <a:tc>
                  <a:txBody>
                    <a:bodyPr/>
                    <a:lstStyle/>
                    <a:p>
                      <a:pPr algn="l"/>
                      <a:endParaRPr lang="en-US" sz="900" b="1" dirty="0">
                        <a:solidFill>
                          <a:schemeClr val="tx1"/>
                        </a:solidFill>
                      </a:endParaRPr>
                    </a:p>
                  </a:txBody>
                  <a:tcPr/>
                </a:tc>
                <a:tc>
                  <a:txBody>
                    <a:bodyPr/>
                    <a:lstStyle/>
                    <a:p>
                      <a:pPr algn="l"/>
                      <a:endParaRPr lang="en-US" sz="900" b="1" dirty="0">
                        <a:solidFill>
                          <a:schemeClr val="tx1"/>
                        </a:solidFill>
                      </a:endParaRPr>
                    </a:p>
                  </a:txBody>
                  <a:tcPr/>
                </a:tc>
                <a:tc>
                  <a:txBody>
                    <a:bodyPr/>
                    <a:lstStyle/>
                    <a:p>
                      <a:pPr algn="l"/>
                      <a:endParaRPr lang="en-US" sz="900" b="1" dirty="0">
                        <a:solidFill>
                          <a:schemeClr val="tx1"/>
                        </a:solidFill>
                      </a:endParaRPr>
                    </a:p>
                  </a:txBody>
                  <a:tcPr/>
                </a:tc>
                <a:tc>
                  <a:txBody>
                    <a:bodyPr/>
                    <a:lstStyle/>
                    <a:p>
                      <a:pPr algn="l"/>
                      <a:endParaRPr lang="en-US" sz="900" b="1" dirty="0">
                        <a:solidFill>
                          <a:schemeClr val="tx1"/>
                        </a:solidFill>
                      </a:endParaRPr>
                    </a:p>
                  </a:txBody>
                  <a:tcPr/>
                </a:tc>
                <a:tc>
                  <a:txBody>
                    <a:bodyPr/>
                    <a:lstStyle/>
                    <a:p>
                      <a:pPr algn="l"/>
                      <a:r>
                        <a:rPr lang="en-US" sz="900" b="1" dirty="0">
                          <a:solidFill>
                            <a:schemeClr val="tx1"/>
                          </a:solidFill>
                        </a:rPr>
                        <a:t>P)</a:t>
                      </a:r>
                    </a:p>
                    <a:p>
                      <a:pPr algn="l"/>
                      <a:endParaRPr lang="en-US" sz="900" b="1" dirty="0">
                        <a:solidFill>
                          <a:schemeClr val="tx1"/>
                        </a:solidFill>
                      </a:endParaRPr>
                    </a:p>
                    <a:p>
                      <a:pPr algn="l"/>
                      <a:r>
                        <a:rPr lang="en-US" sz="900" b="1" dirty="0">
                          <a:solidFill>
                            <a:schemeClr val="tx1"/>
                          </a:solidFill>
                        </a:rPr>
                        <a:t>A)</a:t>
                      </a:r>
                    </a:p>
                  </a:txBody>
                  <a:tcPr/>
                </a:tc>
                <a:tc>
                  <a:txBody>
                    <a:bodyPr/>
                    <a:lstStyle/>
                    <a:p>
                      <a:pPr algn="l"/>
                      <a:endParaRPr lang="en-US" sz="900" b="1" dirty="0">
                        <a:solidFill>
                          <a:schemeClr val="tx1"/>
                        </a:solidFill>
                      </a:endParaRPr>
                    </a:p>
                  </a:txBody>
                  <a:tcPr/>
                </a:tc>
                <a:tc>
                  <a:txBody>
                    <a:bodyPr/>
                    <a:lstStyle/>
                    <a:p>
                      <a:pPr algn="l"/>
                      <a:r>
                        <a:rPr lang="en-US" sz="900" b="1" dirty="0">
                          <a:solidFill>
                            <a:schemeClr val="tx1"/>
                          </a:solidFill>
                        </a:rPr>
                        <a:t>P)</a:t>
                      </a:r>
                    </a:p>
                    <a:p>
                      <a:pPr algn="l"/>
                      <a:endParaRPr lang="en-US" sz="900" b="1" dirty="0">
                        <a:solidFill>
                          <a:schemeClr val="tx1"/>
                        </a:solidFill>
                      </a:endParaRPr>
                    </a:p>
                    <a:p>
                      <a:pPr algn="l"/>
                      <a:r>
                        <a:rPr lang="en-US" sz="900" b="1" dirty="0">
                          <a:solidFill>
                            <a:schemeClr val="tx1"/>
                          </a:solidFill>
                        </a:rPr>
                        <a:t>A)</a:t>
                      </a:r>
                    </a:p>
                  </a:txBody>
                  <a:tcPr/>
                </a:tc>
                <a:tc>
                  <a:txBody>
                    <a:bodyPr/>
                    <a:lstStyle/>
                    <a:p>
                      <a:pPr algn="l"/>
                      <a:r>
                        <a:rPr lang="en-US" sz="900" b="1" dirty="0">
                          <a:solidFill>
                            <a:schemeClr val="tx1"/>
                          </a:solidFill>
                        </a:rPr>
                        <a:t>P)</a:t>
                      </a:r>
                    </a:p>
                    <a:p>
                      <a:pPr algn="l"/>
                      <a:endParaRPr lang="en-US" sz="900" b="1" dirty="0">
                        <a:solidFill>
                          <a:schemeClr val="tx1"/>
                        </a:solidFill>
                      </a:endParaRPr>
                    </a:p>
                    <a:p>
                      <a:pPr algn="l"/>
                      <a:r>
                        <a:rPr lang="en-US" sz="900" b="1" dirty="0">
                          <a:solidFill>
                            <a:schemeClr val="tx1"/>
                          </a:solidFill>
                        </a:rPr>
                        <a:t>A)</a:t>
                      </a:r>
                    </a:p>
                  </a:txBody>
                  <a:tcPr/>
                </a:tc>
                <a:extLst>
                  <a:ext uri="{0D108BD9-81ED-4DB2-BD59-A6C34878D82A}">
                    <a16:rowId xmlns:a16="http://schemas.microsoft.com/office/drawing/2014/main" xmlns="" val="2352686355"/>
                  </a:ext>
                </a:extLst>
              </a:tr>
            </a:tbl>
          </a:graphicData>
        </a:graphic>
      </p:graphicFrame>
      <p:sp>
        <p:nvSpPr>
          <p:cNvPr id="9" name="Rectangle 8">
            <a:extLst>
              <a:ext uri="{FF2B5EF4-FFF2-40B4-BE49-F238E27FC236}">
                <a16:creationId xmlns:a16="http://schemas.microsoft.com/office/drawing/2014/main" xmlns="" id="{4858CED7-43D3-4137-9CBE-AE4083EED784}"/>
              </a:ext>
            </a:extLst>
          </p:cNvPr>
          <p:cNvSpPr/>
          <p:nvPr/>
        </p:nvSpPr>
        <p:spPr>
          <a:xfrm>
            <a:off x="0" y="0"/>
            <a:ext cx="9144000" cy="2286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1200" b="1" dirty="0" smtClean="0">
                <a:solidFill>
                  <a:schemeClr val="bg1"/>
                </a:solidFill>
                <a:latin typeface="Garamond" panose="02020404030301010803" pitchFamily="18" charset="0"/>
                <a:cs typeface="Arial" charset="0"/>
              </a:rPr>
              <a:t>                                                    SCHEME OF FIRES (BRIEFED DURING SOM):   </a:t>
            </a:r>
            <a:r>
              <a:rPr lang="en-US" sz="1200" b="1" dirty="0" smtClean="0">
                <a:solidFill>
                  <a:srgbClr val="FF0000"/>
                </a:solidFill>
                <a:latin typeface="Garamond" panose="02020404030301010803" pitchFamily="18" charset="0"/>
                <a:cs typeface="Arial" charset="0"/>
              </a:rPr>
              <a:t>PLOT-CR  &amp;  TTLODAC VERSIONS</a:t>
            </a:r>
            <a:endParaRPr lang="en-US" sz="1200" b="1" dirty="0">
              <a:solidFill>
                <a:schemeClr val="bg1"/>
              </a:solidFill>
              <a:latin typeface="Garamond" panose="02020404030301010803" pitchFamily="18" charset="0"/>
              <a:cs typeface="Arial" charset="0"/>
            </a:endParaRPr>
          </a:p>
        </p:txBody>
      </p:sp>
      <p:sp>
        <p:nvSpPr>
          <p:cNvPr id="10" name="Rectangle 4"/>
          <p:cNvSpPr>
            <a:spLocks noChangeArrowheads="1"/>
          </p:cNvSpPr>
          <p:nvPr/>
        </p:nvSpPr>
        <p:spPr bwMode="auto">
          <a:xfrm>
            <a:off x="0" y="0"/>
            <a:ext cx="1043608" cy="228600"/>
          </a:xfrm>
          <a:prstGeom prst="rect">
            <a:avLst/>
          </a:prstGeom>
          <a:solidFill>
            <a:schemeClr val="bg1"/>
          </a:solidFill>
          <a:ln w="25400">
            <a:solidFill>
              <a:schemeClr val="tx1"/>
            </a:solidFill>
          </a:ln>
        </p:spPr>
        <p:style>
          <a:lnRef idx="1">
            <a:schemeClr val="accent2"/>
          </a:lnRef>
          <a:fillRef idx="2">
            <a:schemeClr val="accent2"/>
          </a:fillRef>
          <a:effectRef idx="1">
            <a:schemeClr val="accent2"/>
          </a:effectRef>
          <a:fontRef idx="minor">
            <a:schemeClr val="dk1"/>
          </a:fontRef>
        </p:style>
        <p:txBody>
          <a:bodyPr lIns="0" tIns="66032" rIns="0" bIns="66032" rtlCol="0" anchor="ctr"/>
          <a:lstStyle/>
          <a:p>
            <a:pPr algn="ctr"/>
            <a:r>
              <a:rPr lang="en-US" sz="1200" i="1" dirty="0" smtClean="0">
                <a:solidFill>
                  <a:schemeClr val="tx1"/>
                </a:solidFill>
                <a:latin typeface="Garamond" panose="02020404030301010803" pitchFamily="18" charset="0"/>
              </a:rPr>
              <a:t>Execution Con’t</a:t>
            </a:r>
            <a:endParaRPr lang="en-US" sz="1200" i="1" dirty="0">
              <a:solidFill>
                <a:schemeClr val="tx1"/>
              </a:solidFill>
              <a:latin typeface="Garamond" panose="02020404030301010803" pitchFamily="18" charset="0"/>
            </a:endParaRPr>
          </a:p>
        </p:txBody>
      </p:sp>
      <p:sp>
        <p:nvSpPr>
          <p:cNvPr id="2" name="TextBox 1"/>
          <p:cNvSpPr txBox="1"/>
          <p:nvPr/>
        </p:nvSpPr>
        <p:spPr>
          <a:xfrm>
            <a:off x="-2068" y="661254"/>
            <a:ext cx="1132041" cy="215444"/>
          </a:xfrm>
          <a:prstGeom prst="rect">
            <a:avLst/>
          </a:prstGeom>
          <a:solidFill>
            <a:schemeClr val="accent3">
              <a:lumMod val="85000"/>
            </a:schemeClr>
          </a:solidFill>
          <a:ln>
            <a:solidFill>
              <a:schemeClr val="tx1">
                <a:lumMod val="75000"/>
                <a:lumOff val="25000"/>
              </a:schemeClr>
            </a:solidFill>
          </a:ln>
        </p:spPr>
        <p:txBody>
          <a:bodyPr wrap="none" rtlCol="0" anchor="ctr" anchorCtr="0">
            <a:spAutoFit/>
          </a:bodyPr>
          <a:lstStyle/>
          <a:p>
            <a:pPr algn="ctr"/>
            <a:r>
              <a:rPr lang="en-US" sz="800" b="1" dirty="0" smtClean="0">
                <a:solidFill>
                  <a:srgbClr val="FF0000"/>
                </a:solidFill>
              </a:rPr>
              <a:t>PLOT-CR VERSION</a:t>
            </a:r>
            <a:endParaRPr lang="en-US" sz="800" b="1" dirty="0">
              <a:solidFill>
                <a:srgbClr val="FF0000"/>
              </a:solidFill>
            </a:endParaRPr>
          </a:p>
        </p:txBody>
      </p:sp>
      <p:sp>
        <p:nvSpPr>
          <p:cNvPr id="11" name="TextBox 10"/>
          <p:cNvSpPr txBox="1"/>
          <p:nvPr/>
        </p:nvSpPr>
        <p:spPr>
          <a:xfrm>
            <a:off x="-3990" y="3717032"/>
            <a:ext cx="1133963" cy="215444"/>
          </a:xfrm>
          <a:prstGeom prst="rect">
            <a:avLst/>
          </a:prstGeom>
          <a:solidFill>
            <a:schemeClr val="accent3">
              <a:lumMod val="85000"/>
            </a:schemeClr>
          </a:solidFill>
          <a:ln>
            <a:solidFill>
              <a:schemeClr val="tx1">
                <a:lumMod val="75000"/>
                <a:lumOff val="25000"/>
              </a:schemeClr>
            </a:solidFill>
          </a:ln>
        </p:spPr>
        <p:txBody>
          <a:bodyPr wrap="square" lIns="0" rIns="0" rtlCol="0" anchor="ctr" anchorCtr="0">
            <a:spAutoFit/>
          </a:bodyPr>
          <a:lstStyle/>
          <a:p>
            <a:pPr algn="ctr"/>
            <a:r>
              <a:rPr lang="en-US" sz="800" b="1" dirty="0" smtClean="0">
                <a:solidFill>
                  <a:srgbClr val="FF0000"/>
                </a:solidFill>
              </a:rPr>
              <a:t>TT-LODAC VERSION</a:t>
            </a:r>
            <a:endParaRPr lang="en-US" sz="800" b="1" dirty="0">
              <a:solidFill>
                <a:srgbClr val="FF0000"/>
              </a:solidFill>
            </a:endParaRPr>
          </a:p>
        </p:txBody>
      </p:sp>
      <p:sp>
        <p:nvSpPr>
          <p:cNvPr id="12" name="Rectangle 4"/>
          <p:cNvSpPr>
            <a:spLocks noChangeArrowheads="1"/>
          </p:cNvSpPr>
          <p:nvPr/>
        </p:nvSpPr>
        <p:spPr bwMode="auto">
          <a:xfrm>
            <a:off x="0" y="0"/>
            <a:ext cx="1475656" cy="228600"/>
          </a:xfrm>
          <a:prstGeom prst="rect">
            <a:avLst/>
          </a:prstGeom>
          <a:solidFill>
            <a:schemeClr val="bg1"/>
          </a:solidFill>
          <a:ln w="25400">
            <a:solidFill>
              <a:schemeClr val="tx1"/>
            </a:solidFill>
          </a:ln>
        </p:spPr>
        <p:style>
          <a:lnRef idx="1">
            <a:schemeClr val="accent2"/>
          </a:lnRef>
          <a:fillRef idx="2">
            <a:schemeClr val="accent2"/>
          </a:fillRef>
          <a:effectRef idx="1">
            <a:schemeClr val="accent2"/>
          </a:effectRef>
          <a:fontRef idx="minor">
            <a:schemeClr val="dk1"/>
          </a:fontRef>
        </p:style>
        <p:txBody>
          <a:bodyPr lIns="0" tIns="66032" rIns="0" bIns="66032" rtlCol="0" anchor="ctr"/>
          <a:lstStyle/>
          <a:p>
            <a:pPr algn="ctr"/>
            <a:r>
              <a:rPr lang="en-US" sz="1200" i="1" dirty="0" smtClean="0">
                <a:solidFill>
                  <a:schemeClr val="tx1"/>
                </a:solidFill>
                <a:latin typeface="Garamond" panose="02020404030301010803" pitchFamily="18" charset="0"/>
              </a:rPr>
              <a:t>Execution Con’t, Sect. d</a:t>
            </a:r>
            <a:endParaRPr lang="en-US" sz="1200" i="1" dirty="0">
              <a:solidFill>
                <a:schemeClr val="tx1"/>
              </a:solidFill>
              <a:latin typeface="Garamond" panose="02020404030301010803" pitchFamily="18" charset="0"/>
            </a:endParaRPr>
          </a:p>
        </p:txBody>
      </p:sp>
      <p:sp>
        <p:nvSpPr>
          <p:cNvPr id="13" name="Rectangle 12"/>
          <p:cNvSpPr/>
          <p:nvPr/>
        </p:nvSpPr>
        <p:spPr>
          <a:xfrm>
            <a:off x="-19764" y="0"/>
            <a:ext cx="9163764" cy="6957392"/>
          </a:xfrm>
          <a:prstGeom prst="rect">
            <a:avLst/>
          </a:prstGeom>
          <a:noFill/>
        </p:spPr>
        <p:style>
          <a:lnRef idx="2">
            <a:schemeClr val="dk1"/>
          </a:lnRef>
          <a:fillRef idx="1">
            <a:schemeClr val="lt1"/>
          </a:fillRef>
          <a:effectRef idx="0">
            <a:schemeClr val="dk1"/>
          </a:effectRef>
          <a:fontRef idx="minor">
            <a:schemeClr val="dk1"/>
          </a:fontRef>
        </p:style>
        <p:txBody>
          <a:bodyPr/>
          <a:lstStyle/>
          <a:p>
            <a:pPr algn="just"/>
            <a:endParaRPr lang="en-US" sz="1000" dirty="0">
              <a:solidFill>
                <a:srgbClr val="000000"/>
              </a:solidFill>
              <a:latin typeface="Garamond" panose="02020404030301010803" pitchFamily="18" charset="0"/>
              <a:cs typeface="Arial" charset="0"/>
            </a:endParaRPr>
          </a:p>
        </p:txBody>
      </p:sp>
      <p:sp>
        <p:nvSpPr>
          <p:cNvPr id="3" name="Footer Placeholder 2"/>
          <p:cNvSpPr>
            <a:spLocks noGrp="1"/>
          </p:cNvSpPr>
          <p:nvPr>
            <p:ph type="ftr" sz="quarter" idx="11"/>
          </p:nvPr>
        </p:nvSpPr>
        <p:spPr/>
        <p:txBody>
          <a:bodyPr/>
          <a:lstStyle/>
          <a:p>
            <a:pPr>
              <a:defRPr/>
            </a:pPr>
            <a:r>
              <a:rPr lang="en-US" smtClean="0"/>
              <a:t>MyPatrolBase.com</a:t>
            </a:r>
            <a:endParaRPr lang="en-US" dirty="0"/>
          </a:p>
        </p:txBody>
      </p:sp>
      <p:sp>
        <p:nvSpPr>
          <p:cNvPr id="4" name="Slide Number Placeholder 3"/>
          <p:cNvSpPr>
            <a:spLocks noGrp="1"/>
          </p:cNvSpPr>
          <p:nvPr>
            <p:ph type="sldNum" sz="quarter" idx="12"/>
          </p:nvPr>
        </p:nvSpPr>
        <p:spPr/>
        <p:txBody>
          <a:bodyPr/>
          <a:lstStyle/>
          <a:p>
            <a:pPr>
              <a:defRPr/>
            </a:pPr>
            <a:fld id="{1EA9B139-D76A-4931-A5A9-2B0C0318493A}" type="slidenum">
              <a:rPr lang="en-US" smtClean="0"/>
              <a:pPr>
                <a:defRPr/>
              </a:pPr>
              <a:t>28</a:t>
            </a:fld>
            <a:endParaRPr lang="en-US" dirty="0"/>
          </a:p>
        </p:txBody>
      </p:sp>
    </p:spTree>
    <p:extLst>
      <p:ext uri="{BB962C8B-B14F-4D97-AF65-F5344CB8AC3E}">
        <p14:creationId xmlns:p14="http://schemas.microsoft.com/office/powerpoint/2010/main" val="249979678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14002004"/>
              </p:ext>
            </p:extLst>
          </p:nvPr>
        </p:nvGraphicFramePr>
        <p:xfrm>
          <a:off x="0" y="502109"/>
          <a:ext cx="9144000" cy="6355890"/>
        </p:xfrm>
        <a:graphic>
          <a:graphicData uri="http://schemas.openxmlformats.org/drawingml/2006/table">
            <a:tbl>
              <a:tblPr/>
              <a:tblGrid>
                <a:gridCol w="1475656">
                  <a:extLst>
                    <a:ext uri="{9D8B030D-6E8A-4147-A177-3AD203B41FA5}">
                      <a16:colId xmlns="" xmlns:a16="http://schemas.microsoft.com/office/drawing/2014/main" val="20000"/>
                    </a:ext>
                  </a:extLst>
                </a:gridCol>
                <a:gridCol w="7668344">
                  <a:extLst>
                    <a:ext uri="{9D8B030D-6E8A-4147-A177-3AD203B41FA5}">
                      <a16:colId xmlns="" xmlns:a16="http://schemas.microsoft.com/office/drawing/2014/main" val="20001"/>
                    </a:ext>
                  </a:extLst>
                </a:gridCol>
              </a:tblGrid>
              <a:tr h="3175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Garamond" panose="02020404030301010803" pitchFamily="18" charset="0"/>
                          <a:cs typeface="Arial" pitchFamily="34" charset="0"/>
                        </a:rPr>
                        <a:t>PHASE</a:t>
                      </a:r>
                      <a:endParaRPr kumimoji="0" lang="en-US" sz="1400" b="1" i="0" u="none" strike="noStrike" cap="none" normalizeH="0" baseline="0" dirty="0">
                        <a:ln>
                          <a:noFill/>
                        </a:ln>
                        <a:solidFill>
                          <a:schemeClr val="bg1"/>
                        </a:solidFill>
                        <a:effectLst/>
                        <a:latin typeface="Garamond" panose="02020404030301010803" pitchFamily="18" charset="0"/>
                        <a:cs typeface="Arial" pitchFamily="34" charset="0"/>
                      </a:endParaRPr>
                    </a:p>
                  </a:txBody>
                  <a:tcPr marT="44704" marB="44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Garamond" panose="02020404030301010803" pitchFamily="18" charset="0"/>
                          <a:cs typeface="Arial" pitchFamily="34" charset="0"/>
                        </a:rPr>
                        <a:t>LOCATION, METHOD &amp; NOTES</a:t>
                      </a:r>
                      <a:endParaRPr kumimoji="0" lang="en-US" sz="1400" b="1" i="0" u="none" strike="noStrike" cap="none" normalizeH="0" baseline="0" dirty="0">
                        <a:ln>
                          <a:noFill/>
                        </a:ln>
                        <a:solidFill>
                          <a:schemeClr val="bg1"/>
                        </a:solidFill>
                        <a:effectLst/>
                        <a:latin typeface="Garamond" panose="02020404030301010803" pitchFamily="18" charset="0"/>
                        <a:cs typeface="Arial" pitchFamily="34" charset="0"/>
                      </a:endParaRPr>
                    </a:p>
                  </a:txBody>
                  <a:tcPr marT="44704" marB="447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7566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Garamond" panose="02020404030301010803" pitchFamily="18" charset="0"/>
                          <a:cs typeface="Arial" pitchFamily="34" charset="0"/>
                        </a:rPr>
                        <a:t>1</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Garamond" panose="02020404030301010803"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Garamond" panose="02020404030301010803" pitchFamily="18" charset="0"/>
                          <a:cs typeface="Arial" pitchFamily="34" charset="0"/>
                        </a:rPr>
                        <a:t>_____________</a:t>
                      </a:r>
                      <a:endParaRPr kumimoji="0" lang="en-US" sz="1200" b="1" i="0" u="none" strike="noStrike" cap="none" normalizeH="0" baseline="0" dirty="0">
                        <a:ln>
                          <a:noFill/>
                        </a:ln>
                        <a:solidFill>
                          <a:schemeClr val="tx1"/>
                        </a:solidFill>
                        <a:effectLst/>
                        <a:latin typeface="Garamond" panose="02020404030301010803" pitchFamily="18" charset="0"/>
                        <a:cs typeface="Arial" pitchFamily="34" charset="0"/>
                      </a:endParaRPr>
                    </a:p>
                  </a:txBody>
                  <a:tcPr marT="44704" marB="44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3">
                              <a:lumMod val="65000"/>
                            </a:schemeClr>
                          </a:solidFill>
                          <a:effectLst/>
                          <a:latin typeface="Garamond" panose="02020404030301010803" pitchFamily="18" charset="0"/>
                          <a:cs typeface="Arial" pitchFamily="34" charset="0"/>
                        </a:rPr>
                        <a:t>______________________________________________________________________________________________________________________________________________________</a:t>
                      </a:r>
                      <a:endParaRPr kumimoji="0" lang="en-US" sz="1600" b="0" i="0" u="none" strike="noStrike" cap="none" normalizeH="0" baseline="0" dirty="0">
                        <a:ln>
                          <a:noFill/>
                        </a:ln>
                        <a:solidFill>
                          <a:schemeClr val="accent3">
                            <a:lumMod val="65000"/>
                          </a:schemeClr>
                        </a:solidFill>
                        <a:effectLst/>
                        <a:latin typeface="Garamond" panose="02020404030301010803" pitchFamily="18" charset="0"/>
                        <a:cs typeface="Arial" pitchFamily="34" charset="0"/>
                      </a:endParaRPr>
                    </a:p>
                  </a:txBody>
                  <a:tcPr marL="0" marR="0" marT="44704" marB="44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83742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Garamond" panose="02020404030301010803"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Garamond" panose="02020404030301010803"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Garamond" panose="02020404030301010803" pitchFamily="18" charset="0"/>
                          <a:cs typeface="Arial" pitchFamily="34" charset="0"/>
                        </a:rPr>
                        <a:t>_____________</a:t>
                      </a:r>
                    </a:p>
                  </a:txBody>
                  <a:tcPr marT="44704" marB="44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3">
                              <a:lumMod val="65000"/>
                            </a:schemeClr>
                          </a:solidFill>
                          <a:effectLst/>
                          <a:latin typeface="Garamond" panose="02020404030301010803" pitchFamily="18" charset="0"/>
                          <a:cs typeface="Arial" pitchFamily="34" charset="0"/>
                        </a:rPr>
                        <a:t>______________________________________________________________________________________________________________________________________________________</a:t>
                      </a:r>
                      <a:endParaRPr kumimoji="0" lang="en-US" sz="1600" b="0" i="0" u="none" strike="noStrike" cap="none" normalizeH="0" baseline="0" dirty="0">
                        <a:ln>
                          <a:noFill/>
                        </a:ln>
                        <a:solidFill>
                          <a:schemeClr val="accent3">
                            <a:lumMod val="65000"/>
                          </a:schemeClr>
                        </a:solidFill>
                        <a:effectLst/>
                        <a:latin typeface="Garamond" panose="02020404030301010803" pitchFamily="18" charset="0"/>
                        <a:cs typeface="Arial" pitchFamily="34" charset="0"/>
                      </a:endParaRPr>
                    </a:p>
                  </a:txBody>
                  <a:tcPr marL="0" marR="0" marT="44704" marB="44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7891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Garamond" panose="02020404030301010803" pitchFamily="18" charset="0"/>
                          <a:cs typeface="Arial" pitchFamily="34" charset="0"/>
                        </a:rPr>
                        <a:t>3</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Garamond" panose="02020404030301010803"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Garamond" panose="02020404030301010803" pitchFamily="18" charset="0"/>
                          <a:cs typeface="Arial" pitchFamily="34" charset="0"/>
                        </a:rPr>
                        <a:t>_____________</a:t>
                      </a:r>
                    </a:p>
                  </a:txBody>
                  <a:tcPr marT="44704" marB="44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3">
                              <a:lumMod val="65000"/>
                            </a:schemeClr>
                          </a:solidFill>
                          <a:effectLst/>
                          <a:latin typeface="Garamond" panose="02020404030301010803" pitchFamily="18" charset="0"/>
                          <a:cs typeface="Arial" pitchFamily="34" charset="0"/>
                        </a:rPr>
                        <a:t>______________________________________________________________________________________________________________________________________________________</a:t>
                      </a:r>
                      <a:endParaRPr kumimoji="0" lang="en-US" sz="1600" b="0" i="0" u="none" strike="noStrike" cap="none" normalizeH="0" baseline="0" dirty="0">
                        <a:ln>
                          <a:noFill/>
                        </a:ln>
                        <a:solidFill>
                          <a:schemeClr val="accent3">
                            <a:lumMod val="65000"/>
                          </a:schemeClr>
                        </a:solidFill>
                        <a:effectLst/>
                        <a:latin typeface="Garamond" panose="02020404030301010803" pitchFamily="18" charset="0"/>
                        <a:cs typeface="Arial" pitchFamily="34" charset="0"/>
                      </a:endParaRPr>
                    </a:p>
                  </a:txBody>
                  <a:tcPr marL="0" marR="0" marT="44704" marB="44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8608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Garamond" panose="02020404030301010803" pitchFamily="18" charset="0"/>
                          <a:cs typeface="Arial" pitchFamily="34" charset="0"/>
                        </a:rPr>
                        <a:t>4</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Garamond" panose="02020404030301010803"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Garamond" panose="02020404030301010803" pitchFamily="18" charset="0"/>
                          <a:cs typeface="Arial" pitchFamily="34" charset="0"/>
                        </a:rPr>
                        <a:t>_____________</a:t>
                      </a:r>
                    </a:p>
                  </a:txBody>
                  <a:tcPr marT="44704" marB="44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3">
                              <a:lumMod val="65000"/>
                            </a:schemeClr>
                          </a:solidFill>
                          <a:effectLst/>
                          <a:latin typeface="Garamond" panose="02020404030301010803" pitchFamily="18" charset="0"/>
                          <a:cs typeface="Arial" pitchFamily="34" charset="0"/>
                        </a:rPr>
                        <a:t>______________________________________________________________________________________________________________________________________________________</a:t>
                      </a:r>
                      <a:endParaRPr kumimoji="0" lang="en-US" sz="1600" b="0" i="0" u="none" strike="noStrike" cap="none" normalizeH="0" baseline="0" dirty="0">
                        <a:ln>
                          <a:noFill/>
                        </a:ln>
                        <a:solidFill>
                          <a:schemeClr val="accent3">
                            <a:lumMod val="65000"/>
                          </a:schemeClr>
                        </a:solidFill>
                        <a:effectLst/>
                        <a:latin typeface="Garamond" panose="02020404030301010803" pitchFamily="18" charset="0"/>
                        <a:cs typeface="Arial" pitchFamily="34" charset="0"/>
                      </a:endParaRPr>
                    </a:p>
                  </a:txBody>
                  <a:tcPr marL="0" marR="0" marT="44704" marB="44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7173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Garamond" panose="02020404030301010803" pitchFamily="18" charset="0"/>
                          <a:cs typeface="Arial" pitchFamily="34" charset="0"/>
                        </a:rPr>
                        <a:t>5</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Garamond" panose="02020404030301010803"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Garamond" panose="02020404030301010803" pitchFamily="18" charset="0"/>
                          <a:cs typeface="Arial" pitchFamily="34" charset="0"/>
                        </a:rPr>
                        <a:t>_____________</a:t>
                      </a:r>
                    </a:p>
                  </a:txBody>
                  <a:tcPr marT="44704" marB="44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3">
                              <a:lumMod val="65000"/>
                            </a:schemeClr>
                          </a:solidFill>
                          <a:effectLst/>
                          <a:latin typeface="Garamond" panose="02020404030301010803" pitchFamily="18" charset="0"/>
                          <a:cs typeface="Arial" pitchFamily="34" charset="0"/>
                        </a:rPr>
                        <a:t>______________________________________________________________________________________________________________________________________________________</a:t>
                      </a:r>
                      <a:endParaRPr kumimoji="0" lang="en-US" sz="1600" b="0" i="0" u="none" strike="noStrike" cap="none" normalizeH="0" baseline="0" dirty="0">
                        <a:ln>
                          <a:noFill/>
                        </a:ln>
                        <a:solidFill>
                          <a:schemeClr val="accent3">
                            <a:lumMod val="65000"/>
                          </a:schemeClr>
                        </a:solidFill>
                        <a:effectLst/>
                        <a:latin typeface="Garamond" panose="02020404030301010803" pitchFamily="18" charset="0"/>
                        <a:cs typeface="Arial" pitchFamily="34" charset="0"/>
                      </a:endParaRPr>
                    </a:p>
                  </a:txBody>
                  <a:tcPr marL="0" marR="0" marT="44704" marB="44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7173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Garamond" panose="02020404030301010803" pitchFamily="18" charset="0"/>
                          <a:cs typeface="Arial" pitchFamily="34" charset="0"/>
                        </a:rPr>
                        <a:t>6</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Garamond" panose="02020404030301010803"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Garamond" panose="02020404030301010803" pitchFamily="18" charset="0"/>
                          <a:cs typeface="Arial" pitchFamily="34" charset="0"/>
                        </a:rPr>
                        <a:t>_____________</a:t>
                      </a:r>
                    </a:p>
                  </a:txBody>
                  <a:tcPr marT="44704" marB="44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3">
                              <a:lumMod val="65000"/>
                            </a:schemeClr>
                          </a:solidFill>
                          <a:effectLst/>
                          <a:latin typeface="Garamond" panose="02020404030301010803" pitchFamily="18" charset="0"/>
                          <a:cs typeface="Arial" pitchFamily="34" charset="0"/>
                        </a:rPr>
                        <a:t>______________________________________________________________________________________________________________________________________________________</a:t>
                      </a:r>
                      <a:endParaRPr kumimoji="0" lang="en-US" sz="1600" b="0" i="0" u="none" strike="noStrike" cap="none" normalizeH="0" baseline="0" dirty="0">
                        <a:ln>
                          <a:noFill/>
                        </a:ln>
                        <a:solidFill>
                          <a:schemeClr val="accent3">
                            <a:lumMod val="65000"/>
                          </a:schemeClr>
                        </a:solidFill>
                        <a:effectLst/>
                        <a:latin typeface="Garamond" panose="02020404030301010803" pitchFamily="18" charset="0"/>
                        <a:cs typeface="Arial" pitchFamily="34" charset="0"/>
                      </a:endParaRPr>
                    </a:p>
                  </a:txBody>
                  <a:tcPr marL="0" marR="0" marT="44704" marB="44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73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Garamond" panose="02020404030301010803" pitchFamily="18" charset="0"/>
                          <a:cs typeface="Arial" pitchFamily="34" charset="0"/>
                        </a:rPr>
                        <a:t>7</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Garamond" panose="02020404030301010803"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Garamond" panose="02020404030301010803" pitchFamily="18" charset="0"/>
                          <a:cs typeface="Arial" pitchFamily="34" charset="0"/>
                        </a:rPr>
                        <a:t>_____________</a:t>
                      </a:r>
                    </a:p>
                  </a:txBody>
                  <a:tcPr marT="44704" marB="44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3">
                              <a:lumMod val="65000"/>
                            </a:schemeClr>
                          </a:solidFill>
                          <a:effectLst/>
                          <a:latin typeface="Garamond" panose="02020404030301010803" pitchFamily="18" charset="0"/>
                          <a:cs typeface="Arial" pitchFamily="34" charset="0"/>
                        </a:rPr>
                        <a:t>______________________________________________________________________________________________________________________________________________________</a:t>
                      </a:r>
                      <a:endParaRPr kumimoji="0" lang="en-US" sz="1600" b="0" i="0" u="none" strike="noStrike" cap="none" normalizeH="0" baseline="0" dirty="0">
                        <a:ln>
                          <a:noFill/>
                        </a:ln>
                        <a:solidFill>
                          <a:schemeClr val="accent3">
                            <a:lumMod val="65000"/>
                          </a:schemeClr>
                        </a:solidFill>
                        <a:effectLst/>
                        <a:latin typeface="Garamond" panose="02020404030301010803" pitchFamily="18" charset="0"/>
                        <a:cs typeface="Arial" pitchFamily="34" charset="0"/>
                      </a:endParaRPr>
                    </a:p>
                  </a:txBody>
                  <a:tcPr marL="0" marR="0" marT="44704" marB="44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20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Garamond" panose="02020404030301010803" pitchFamily="18" charset="0"/>
                          <a:cs typeface="Arial" pitchFamily="34" charset="0"/>
                        </a:rPr>
                        <a:t>8</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Garamond" panose="02020404030301010803"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Garamond" panose="02020404030301010803" pitchFamily="18" charset="0"/>
                          <a:cs typeface="Arial" pitchFamily="34" charset="0"/>
                        </a:rPr>
                        <a:t>_____________</a:t>
                      </a:r>
                    </a:p>
                  </a:txBody>
                  <a:tcPr marT="44704" marB="44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3">
                              <a:lumMod val="65000"/>
                            </a:schemeClr>
                          </a:solidFill>
                          <a:effectLst/>
                          <a:latin typeface="Garamond" panose="02020404030301010803" pitchFamily="18" charset="0"/>
                          <a:cs typeface="Arial" pitchFamily="34" charset="0"/>
                        </a:rPr>
                        <a:t>______________________________________________________________________________________________________________________________________________________</a:t>
                      </a:r>
                      <a:endParaRPr kumimoji="0" lang="en-US" sz="1600" b="0" i="0" u="none" strike="noStrike" cap="none" normalizeH="0" baseline="0" dirty="0">
                        <a:ln>
                          <a:noFill/>
                        </a:ln>
                        <a:solidFill>
                          <a:schemeClr val="accent3">
                            <a:lumMod val="65000"/>
                          </a:schemeClr>
                        </a:solidFill>
                        <a:effectLst/>
                        <a:latin typeface="Garamond" panose="02020404030301010803" pitchFamily="18" charset="0"/>
                        <a:cs typeface="Arial" pitchFamily="34" charset="0"/>
                      </a:endParaRPr>
                    </a:p>
                  </a:txBody>
                  <a:tcPr marL="0" marR="0" marT="44704" marB="44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Rectangle 6"/>
          <p:cNvSpPr/>
          <p:nvPr/>
        </p:nvSpPr>
        <p:spPr>
          <a:xfrm>
            <a:off x="0" y="0"/>
            <a:ext cx="9144000" cy="2286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1200" b="1" dirty="0" smtClean="0">
                <a:solidFill>
                  <a:schemeClr val="bg1"/>
                </a:solidFill>
                <a:latin typeface="Garamond" panose="02020404030301010803" pitchFamily="18" charset="0"/>
                <a:cs typeface="Arial" charset="0"/>
              </a:rPr>
              <a:t>                                                                               CASUALTY </a:t>
            </a:r>
            <a:r>
              <a:rPr lang="en-US" sz="1200" b="1" dirty="0">
                <a:solidFill>
                  <a:schemeClr val="bg1"/>
                </a:solidFill>
                <a:latin typeface="Garamond" panose="02020404030301010803" pitchFamily="18" charset="0"/>
                <a:cs typeface="Arial" charset="0"/>
              </a:rPr>
              <a:t>EVACUATION </a:t>
            </a:r>
            <a:r>
              <a:rPr lang="en-US" sz="1200" b="1" dirty="0" smtClean="0">
                <a:solidFill>
                  <a:schemeClr val="bg1"/>
                </a:solidFill>
                <a:latin typeface="Garamond" panose="02020404030301010803" pitchFamily="18" charset="0"/>
                <a:cs typeface="Arial" charset="0"/>
              </a:rPr>
              <a:t>PLAN (BRIEFED DURING SOM)</a:t>
            </a:r>
            <a:endParaRPr lang="en-US" sz="1200" b="1" dirty="0">
              <a:solidFill>
                <a:schemeClr val="bg1"/>
              </a:solidFill>
              <a:latin typeface="Garamond" panose="02020404030301010803" pitchFamily="18" charset="0"/>
              <a:cs typeface="Arial" charset="0"/>
            </a:endParaRPr>
          </a:p>
        </p:txBody>
      </p:sp>
      <p:sp>
        <p:nvSpPr>
          <p:cNvPr id="9" name="Rectangle 4"/>
          <p:cNvSpPr>
            <a:spLocks noChangeArrowheads="1"/>
          </p:cNvSpPr>
          <p:nvPr/>
        </p:nvSpPr>
        <p:spPr bwMode="auto">
          <a:xfrm>
            <a:off x="0" y="0"/>
            <a:ext cx="1043608" cy="228600"/>
          </a:xfrm>
          <a:prstGeom prst="rect">
            <a:avLst/>
          </a:prstGeom>
          <a:solidFill>
            <a:schemeClr val="bg1"/>
          </a:solidFill>
          <a:ln w="25400">
            <a:solidFill>
              <a:schemeClr val="tx1"/>
            </a:solidFill>
          </a:ln>
        </p:spPr>
        <p:style>
          <a:lnRef idx="1">
            <a:schemeClr val="accent2"/>
          </a:lnRef>
          <a:fillRef idx="2">
            <a:schemeClr val="accent2"/>
          </a:fillRef>
          <a:effectRef idx="1">
            <a:schemeClr val="accent2"/>
          </a:effectRef>
          <a:fontRef idx="minor">
            <a:schemeClr val="dk1"/>
          </a:fontRef>
        </p:style>
        <p:txBody>
          <a:bodyPr lIns="0" tIns="66032" rIns="0" bIns="66032" rtlCol="0" anchor="ctr"/>
          <a:lstStyle/>
          <a:p>
            <a:pPr algn="ctr"/>
            <a:r>
              <a:rPr lang="en-US" sz="1200" i="1" dirty="0" smtClean="0">
                <a:solidFill>
                  <a:schemeClr val="tx1"/>
                </a:solidFill>
                <a:latin typeface="Garamond" panose="02020404030301010803" pitchFamily="18" charset="0"/>
              </a:rPr>
              <a:t>Execution Con’t</a:t>
            </a:r>
            <a:endParaRPr lang="en-US" sz="1200" i="1" dirty="0">
              <a:solidFill>
                <a:schemeClr val="tx1"/>
              </a:solidFill>
              <a:latin typeface="Garamond" panose="02020404030301010803" pitchFamily="18" charset="0"/>
            </a:endParaRPr>
          </a:p>
        </p:txBody>
      </p:sp>
      <p:sp>
        <p:nvSpPr>
          <p:cNvPr id="10" name="TextBox 9"/>
          <p:cNvSpPr txBox="1"/>
          <p:nvPr/>
        </p:nvSpPr>
        <p:spPr>
          <a:xfrm>
            <a:off x="1475656" y="252765"/>
            <a:ext cx="6721712" cy="246221"/>
          </a:xfrm>
          <a:prstGeom prst="rect">
            <a:avLst/>
          </a:prstGeom>
          <a:noFill/>
        </p:spPr>
        <p:txBody>
          <a:bodyPr wrap="none" rtlCol="0">
            <a:spAutoFit/>
          </a:bodyPr>
          <a:lstStyle/>
          <a:p>
            <a:r>
              <a:rPr lang="en-US" sz="1000" i="1" dirty="0" smtClean="0">
                <a:latin typeface="Garamond" panose="02020404030301010803" pitchFamily="18" charset="0"/>
              </a:rPr>
              <a:t>Detailed </a:t>
            </a:r>
            <a:r>
              <a:rPr lang="en-US" sz="1000" i="1" dirty="0">
                <a:latin typeface="Garamond" panose="02020404030301010803" pitchFamily="18" charset="0"/>
              </a:rPr>
              <a:t>CASEVAC plan </a:t>
            </a:r>
            <a:r>
              <a:rPr lang="en-US" sz="1000" i="1" dirty="0" smtClean="0">
                <a:latin typeface="Garamond" panose="02020404030301010803" pitchFamily="18" charset="0"/>
              </a:rPr>
              <a:t>by phase including CCP </a:t>
            </a:r>
            <a:r>
              <a:rPr lang="en-US" sz="1000" i="1" dirty="0">
                <a:latin typeface="Garamond" panose="02020404030301010803" pitchFamily="18" charset="0"/>
              </a:rPr>
              <a:t>locations, tentative extraction </a:t>
            </a:r>
            <a:r>
              <a:rPr lang="en-US" sz="1000" i="1" dirty="0" smtClean="0">
                <a:latin typeface="Garamond" panose="02020404030301010803" pitchFamily="18" charset="0"/>
              </a:rPr>
              <a:t>points (3 AXPs and 2 HLZs per phase), </a:t>
            </a:r>
            <a:r>
              <a:rPr lang="en-US" sz="1000" i="1" dirty="0">
                <a:latin typeface="Garamond" panose="02020404030301010803" pitchFamily="18" charset="0"/>
              </a:rPr>
              <a:t>and methods of </a:t>
            </a:r>
            <a:r>
              <a:rPr lang="en-US" sz="1000" i="1" dirty="0" smtClean="0">
                <a:latin typeface="Garamond" panose="02020404030301010803" pitchFamily="18" charset="0"/>
              </a:rPr>
              <a:t>extraction.</a:t>
            </a:r>
            <a:endParaRPr lang="en-US" sz="1000" i="1" dirty="0">
              <a:latin typeface="Garamond" panose="02020404030301010803" pitchFamily="18" charset="0"/>
            </a:endParaRPr>
          </a:p>
        </p:txBody>
      </p:sp>
      <p:sp>
        <p:nvSpPr>
          <p:cNvPr id="11" name="Rectangle 4"/>
          <p:cNvSpPr>
            <a:spLocks noChangeArrowheads="1"/>
          </p:cNvSpPr>
          <p:nvPr/>
        </p:nvSpPr>
        <p:spPr bwMode="auto">
          <a:xfrm>
            <a:off x="0" y="0"/>
            <a:ext cx="1475656" cy="228600"/>
          </a:xfrm>
          <a:prstGeom prst="rect">
            <a:avLst/>
          </a:prstGeom>
          <a:solidFill>
            <a:schemeClr val="bg1"/>
          </a:solidFill>
          <a:ln w="25400">
            <a:solidFill>
              <a:schemeClr val="tx1"/>
            </a:solidFill>
          </a:ln>
        </p:spPr>
        <p:style>
          <a:lnRef idx="1">
            <a:schemeClr val="accent2"/>
          </a:lnRef>
          <a:fillRef idx="2">
            <a:schemeClr val="accent2"/>
          </a:fillRef>
          <a:effectRef idx="1">
            <a:schemeClr val="accent2"/>
          </a:effectRef>
          <a:fontRef idx="minor">
            <a:schemeClr val="dk1"/>
          </a:fontRef>
        </p:style>
        <p:txBody>
          <a:bodyPr lIns="0" tIns="66032" rIns="0" bIns="66032" rtlCol="0" anchor="ctr"/>
          <a:lstStyle/>
          <a:p>
            <a:pPr algn="ctr"/>
            <a:r>
              <a:rPr lang="en-US" sz="1200" i="1" dirty="0" smtClean="0">
                <a:solidFill>
                  <a:schemeClr val="tx1"/>
                </a:solidFill>
                <a:latin typeface="Garamond" panose="02020404030301010803" pitchFamily="18" charset="0"/>
              </a:rPr>
              <a:t>Execution Con’t, Sect. e</a:t>
            </a:r>
            <a:endParaRPr lang="en-US" sz="1200" i="1" dirty="0">
              <a:solidFill>
                <a:schemeClr val="tx1"/>
              </a:solidFill>
              <a:latin typeface="Garamond" panose="02020404030301010803" pitchFamily="18" charset="0"/>
            </a:endParaRPr>
          </a:p>
        </p:txBody>
      </p:sp>
      <p:sp>
        <p:nvSpPr>
          <p:cNvPr id="2" name="Footer Placeholder 1"/>
          <p:cNvSpPr>
            <a:spLocks noGrp="1"/>
          </p:cNvSpPr>
          <p:nvPr>
            <p:ph type="ftr" sz="quarter" idx="11"/>
          </p:nvPr>
        </p:nvSpPr>
        <p:spPr/>
        <p:txBody>
          <a:bodyPr/>
          <a:lstStyle/>
          <a:p>
            <a:pPr>
              <a:defRPr/>
            </a:pPr>
            <a:r>
              <a:rPr lang="en-US" smtClean="0"/>
              <a:t>MyPatrolBase.com</a:t>
            </a:r>
            <a:endParaRPr lang="en-US" dirty="0"/>
          </a:p>
        </p:txBody>
      </p:sp>
      <p:sp>
        <p:nvSpPr>
          <p:cNvPr id="3" name="Slide Number Placeholder 2"/>
          <p:cNvSpPr>
            <a:spLocks noGrp="1"/>
          </p:cNvSpPr>
          <p:nvPr>
            <p:ph type="sldNum" sz="quarter" idx="12"/>
          </p:nvPr>
        </p:nvSpPr>
        <p:spPr/>
        <p:txBody>
          <a:bodyPr/>
          <a:lstStyle/>
          <a:p>
            <a:pPr>
              <a:defRPr/>
            </a:pPr>
            <a:fld id="{B95305E8-2F0B-428B-8731-446FFD9EB3DD}" type="slidenum">
              <a:rPr lang="en-US" smtClean="0"/>
              <a:pPr>
                <a:defRPr/>
              </a:pPr>
              <a:t>29</a:t>
            </a:fld>
            <a:endParaRPr lang="en-US" dirty="0"/>
          </a:p>
        </p:txBody>
      </p:sp>
    </p:spTree>
    <p:extLst>
      <p:ext uri="{BB962C8B-B14F-4D97-AF65-F5344CB8AC3E}">
        <p14:creationId xmlns:p14="http://schemas.microsoft.com/office/powerpoint/2010/main" val="1579298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a:spLocks noGrp="1" noChangeArrowheads="1"/>
          </p:cNvSpPr>
          <p:nvPr>
            <p:ph type="title" idx="4294967295"/>
          </p:nvPr>
        </p:nvSpPr>
        <p:spPr>
          <a:xfrm>
            <a:off x="203200" y="17860"/>
            <a:ext cx="4584824" cy="342900"/>
          </a:xfrm>
          <a:prstGeom prst="rect">
            <a:avLst/>
          </a:prstGeom>
          <a:noFill/>
        </p:spPr>
        <p:txBody>
          <a:bodyPr/>
          <a:lstStyle/>
          <a:p>
            <a:pPr algn="l"/>
            <a:r>
              <a:rPr lang="en-US" sz="1800" b="1" dirty="0" smtClean="0">
                <a:latin typeface="Garamond" panose="02020404030301010803" pitchFamily="18" charset="0"/>
              </a:rPr>
              <a:t>WARNO ____ </a:t>
            </a:r>
            <a:r>
              <a:rPr lang="en-US" sz="1200" b="1" dirty="0" smtClean="0">
                <a:latin typeface="Garamond" panose="02020404030301010803" pitchFamily="18" charset="0"/>
              </a:rPr>
              <a:t>TO OPORD _______________</a:t>
            </a:r>
            <a:r>
              <a:rPr lang="en-US" sz="1800" b="1" dirty="0" smtClean="0">
                <a:latin typeface="Garamond" panose="02020404030301010803" pitchFamily="18" charset="0"/>
              </a:rPr>
              <a:t> </a:t>
            </a:r>
          </a:p>
        </p:txBody>
      </p:sp>
      <p:sp>
        <p:nvSpPr>
          <p:cNvPr id="19" name="Rectangle 14"/>
          <p:cNvSpPr>
            <a:spLocks noChangeArrowheads="1"/>
          </p:cNvSpPr>
          <p:nvPr/>
        </p:nvSpPr>
        <p:spPr bwMode="auto">
          <a:xfrm>
            <a:off x="947958" y="620317"/>
            <a:ext cx="566734" cy="257946"/>
          </a:xfrm>
          <a:prstGeom prst="rect">
            <a:avLst/>
          </a:prstGeom>
          <a:noFill/>
          <a:ln w="28575">
            <a:solidFill>
              <a:srgbClr val="0066CC"/>
            </a:solidFill>
            <a:miter lim="800000"/>
            <a:headEnd/>
            <a:tailEnd/>
          </a:ln>
        </p:spPr>
        <p:txBody>
          <a:bodyPr wrap="none" anchor="ctr"/>
          <a:lstStyle/>
          <a:p>
            <a:endParaRPr lang="en-US" dirty="0">
              <a:latin typeface="Garamond" panose="02020404030301010803" pitchFamily="18" charset="0"/>
            </a:endParaRPr>
          </a:p>
        </p:txBody>
      </p:sp>
      <p:sp>
        <p:nvSpPr>
          <p:cNvPr id="20" name="Rectangle 15"/>
          <p:cNvSpPr>
            <a:spLocks noChangeArrowheads="1"/>
          </p:cNvSpPr>
          <p:nvPr/>
        </p:nvSpPr>
        <p:spPr bwMode="auto">
          <a:xfrm>
            <a:off x="0" y="486966"/>
            <a:ext cx="788678" cy="643766"/>
          </a:xfrm>
          <a:prstGeom prst="rect">
            <a:avLst/>
          </a:prstGeom>
          <a:noFill/>
          <a:ln w="12700">
            <a:noFill/>
            <a:miter lim="800000"/>
            <a:headEnd/>
            <a:tailEnd/>
          </a:ln>
        </p:spPr>
        <p:txBody>
          <a:bodyPr wrap="none" lIns="90488" tIns="44450" rIns="90488" bIns="44450">
            <a:spAutoFit/>
          </a:bodyPr>
          <a:lstStyle/>
          <a:p>
            <a:pPr defTabSz="762000">
              <a:spcBef>
                <a:spcPct val="40000"/>
              </a:spcBef>
            </a:pPr>
            <a:r>
              <a:rPr lang="en-US" sz="800" i="1" dirty="0">
                <a:latin typeface="Garamond" panose="02020404030301010803" pitchFamily="18" charset="0"/>
              </a:rPr>
              <a:t>Initial Task Org:</a:t>
            </a:r>
          </a:p>
          <a:p>
            <a:pPr defTabSz="762000">
              <a:spcBef>
                <a:spcPct val="150000"/>
              </a:spcBef>
            </a:pPr>
            <a:r>
              <a:rPr lang="en-US" sz="800" dirty="0">
                <a:latin typeface="Garamond" panose="02020404030301010803" pitchFamily="18" charset="0"/>
              </a:rPr>
              <a:t>Effective:</a:t>
            </a:r>
          </a:p>
          <a:p>
            <a:pPr defTabSz="762000" latinLnBrk="1"/>
            <a:endParaRPr lang="en-US" sz="800" dirty="0">
              <a:latin typeface="Garamond" panose="02020404030301010803" pitchFamily="18" charset="0"/>
            </a:endParaRPr>
          </a:p>
        </p:txBody>
      </p:sp>
      <p:sp>
        <p:nvSpPr>
          <p:cNvPr id="21" name="Text Box 150"/>
          <p:cNvSpPr txBox="1">
            <a:spLocks noChangeArrowheads="1"/>
          </p:cNvSpPr>
          <p:nvPr/>
        </p:nvSpPr>
        <p:spPr bwMode="auto">
          <a:xfrm>
            <a:off x="0" y="1191816"/>
            <a:ext cx="3506666" cy="338554"/>
          </a:xfrm>
          <a:prstGeom prst="rect">
            <a:avLst/>
          </a:prstGeom>
          <a:noFill/>
          <a:ln w="12700">
            <a:noFill/>
            <a:miter lim="800000"/>
            <a:headEnd/>
            <a:tailEnd/>
          </a:ln>
        </p:spPr>
        <p:txBody>
          <a:bodyPr wrap="none">
            <a:spAutoFit/>
          </a:bodyPr>
          <a:lstStyle/>
          <a:p>
            <a:r>
              <a:rPr lang="en-US" b="1" dirty="0">
                <a:latin typeface="Garamond" panose="02020404030301010803" pitchFamily="18" charset="0"/>
              </a:rPr>
              <a:t>1. SITUATION:</a:t>
            </a:r>
            <a:r>
              <a:rPr lang="en-US" dirty="0">
                <a:latin typeface="Garamond" panose="02020404030301010803" pitchFamily="18" charset="0"/>
              </a:rPr>
              <a:t> </a:t>
            </a:r>
            <a:r>
              <a:rPr lang="en-US" sz="1000" dirty="0" smtClean="0">
                <a:latin typeface="Garamond" panose="02020404030301010803" pitchFamily="18" charset="0"/>
              </a:rPr>
              <a:t>Enemy Overview (capabilities, etc.):</a:t>
            </a:r>
            <a:endParaRPr lang="en-US" sz="1000" dirty="0">
              <a:latin typeface="Garamond" panose="02020404030301010803" pitchFamily="18" charset="0"/>
            </a:endParaRPr>
          </a:p>
        </p:txBody>
      </p:sp>
      <p:sp>
        <p:nvSpPr>
          <p:cNvPr id="22" name="Rectangle 151"/>
          <p:cNvSpPr>
            <a:spLocks noChangeArrowheads="1"/>
          </p:cNvSpPr>
          <p:nvPr/>
        </p:nvSpPr>
        <p:spPr bwMode="auto">
          <a:xfrm>
            <a:off x="0" y="461963"/>
            <a:ext cx="9144000" cy="692944"/>
          </a:xfrm>
          <a:prstGeom prst="rect">
            <a:avLst/>
          </a:prstGeom>
          <a:noFill/>
          <a:ln w="38100">
            <a:solidFill>
              <a:schemeClr val="tx1"/>
            </a:solidFill>
            <a:miter lim="800000"/>
            <a:headEnd/>
            <a:tailEnd/>
          </a:ln>
        </p:spPr>
        <p:txBody>
          <a:bodyPr wrap="none" anchor="ctr"/>
          <a:lstStyle/>
          <a:p>
            <a:endParaRPr lang="en-US" dirty="0">
              <a:latin typeface="Garamond" panose="02020404030301010803" pitchFamily="18" charset="0"/>
            </a:endParaRPr>
          </a:p>
        </p:txBody>
      </p:sp>
      <p:sp>
        <p:nvSpPr>
          <p:cNvPr id="23" name="Rectangle 152"/>
          <p:cNvSpPr>
            <a:spLocks noChangeArrowheads="1"/>
          </p:cNvSpPr>
          <p:nvPr/>
        </p:nvSpPr>
        <p:spPr bwMode="auto">
          <a:xfrm>
            <a:off x="0" y="1169194"/>
            <a:ext cx="9144000" cy="1343025"/>
          </a:xfrm>
          <a:prstGeom prst="rect">
            <a:avLst/>
          </a:prstGeom>
          <a:noFill/>
          <a:ln w="38100">
            <a:solidFill>
              <a:schemeClr val="tx1"/>
            </a:solidFill>
            <a:miter lim="800000"/>
            <a:headEnd/>
            <a:tailEnd/>
          </a:ln>
        </p:spPr>
        <p:txBody>
          <a:bodyPr wrap="none" anchor="ctr"/>
          <a:lstStyle/>
          <a:p>
            <a:endParaRPr lang="en-US" dirty="0">
              <a:latin typeface="Garamond" panose="02020404030301010803" pitchFamily="18" charset="0"/>
            </a:endParaRPr>
          </a:p>
        </p:txBody>
      </p:sp>
      <p:sp>
        <p:nvSpPr>
          <p:cNvPr id="24" name="Text Box 153"/>
          <p:cNvSpPr txBox="1">
            <a:spLocks noChangeArrowheads="1"/>
          </p:cNvSpPr>
          <p:nvPr/>
        </p:nvSpPr>
        <p:spPr bwMode="auto">
          <a:xfrm>
            <a:off x="0" y="4258866"/>
            <a:ext cx="1350050" cy="338554"/>
          </a:xfrm>
          <a:prstGeom prst="rect">
            <a:avLst/>
          </a:prstGeom>
          <a:noFill/>
          <a:ln w="12700">
            <a:noFill/>
            <a:miter lim="800000"/>
            <a:headEnd/>
            <a:tailEnd/>
          </a:ln>
        </p:spPr>
        <p:txBody>
          <a:bodyPr wrap="none">
            <a:spAutoFit/>
          </a:bodyPr>
          <a:lstStyle/>
          <a:p>
            <a:r>
              <a:rPr lang="en-US" b="1" dirty="0">
                <a:latin typeface="Garamond" panose="02020404030301010803" pitchFamily="18" charset="0"/>
              </a:rPr>
              <a:t>2. MISSION</a:t>
            </a:r>
            <a:r>
              <a:rPr lang="en-US" b="1" dirty="0" smtClean="0">
                <a:latin typeface="Garamond" panose="02020404030301010803" pitchFamily="18" charset="0"/>
              </a:rPr>
              <a:t>:</a:t>
            </a:r>
            <a:endParaRPr lang="en-US" sz="1000" dirty="0">
              <a:latin typeface="Garamond" panose="02020404030301010803" pitchFamily="18" charset="0"/>
            </a:endParaRPr>
          </a:p>
        </p:txBody>
      </p:sp>
      <p:sp>
        <p:nvSpPr>
          <p:cNvPr id="25" name="Rectangle 154"/>
          <p:cNvSpPr>
            <a:spLocks noChangeArrowheads="1"/>
          </p:cNvSpPr>
          <p:nvPr/>
        </p:nvSpPr>
        <p:spPr bwMode="auto">
          <a:xfrm>
            <a:off x="0" y="4233863"/>
            <a:ext cx="9144000" cy="831056"/>
          </a:xfrm>
          <a:prstGeom prst="rect">
            <a:avLst/>
          </a:prstGeom>
          <a:noFill/>
          <a:ln w="38100">
            <a:solidFill>
              <a:schemeClr val="tx1"/>
            </a:solidFill>
            <a:miter lim="800000"/>
            <a:headEnd/>
            <a:tailEnd/>
          </a:ln>
        </p:spPr>
        <p:txBody>
          <a:bodyPr wrap="none" anchor="ctr"/>
          <a:lstStyle/>
          <a:p>
            <a:endParaRPr lang="en-US" dirty="0">
              <a:latin typeface="Garamond" panose="02020404030301010803" pitchFamily="18" charset="0"/>
            </a:endParaRPr>
          </a:p>
        </p:txBody>
      </p:sp>
      <p:sp>
        <p:nvSpPr>
          <p:cNvPr id="26" name="Rectangle 155"/>
          <p:cNvSpPr>
            <a:spLocks noChangeArrowheads="1"/>
          </p:cNvSpPr>
          <p:nvPr/>
        </p:nvSpPr>
        <p:spPr bwMode="auto">
          <a:xfrm>
            <a:off x="0" y="3371850"/>
            <a:ext cx="4572000" cy="842963"/>
          </a:xfrm>
          <a:prstGeom prst="rect">
            <a:avLst/>
          </a:prstGeom>
          <a:noFill/>
          <a:ln w="38100">
            <a:solidFill>
              <a:schemeClr val="tx1"/>
            </a:solidFill>
            <a:miter lim="800000"/>
            <a:headEnd/>
            <a:tailEnd/>
          </a:ln>
        </p:spPr>
        <p:txBody>
          <a:bodyPr wrap="none" anchor="ctr"/>
          <a:lstStyle/>
          <a:p>
            <a:endParaRPr lang="en-US" dirty="0">
              <a:latin typeface="Garamond" panose="02020404030301010803" pitchFamily="18" charset="0"/>
            </a:endParaRPr>
          </a:p>
        </p:txBody>
      </p:sp>
      <p:sp>
        <p:nvSpPr>
          <p:cNvPr id="27" name="Text Box 156"/>
          <p:cNvSpPr txBox="1">
            <a:spLocks noChangeArrowheads="1"/>
          </p:cNvSpPr>
          <p:nvPr/>
        </p:nvSpPr>
        <p:spPr bwMode="auto">
          <a:xfrm>
            <a:off x="1" y="3403998"/>
            <a:ext cx="1212191" cy="338554"/>
          </a:xfrm>
          <a:prstGeom prst="rect">
            <a:avLst/>
          </a:prstGeom>
          <a:noFill/>
          <a:ln w="12700">
            <a:noFill/>
            <a:miter lim="800000"/>
            <a:headEnd/>
            <a:tailEnd/>
          </a:ln>
        </p:spPr>
        <p:txBody>
          <a:bodyPr wrap="none">
            <a:spAutoFit/>
          </a:bodyPr>
          <a:lstStyle/>
          <a:p>
            <a:r>
              <a:rPr lang="en-US" dirty="0" smtClean="0">
                <a:latin typeface="Garamond" panose="02020404030301010803" pitchFamily="18" charset="0"/>
              </a:rPr>
              <a:t>___ </a:t>
            </a:r>
            <a:r>
              <a:rPr lang="en-US" dirty="0">
                <a:latin typeface="Garamond" panose="02020404030301010803" pitchFamily="18" charset="0"/>
              </a:rPr>
              <a:t>Mission:</a:t>
            </a:r>
            <a:endParaRPr lang="en-US" sz="1000" dirty="0">
              <a:latin typeface="Garamond" panose="02020404030301010803" pitchFamily="18" charset="0"/>
            </a:endParaRPr>
          </a:p>
        </p:txBody>
      </p:sp>
      <p:sp>
        <p:nvSpPr>
          <p:cNvPr id="28" name="Text Box 157"/>
          <p:cNvSpPr txBox="1">
            <a:spLocks noChangeArrowheads="1"/>
          </p:cNvSpPr>
          <p:nvPr/>
        </p:nvSpPr>
        <p:spPr bwMode="auto">
          <a:xfrm>
            <a:off x="4550833" y="3392091"/>
            <a:ext cx="2472023" cy="338554"/>
          </a:xfrm>
          <a:prstGeom prst="rect">
            <a:avLst/>
          </a:prstGeom>
          <a:noFill/>
          <a:ln w="12700">
            <a:noFill/>
            <a:miter lim="800000"/>
            <a:headEnd/>
            <a:tailEnd/>
          </a:ln>
        </p:spPr>
        <p:txBody>
          <a:bodyPr wrap="none">
            <a:spAutoFit/>
          </a:bodyPr>
          <a:lstStyle/>
          <a:p>
            <a:r>
              <a:rPr lang="en-US" dirty="0">
                <a:latin typeface="Garamond" panose="02020404030301010803" pitchFamily="18" charset="0"/>
              </a:rPr>
              <a:t>___ CDR’s Intent (Purpose):</a:t>
            </a:r>
            <a:endParaRPr lang="en-US" sz="1000" dirty="0">
              <a:latin typeface="Garamond" panose="02020404030301010803" pitchFamily="18" charset="0"/>
            </a:endParaRPr>
          </a:p>
        </p:txBody>
      </p:sp>
      <p:sp>
        <p:nvSpPr>
          <p:cNvPr id="29" name="Rectangle 159"/>
          <p:cNvSpPr>
            <a:spLocks noChangeArrowheads="1"/>
          </p:cNvSpPr>
          <p:nvPr/>
        </p:nvSpPr>
        <p:spPr bwMode="auto">
          <a:xfrm>
            <a:off x="4572000" y="3362325"/>
            <a:ext cx="4572000" cy="842963"/>
          </a:xfrm>
          <a:prstGeom prst="rect">
            <a:avLst/>
          </a:prstGeom>
          <a:noFill/>
          <a:ln w="38100">
            <a:solidFill>
              <a:schemeClr val="tx1"/>
            </a:solidFill>
            <a:miter lim="800000"/>
            <a:headEnd/>
            <a:tailEnd/>
          </a:ln>
        </p:spPr>
        <p:txBody>
          <a:bodyPr wrap="none" anchor="ctr"/>
          <a:lstStyle/>
          <a:p>
            <a:endParaRPr lang="en-US" dirty="0">
              <a:latin typeface="Garamond" panose="02020404030301010803" pitchFamily="18" charset="0"/>
            </a:endParaRPr>
          </a:p>
        </p:txBody>
      </p:sp>
      <p:sp>
        <p:nvSpPr>
          <p:cNvPr id="30" name="Text Box 161"/>
          <p:cNvSpPr txBox="1">
            <a:spLocks noChangeArrowheads="1"/>
          </p:cNvSpPr>
          <p:nvPr/>
        </p:nvSpPr>
        <p:spPr bwMode="auto">
          <a:xfrm>
            <a:off x="1" y="5137547"/>
            <a:ext cx="1723549" cy="338554"/>
          </a:xfrm>
          <a:prstGeom prst="rect">
            <a:avLst/>
          </a:prstGeom>
          <a:noFill/>
          <a:ln w="12700">
            <a:noFill/>
            <a:miter lim="800000"/>
            <a:headEnd/>
            <a:tailEnd/>
          </a:ln>
        </p:spPr>
        <p:txBody>
          <a:bodyPr wrap="none">
            <a:spAutoFit/>
          </a:bodyPr>
          <a:lstStyle/>
          <a:p>
            <a:r>
              <a:rPr lang="en-US" b="1" dirty="0">
                <a:latin typeface="Garamond" panose="02020404030301010803" pitchFamily="18" charset="0"/>
              </a:rPr>
              <a:t>3. EXECUTION:</a:t>
            </a:r>
            <a:endParaRPr lang="en-US" sz="1000" b="1" dirty="0">
              <a:latin typeface="Garamond" panose="02020404030301010803" pitchFamily="18" charset="0"/>
            </a:endParaRPr>
          </a:p>
        </p:txBody>
      </p:sp>
      <p:sp>
        <p:nvSpPr>
          <p:cNvPr id="31" name="Rectangle 162"/>
          <p:cNvSpPr>
            <a:spLocks noChangeArrowheads="1"/>
          </p:cNvSpPr>
          <p:nvPr/>
        </p:nvSpPr>
        <p:spPr bwMode="auto">
          <a:xfrm>
            <a:off x="0" y="5083969"/>
            <a:ext cx="9144000" cy="1774031"/>
          </a:xfrm>
          <a:prstGeom prst="rect">
            <a:avLst/>
          </a:prstGeom>
          <a:noFill/>
          <a:ln w="38100">
            <a:solidFill>
              <a:schemeClr val="tx1"/>
            </a:solidFill>
            <a:miter lim="800000"/>
            <a:headEnd/>
            <a:tailEnd/>
          </a:ln>
        </p:spPr>
        <p:txBody>
          <a:bodyPr wrap="none" anchor="ctr"/>
          <a:lstStyle/>
          <a:p>
            <a:endParaRPr lang="en-US" dirty="0">
              <a:latin typeface="Garamond" panose="02020404030301010803" pitchFamily="18" charset="0"/>
            </a:endParaRPr>
          </a:p>
        </p:txBody>
      </p:sp>
      <p:sp>
        <p:nvSpPr>
          <p:cNvPr id="32" name="Text Box 163"/>
          <p:cNvSpPr txBox="1">
            <a:spLocks noChangeArrowheads="1"/>
          </p:cNvSpPr>
          <p:nvPr/>
        </p:nvSpPr>
        <p:spPr bwMode="auto">
          <a:xfrm>
            <a:off x="1" y="5446876"/>
            <a:ext cx="5075767" cy="461665"/>
          </a:xfrm>
          <a:prstGeom prst="rect">
            <a:avLst/>
          </a:prstGeom>
          <a:noFill/>
          <a:ln w="12700">
            <a:noFill/>
            <a:miter lim="800000"/>
            <a:headEnd/>
            <a:tailEnd/>
          </a:ln>
        </p:spPr>
        <p:txBody>
          <a:bodyPr>
            <a:spAutoFit/>
          </a:bodyPr>
          <a:lstStyle/>
          <a:p>
            <a:r>
              <a:rPr lang="en-US" sz="1200" dirty="0">
                <a:latin typeface="Garamond" panose="02020404030301010803" pitchFamily="18" charset="0"/>
              </a:rPr>
              <a:t>Movement Instructions/</a:t>
            </a:r>
            <a:r>
              <a:rPr lang="en-US" sz="1200" b="1" u="sng" dirty="0">
                <a:latin typeface="Garamond" panose="02020404030301010803" pitchFamily="18" charset="0"/>
              </a:rPr>
              <a:t>Movement to initiate</a:t>
            </a:r>
            <a:r>
              <a:rPr lang="en-US" sz="1200" dirty="0">
                <a:latin typeface="Garamond" panose="02020404030301010803" pitchFamily="18" charset="0"/>
              </a:rPr>
              <a:t>:</a:t>
            </a:r>
          </a:p>
          <a:p>
            <a:endParaRPr lang="en-US" sz="1200" dirty="0">
              <a:latin typeface="Garamond" panose="02020404030301010803" pitchFamily="18" charset="0"/>
            </a:endParaRPr>
          </a:p>
        </p:txBody>
      </p:sp>
      <p:sp>
        <p:nvSpPr>
          <p:cNvPr id="33" name="Text Box 165"/>
          <p:cNvSpPr txBox="1">
            <a:spLocks noChangeArrowheads="1"/>
          </p:cNvSpPr>
          <p:nvPr/>
        </p:nvSpPr>
        <p:spPr bwMode="auto">
          <a:xfrm>
            <a:off x="5376334" y="5862638"/>
            <a:ext cx="2519601" cy="338554"/>
          </a:xfrm>
          <a:prstGeom prst="rect">
            <a:avLst/>
          </a:prstGeom>
          <a:noFill/>
          <a:ln w="12700">
            <a:noFill/>
            <a:miter lim="800000"/>
            <a:headEnd/>
            <a:tailEnd/>
          </a:ln>
        </p:spPr>
        <p:txBody>
          <a:bodyPr wrap="none">
            <a:spAutoFit/>
          </a:bodyPr>
          <a:lstStyle/>
          <a:p>
            <a:r>
              <a:rPr lang="en-US" b="1" u="sng" dirty="0">
                <a:latin typeface="Garamond" panose="02020404030301010803" pitchFamily="18" charset="0"/>
              </a:rPr>
              <a:t>Information Requirements</a:t>
            </a:r>
          </a:p>
        </p:txBody>
      </p:sp>
      <p:sp>
        <p:nvSpPr>
          <p:cNvPr id="34" name="Text Box 188"/>
          <p:cNvSpPr txBox="1">
            <a:spLocks noChangeArrowheads="1"/>
          </p:cNvSpPr>
          <p:nvPr/>
        </p:nvSpPr>
        <p:spPr bwMode="auto">
          <a:xfrm>
            <a:off x="8172451" y="-7144"/>
            <a:ext cx="649537" cy="215444"/>
          </a:xfrm>
          <a:prstGeom prst="rect">
            <a:avLst/>
          </a:prstGeom>
          <a:noFill/>
          <a:ln w="12700">
            <a:noFill/>
            <a:miter lim="800000"/>
            <a:headEnd/>
            <a:tailEnd/>
          </a:ln>
        </p:spPr>
        <p:txBody>
          <a:bodyPr wrap="none">
            <a:spAutoFit/>
          </a:bodyPr>
          <a:lstStyle/>
          <a:p>
            <a:r>
              <a:rPr lang="en-US" sz="800" b="1" dirty="0">
                <a:latin typeface="Garamond" panose="02020404030301010803" pitchFamily="18" charset="0"/>
              </a:rPr>
              <a:t>Page 1 of 2</a:t>
            </a:r>
          </a:p>
        </p:txBody>
      </p:sp>
      <p:sp>
        <p:nvSpPr>
          <p:cNvPr id="35" name="Rectangle 190"/>
          <p:cNvSpPr>
            <a:spLocks noChangeArrowheads="1"/>
          </p:cNvSpPr>
          <p:nvPr/>
        </p:nvSpPr>
        <p:spPr bwMode="auto">
          <a:xfrm>
            <a:off x="2102899" y="632224"/>
            <a:ext cx="566734" cy="257946"/>
          </a:xfrm>
          <a:prstGeom prst="rect">
            <a:avLst/>
          </a:prstGeom>
          <a:noFill/>
          <a:ln w="28575">
            <a:solidFill>
              <a:srgbClr val="0066CC"/>
            </a:solidFill>
            <a:miter lim="800000"/>
            <a:headEnd/>
            <a:tailEnd/>
          </a:ln>
        </p:spPr>
        <p:txBody>
          <a:bodyPr wrap="none" anchor="ctr"/>
          <a:lstStyle/>
          <a:p>
            <a:endParaRPr lang="en-US" dirty="0">
              <a:latin typeface="Garamond" panose="02020404030301010803" pitchFamily="18" charset="0"/>
            </a:endParaRPr>
          </a:p>
        </p:txBody>
      </p:sp>
      <p:sp>
        <p:nvSpPr>
          <p:cNvPr id="36" name="Rectangle 191"/>
          <p:cNvSpPr>
            <a:spLocks noChangeArrowheads="1"/>
          </p:cNvSpPr>
          <p:nvPr/>
        </p:nvSpPr>
        <p:spPr bwMode="auto">
          <a:xfrm>
            <a:off x="3095595" y="629842"/>
            <a:ext cx="566734" cy="257946"/>
          </a:xfrm>
          <a:prstGeom prst="rect">
            <a:avLst/>
          </a:prstGeom>
          <a:noFill/>
          <a:ln w="28575">
            <a:solidFill>
              <a:srgbClr val="0066CC"/>
            </a:solidFill>
            <a:miter lim="800000"/>
            <a:headEnd/>
            <a:tailEnd/>
          </a:ln>
        </p:spPr>
        <p:txBody>
          <a:bodyPr wrap="none" anchor="ctr"/>
          <a:lstStyle/>
          <a:p>
            <a:endParaRPr lang="en-US" dirty="0">
              <a:latin typeface="Garamond" panose="02020404030301010803" pitchFamily="18" charset="0"/>
            </a:endParaRPr>
          </a:p>
        </p:txBody>
      </p:sp>
      <p:sp>
        <p:nvSpPr>
          <p:cNvPr id="37" name="Rectangle 192"/>
          <p:cNvSpPr>
            <a:spLocks noChangeArrowheads="1"/>
          </p:cNvSpPr>
          <p:nvPr/>
        </p:nvSpPr>
        <p:spPr bwMode="auto">
          <a:xfrm>
            <a:off x="4158777" y="633415"/>
            <a:ext cx="566734" cy="257946"/>
          </a:xfrm>
          <a:prstGeom prst="rect">
            <a:avLst/>
          </a:prstGeom>
          <a:noFill/>
          <a:ln w="28575">
            <a:solidFill>
              <a:srgbClr val="0066CC"/>
            </a:solidFill>
            <a:miter lim="800000"/>
            <a:headEnd/>
            <a:tailEnd/>
          </a:ln>
        </p:spPr>
        <p:txBody>
          <a:bodyPr wrap="none" anchor="ctr"/>
          <a:lstStyle/>
          <a:p>
            <a:endParaRPr lang="en-US" dirty="0">
              <a:latin typeface="Garamond" panose="02020404030301010803" pitchFamily="18" charset="0"/>
            </a:endParaRPr>
          </a:p>
        </p:txBody>
      </p:sp>
      <p:sp>
        <p:nvSpPr>
          <p:cNvPr id="38" name="Rectangle 193"/>
          <p:cNvSpPr>
            <a:spLocks noChangeArrowheads="1"/>
          </p:cNvSpPr>
          <p:nvPr/>
        </p:nvSpPr>
        <p:spPr bwMode="auto">
          <a:xfrm>
            <a:off x="5143787" y="644131"/>
            <a:ext cx="566734" cy="257946"/>
          </a:xfrm>
          <a:prstGeom prst="rect">
            <a:avLst/>
          </a:prstGeom>
          <a:noFill/>
          <a:ln w="28575">
            <a:solidFill>
              <a:srgbClr val="0066CC"/>
            </a:solidFill>
            <a:miter lim="800000"/>
            <a:headEnd/>
            <a:tailEnd/>
          </a:ln>
        </p:spPr>
        <p:txBody>
          <a:bodyPr wrap="none" anchor="ctr"/>
          <a:lstStyle/>
          <a:p>
            <a:endParaRPr lang="en-US" dirty="0">
              <a:latin typeface="Garamond" panose="02020404030301010803" pitchFamily="18" charset="0"/>
            </a:endParaRPr>
          </a:p>
        </p:txBody>
      </p:sp>
      <p:sp>
        <p:nvSpPr>
          <p:cNvPr id="39" name="Rectangle 194"/>
          <p:cNvSpPr>
            <a:spLocks noChangeArrowheads="1"/>
          </p:cNvSpPr>
          <p:nvPr/>
        </p:nvSpPr>
        <p:spPr bwMode="auto">
          <a:xfrm>
            <a:off x="0" y="0"/>
            <a:ext cx="9144000" cy="6858000"/>
          </a:xfrm>
          <a:prstGeom prst="rect">
            <a:avLst/>
          </a:prstGeom>
          <a:noFill/>
          <a:ln w="50800">
            <a:solidFill>
              <a:schemeClr val="tx1"/>
            </a:solidFill>
            <a:miter lim="800000"/>
            <a:headEnd/>
            <a:tailEnd/>
          </a:ln>
        </p:spPr>
        <p:txBody>
          <a:bodyPr wrap="none" anchor="ctr"/>
          <a:lstStyle/>
          <a:p>
            <a:endParaRPr lang="en-US" dirty="0">
              <a:latin typeface="Garamond" panose="02020404030301010803" pitchFamily="18" charset="0"/>
            </a:endParaRPr>
          </a:p>
        </p:txBody>
      </p:sp>
      <p:sp>
        <p:nvSpPr>
          <p:cNvPr id="40" name="Text Box 195"/>
          <p:cNvSpPr txBox="1">
            <a:spLocks noChangeArrowheads="1"/>
          </p:cNvSpPr>
          <p:nvPr/>
        </p:nvSpPr>
        <p:spPr bwMode="auto">
          <a:xfrm>
            <a:off x="5071486" y="1152327"/>
            <a:ext cx="3676978" cy="661720"/>
          </a:xfrm>
          <a:prstGeom prst="rect">
            <a:avLst/>
          </a:prstGeom>
          <a:noFill/>
          <a:ln w="12700">
            <a:noFill/>
            <a:miter lim="800000"/>
            <a:headEnd/>
            <a:tailEnd/>
          </a:ln>
        </p:spPr>
        <p:txBody>
          <a:bodyPr wrap="square">
            <a:spAutoFit/>
          </a:bodyPr>
          <a:lstStyle/>
          <a:p>
            <a:r>
              <a:rPr lang="en-US" sz="1000" dirty="0" smtClean="0">
                <a:latin typeface="Garamond" panose="02020404030301010803" pitchFamily="18" charset="0"/>
              </a:rPr>
              <a:t>AI - Orient (N,S,E,W) &amp; Box:</a:t>
            </a:r>
          </a:p>
          <a:p>
            <a:r>
              <a:rPr lang="en-US" sz="900" dirty="0" smtClean="0">
                <a:latin typeface="Garamond" panose="02020404030301010803" pitchFamily="18" charset="0"/>
              </a:rPr>
              <a:t>            North:                                          East:</a:t>
            </a:r>
          </a:p>
          <a:p>
            <a:endParaRPr lang="en-US" sz="900" dirty="0" smtClean="0">
              <a:latin typeface="Garamond" panose="02020404030301010803" pitchFamily="18" charset="0"/>
            </a:endParaRPr>
          </a:p>
          <a:p>
            <a:r>
              <a:rPr lang="en-US" sz="900" dirty="0" smtClean="0">
                <a:latin typeface="Garamond" panose="02020404030301010803" pitchFamily="18" charset="0"/>
              </a:rPr>
              <a:t>            South:                                          West:</a:t>
            </a:r>
            <a:endParaRPr lang="en-US" sz="900" dirty="0">
              <a:latin typeface="Garamond" panose="02020404030301010803" pitchFamily="18" charset="0"/>
            </a:endParaRPr>
          </a:p>
        </p:txBody>
      </p:sp>
      <p:sp>
        <p:nvSpPr>
          <p:cNvPr id="41" name="Line 197"/>
          <p:cNvSpPr>
            <a:spLocks noChangeShapeType="1"/>
          </p:cNvSpPr>
          <p:nvPr/>
        </p:nvSpPr>
        <p:spPr bwMode="auto">
          <a:xfrm>
            <a:off x="5074533" y="1154907"/>
            <a:ext cx="12700" cy="1350169"/>
          </a:xfrm>
          <a:prstGeom prst="line">
            <a:avLst/>
          </a:prstGeom>
          <a:noFill/>
          <a:ln w="38100">
            <a:solidFill>
              <a:schemeClr val="tx1"/>
            </a:solidFill>
            <a:round/>
            <a:headEnd/>
            <a:tailEnd/>
          </a:ln>
        </p:spPr>
        <p:txBody>
          <a:bodyPr/>
          <a:lstStyle/>
          <a:p>
            <a:endParaRPr lang="en-US" dirty="0">
              <a:latin typeface="Garamond" panose="02020404030301010803" pitchFamily="18" charset="0"/>
            </a:endParaRPr>
          </a:p>
        </p:txBody>
      </p:sp>
      <p:sp>
        <p:nvSpPr>
          <p:cNvPr id="42" name="Line 198"/>
          <p:cNvSpPr>
            <a:spLocks noChangeShapeType="1"/>
          </p:cNvSpPr>
          <p:nvPr/>
        </p:nvSpPr>
        <p:spPr bwMode="auto">
          <a:xfrm>
            <a:off x="5087233" y="1862137"/>
            <a:ext cx="4056767" cy="0"/>
          </a:xfrm>
          <a:prstGeom prst="line">
            <a:avLst/>
          </a:prstGeom>
          <a:noFill/>
          <a:ln w="38100">
            <a:solidFill>
              <a:schemeClr val="tx1"/>
            </a:solidFill>
            <a:round/>
            <a:headEnd/>
            <a:tailEnd/>
          </a:ln>
        </p:spPr>
        <p:txBody>
          <a:bodyPr/>
          <a:lstStyle/>
          <a:p>
            <a:endParaRPr lang="en-US" dirty="0">
              <a:latin typeface="Garamond" panose="02020404030301010803" pitchFamily="18" charset="0"/>
            </a:endParaRPr>
          </a:p>
        </p:txBody>
      </p:sp>
      <p:sp>
        <p:nvSpPr>
          <p:cNvPr id="43" name="Text Box 200"/>
          <p:cNvSpPr txBox="1">
            <a:spLocks noChangeArrowheads="1"/>
          </p:cNvSpPr>
          <p:nvPr/>
        </p:nvSpPr>
        <p:spPr bwMode="auto">
          <a:xfrm>
            <a:off x="0" y="1901429"/>
            <a:ext cx="2254592" cy="276999"/>
          </a:xfrm>
          <a:prstGeom prst="rect">
            <a:avLst/>
          </a:prstGeom>
          <a:noFill/>
          <a:ln w="12700">
            <a:noFill/>
            <a:miter lim="800000"/>
            <a:headEnd/>
            <a:tailEnd/>
          </a:ln>
        </p:spPr>
        <p:txBody>
          <a:bodyPr wrap="none">
            <a:spAutoFit/>
          </a:bodyPr>
          <a:lstStyle/>
          <a:p>
            <a:r>
              <a:rPr lang="en-US" sz="1200" dirty="0" smtClean="0">
                <a:latin typeface="Garamond" panose="02020404030301010803" pitchFamily="18" charset="0"/>
              </a:rPr>
              <a:t>Who, What Where we are fighting:</a:t>
            </a:r>
            <a:endParaRPr lang="en-US" sz="1200" dirty="0">
              <a:latin typeface="Garamond" panose="02020404030301010803" pitchFamily="18" charset="0"/>
            </a:endParaRPr>
          </a:p>
        </p:txBody>
      </p:sp>
      <p:sp>
        <p:nvSpPr>
          <p:cNvPr id="44" name="Line 201"/>
          <p:cNvSpPr>
            <a:spLocks noChangeShapeType="1"/>
          </p:cNvSpPr>
          <p:nvPr/>
        </p:nvSpPr>
        <p:spPr bwMode="auto">
          <a:xfrm>
            <a:off x="1" y="1924050"/>
            <a:ext cx="5087232" cy="0"/>
          </a:xfrm>
          <a:prstGeom prst="line">
            <a:avLst/>
          </a:prstGeom>
          <a:noFill/>
          <a:ln w="38100">
            <a:solidFill>
              <a:schemeClr val="tx1"/>
            </a:solidFill>
            <a:round/>
            <a:headEnd/>
            <a:tailEnd/>
          </a:ln>
        </p:spPr>
        <p:txBody>
          <a:bodyPr/>
          <a:lstStyle/>
          <a:p>
            <a:endParaRPr lang="en-US" dirty="0">
              <a:latin typeface="Garamond" panose="02020404030301010803" pitchFamily="18" charset="0"/>
            </a:endParaRPr>
          </a:p>
        </p:txBody>
      </p:sp>
      <p:sp>
        <p:nvSpPr>
          <p:cNvPr id="45" name="Text Box 202"/>
          <p:cNvSpPr txBox="1">
            <a:spLocks noChangeArrowheads="1"/>
          </p:cNvSpPr>
          <p:nvPr/>
        </p:nvSpPr>
        <p:spPr bwMode="auto">
          <a:xfrm>
            <a:off x="1" y="5807005"/>
            <a:ext cx="2655535" cy="646331"/>
          </a:xfrm>
          <a:prstGeom prst="rect">
            <a:avLst/>
          </a:prstGeom>
          <a:noFill/>
          <a:ln w="12700">
            <a:noFill/>
            <a:miter lim="800000"/>
            <a:headEnd/>
            <a:tailEnd/>
          </a:ln>
        </p:spPr>
        <p:txBody>
          <a:bodyPr wrap="none">
            <a:spAutoFit/>
          </a:bodyPr>
          <a:lstStyle/>
          <a:p>
            <a:r>
              <a:rPr lang="en-US" sz="1200" dirty="0">
                <a:latin typeface="Garamond" panose="02020404030301010803" pitchFamily="18" charset="0"/>
              </a:rPr>
              <a:t>Our Current Location: ______________</a:t>
            </a:r>
          </a:p>
          <a:p>
            <a:r>
              <a:rPr lang="en-US" sz="1200" dirty="0">
                <a:latin typeface="Garamond" panose="02020404030301010803" pitchFamily="18" charset="0"/>
              </a:rPr>
              <a:t>Our Next Location: ________________</a:t>
            </a:r>
          </a:p>
          <a:p>
            <a:r>
              <a:rPr lang="en-US" sz="1200" dirty="0">
                <a:latin typeface="Garamond" panose="02020404030301010803" pitchFamily="18" charset="0"/>
              </a:rPr>
              <a:t>Objective Location: ________________</a:t>
            </a:r>
          </a:p>
        </p:txBody>
      </p:sp>
      <p:sp>
        <p:nvSpPr>
          <p:cNvPr id="46" name="Rectangle 203"/>
          <p:cNvSpPr>
            <a:spLocks noChangeArrowheads="1"/>
          </p:cNvSpPr>
          <p:nvPr/>
        </p:nvSpPr>
        <p:spPr bwMode="auto">
          <a:xfrm>
            <a:off x="5415147" y="5137547"/>
            <a:ext cx="1622175" cy="338554"/>
          </a:xfrm>
          <a:prstGeom prst="rect">
            <a:avLst/>
          </a:prstGeom>
          <a:noFill/>
          <a:ln w="12700">
            <a:noFill/>
            <a:miter lim="800000"/>
            <a:headEnd/>
            <a:tailEnd/>
          </a:ln>
        </p:spPr>
        <p:txBody>
          <a:bodyPr wrap="none">
            <a:spAutoFit/>
          </a:bodyPr>
          <a:lstStyle/>
          <a:p>
            <a:r>
              <a:rPr lang="en-US" b="1" u="sng" dirty="0" smtClean="0">
                <a:latin typeface="Garamond" panose="02020404030301010803" pitchFamily="18" charset="0"/>
              </a:rPr>
              <a:t>Recon </a:t>
            </a:r>
            <a:r>
              <a:rPr lang="en-US" b="1" u="sng" dirty="0">
                <a:latin typeface="Garamond" panose="02020404030301010803" pitchFamily="18" charset="0"/>
              </a:rPr>
              <a:t>to initiate</a:t>
            </a:r>
          </a:p>
        </p:txBody>
      </p:sp>
      <p:sp>
        <p:nvSpPr>
          <p:cNvPr id="47" name="Rectangle 204"/>
          <p:cNvSpPr>
            <a:spLocks noChangeArrowheads="1"/>
          </p:cNvSpPr>
          <p:nvPr/>
        </p:nvSpPr>
        <p:spPr bwMode="auto">
          <a:xfrm>
            <a:off x="7318853" y="5200655"/>
            <a:ext cx="918841" cy="246221"/>
          </a:xfrm>
          <a:prstGeom prst="rect">
            <a:avLst/>
          </a:prstGeom>
          <a:noFill/>
          <a:ln w="12700">
            <a:noFill/>
            <a:miter lim="800000"/>
            <a:headEnd/>
            <a:tailEnd/>
          </a:ln>
          <a:effectLst/>
        </p:spPr>
        <p:txBody>
          <a:bodyPr wrap="none">
            <a:spAutoFit/>
          </a:bodyPr>
          <a:lstStyle/>
          <a:p>
            <a:pPr>
              <a:defRPr/>
            </a:pPr>
            <a:r>
              <a:rPr lang="en-US" sz="1000" b="1" dirty="0">
                <a:latin typeface="Garamond" panose="02020404030301010803" pitchFamily="18" charset="0"/>
              </a:rPr>
              <a:t>Recon Team:</a:t>
            </a:r>
            <a:endParaRPr lang="en-US" sz="1000" b="1" u="sng" dirty="0">
              <a:effectLst>
                <a:outerShdw blurRad="38100" dist="38100" dir="2700000" algn="tl">
                  <a:srgbClr val="C0C0C0"/>
                </a:outerShdw>
              </a:effectLst>
              <a:latin typeface="Garamond" panose="02020404030301010803" pitchFamily="18" charset="0"/>
            </a:endParaRPr>
          </a:p>
        </p:txBody>
      </p:sp>
      <p:sp>
        <p:nvSpPr>
          <p:cNvPr id="48" name="Rectangle 205"/>
          <p:cNvSpPr>
            <a:spLocks noChangeArrowheads="1"/>
          </p:cNvSpPr>
          <p:nvPr/>
        </p:nvSpPr>
        <p:spPr bwMode="auto">
          <a:xfrm>
            <a:off x="0" y="2524125"/>
            <a:ext cx="4572000" cy="842963"/>
          </a:xfrm>
          <a:prstGeom prst="rect">
            <a:avLst/>
          </a:prstGeom>
          <a:noFill/>
          <a:ln w="38100">
            <a:solidFill>
              <a:schemeClr val="tx1"/>
            </a:solidFill>
            <a:miter lim="800000"/>
            <a:headEnd/>
            <a:tailEnd/>
          </a:ln>
        </p:spPr>
        <p:txBody>
          <a:bodyPr wrap="none" anchor="ctr"/>
          <a:lstStyle/>
          <a:p>
            <a:endParaRPr lang="en-US" dirty="0">
              <a:latin typeface="Garamond" panose="02020404030301010803" pitchFamily="18" charset="0"/>
            </a:endParaRPr>
          </a:p>
        </p:txBody>
      </p:sp>
      <p:sp>
        <p:nvSpPr>
          <p:cNvPr id="49" name="Rectangle 206"/>
          <p:cNvSpPr>
            <a:spLocks noChangeArrowheads="1"/>
          </p:cNvSpPr>
          <p:nvPr/>
        </p:nvSpPr>
        <p:spPr bwMode="auto">
          <a:xfrm>
            <a:off x="4572000" y="2524125"/>
            <a:ext cx="4572000" cy="842963"/>
          </a:xfrm>
          <a:prstGeom prst="rect">
            <a:avLst/>
          </a:prstGeom>
          <a:noFill/>
          <a:ln w="38100">
            <a:solidFill>
              <a:schemeClr val="tx1"/>
            </a:solidFill>
            <a:miter lim="800000"/>
            <a:headEnd/>
            <a:tailEnd/>
          </a:ln>
        </p:spPr>
        <p:txBody>
          <a:bodyPr wrap="none" anchor="ctr"/>
          <a:lstStyle/>
          <a:p>
            <a:endParaRPr lang="en-US" dirty="0">
              <a:latin typeface="Garamond" panose="02020404030301010803" pitchFamily="18" charset="0"/>
            </a:endParaRPr>
          </a:p>
        </p:txBody>
      </p:sp>
      <p:sp>
        <p:nvSpPr>
          <p:cNvPr id="50" name="Text Box 207"/>
          <p:cNvSpPr txBox="1">
            <a:spLocks noChangeArrowheads="1"/>
          </p:cNvSpPr>
          <p:nvPr/>
        </p:nvSpPr>
        <p:spPr bwMode="auto">
          <a:xfrm>
            <a:off x="4601633" y="2553891"/>
            <a:ext cx="2472023" cy="338554"/>
          </a:xfrm>
          <a:prstGeom prst="rect">
            <a:avLst/>
          </a:prstGeom>
          <a:noFill/>
          <a:ln w="12700">
            <a:noFill/>
            <a:miter lim="800000"/>
            <a:headEnd/>
            <a:tailEnd/>
          </a:ln>
        </p:spPr>
        <p:txBody>
          <a:bodyPr wrap="none">
            <a:spAutoFit/>
          </a:bodyPr>
          <a:lstStyle/>
          <a:p>
            <a:r>
              <a:rPr lang="en-US" dirty="0" smtClean="0">
                <a:latin typeface="Garamond" panose="02020404030301010803" pitchFamily="18" charset="0"/>
              </a:rPr>
              <a:t>___ CDR’s Intent (Purpose):</a:t>
            </a:r>
            <a:endParaRPr lang="en-US" sz="1000" dirty="0">
              <a:latin typeface="Garamond" panose="02020404030301010803" pitchFamily="18" charset="0"/>
            </a:endParaRPr>
          </a:p>
        </p:txBody>
      </p:sp>
      <p:sp>
        <p:nvSpPr>
          <p:cNvPr id="51" name="Text Box 208"/>
          <p:cNvSpPr txBox="1">
            <a:spLocks noChangeArrowheads="1"/>
          </p:cNvSpPr>
          <p:nvPr/>
        </p:nvSpPr>
        <p:spPr bwMode="auto">
          <a:xfrm>
            <a:off x="1" y="2544366"/>
            <a:ext cx="1212191" cy="338554"/>
          </a:xfrm>
          <a:prstGeom prst="rect">
            <a:avLst/>
          </a:prstGeom>
          <a:noFill/>
          <a:ln w="12700">
            <a:noFill/>
            <a:miter lim="800000"/>
            <a:headEnd/>
            <a:tailEnd/>
          </a:ln>
        </p:spPr>
        <p:txBody>
          <a:bodyPr wrap="none">
            <a:spAutoFit/>
          </a:bodyPr>
          <a:lstStyle/>
          <a:p>
            <a:r>
              <a:rPr lang="en-US" dirty="0" smtClean="0">
                <a:latin typeface="Garamond" panose="02020404030301010803" pitchFamily="18" charset="0"/>
              </a:rPr>
              <a:t>___ </a:t>
            </a:r>
            <a:r>
              <a:rPr lang="en-US" dirty="0">
                <a:latin typeface="Garamond" panose="02020404030301010803" pitchFamily="18" charset="0"/>
              </a:rPr>
              <a:t>Mission:</a:t>
            </a:r>
            <a:endParaRPr lang="en-US" sz="1000" dirty="0">
              <a:latin typeface="Garamond" panose="02020404030301010803" pitchFamily="18" charset="0"/>
            </a:endParaRPr>
          </a:p>
        </p:txBody>
      </p:sp>
      <p:sp>
        <p:nvSpPr>
          <p:cNvPr id="52" name="Left Brace 51"/>
          <p:cNvSpPr/>
          <p:nvPr/>
        </p:nvSpPr>
        <p:spPr>
          <a:xfrm>
            <a:off x="1742858" y="578222"/>
            <a:ext cx="144016" cy="36041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Garamond" panose="02020404030301010803" pitchFamily="18" charset="0"/>
            </a:endParaRPr>
          </a:p>
        </p:txBody>
      </p:sp>
      <p:sp>
        <p:nvSpPr>
          <p:cNvPr id="53" name="Rectangle 191"/>
          <p:cNvSpPr>
            <a:spLocks noChangeArrowheads="1"/>
          </p:cNvSpPr>
          <p:nvPr/>
        </p:nvSpPr>
        <p:spPr bwMode="auto">
          <a:xfrm>
            <a:off x="6142623" y="662409"/>
            <a:ext cx="566734" cy="257946"/>
          </a:xfrm>
          <a:prstGeom prst="rect">
            <a:avLst/>
          </a:prstGeom>
          <a:noFill/>
          <a:ln w="28575">
            <a:solidFill>
              <a:srgbClr val="0066CC"/>
            </a:solidFill>
            <a:miter lim="800000"/>
            <a:headEnd/>
            <a:tailEnd/>
          </a:ln>
        </p:spPr>
        <p:txBody>
          <a:bodyPr wrap="none" anchor="ctr"/>
          <a:lstStyle/>
          <a:p>
            <a:endParaRPr lang="en-US" dirty="0">
              <a:latin typeface="Garamond" panose="02020404030301010803" pitchFamily="18" charset="0"/>
            </a:endParaRPr>
          </a:p>
        </p:txBody>
      </p:sp>
      <p:sp>
        <p:nvSpPr>
          <p:cNvPr id="54" name="Rectangle 192"/>
          <p:cNvSpPr>
            <a:spLocks noChangeArrowheads="1"/>
          </p:cNvSpPr>
          <p:nvPr/>
        </p:nvSpPr>
        <p:spPr bwMode="auto">
          <a:xfrm>
            <a:off x="7200431" y="662410"/>
            <a:ext cx="566734" cy="257946"/>
          </a:xfrm>
          <a:prstGeom prst="rect">
            <a:avLst/>
          </a:prstGeom>
          <a:noFill/>
          <a:ln w="28575">
            <a:solidFill>
              <a:srgbClr val="0066CC"/>
            </a:solidFill>
            <a:miter lim="800000"/>
            <a:headEnd/>
            <a:tailEnd/>
          </a:ln>
        </p:spPr>
        <p:txBody>
          <a:bodyPr wrap="none" anchor="ctr"/>
          <a:lstStyle/>
          <a:p>
            <a:endParaRPr lang="en-US" dirty="0">
              <a:latin typeface="Garamond" panose="02020404030301010803" pitchFamily="18" charset="0"/>
            </a:endParaRPr>
          </a:p>
        </p:txBody>
      </p:sp>
      <p:sp>
        <p:nvSpPr>
          <p:cNvPr id="56" name="TextBox 55"/>
          <p:cNvSpPr txBox="1"/>
          <p:nvPr/>
        </p:nvSpPr>
        <p:spPr>
          <a:xfrm>
            <a:off x="4255805" y="44624"/>
            <a:ext cx="3916646" cy="369332"/>
          </a:xfrm>
          <a:prstGeom prst="rect">
            <a:avLst/>
          </a:prstGeom>
          <a:noFill/>
        </p:spPr>
        <p:txBody>
          <a:bodyPr wrap="square" lIns="0" rIns="0" bIns="0" rtlCol="0">
            <a:spAutoFit/>
          </a:bodyPr>
          <a:lstStyle/>
          <a:p>
            <a:r>
              <a:rPr lang="en-US" sz="1050" i="1" dirty="0" smtClean="0">
                <a:solidFill>
                  <a:schemeClr val="bg1">
                    <a:lumMod val="50000"/>
                  </a:schemeClr>
                </a:solidFill>
                <a:latin typeface="Garamond" panose="02020404030301010803" pitchFamily="18" charset="0"/>
                <a:cs typeface="Arial" pitchFamily="34" charset="0"/>
              </a:rPr>
              <a:t>1)  Who (Task Org/Tab A)   2) What are we doing (Concept of Op One Level Up   3)  Enemy (Situation paragraph on Enemy)</a:t>
            </a:r>
            <a:endParaRPr lang="en-US" sz="1050" i="1" dirty="0">
              <a:latin typeface="Garamond" panose="02020404030301010803" pitchFamily="18" charset="0"/>
            </a:endParaRPr>
          </a:p>
        </p:txBody>
      </p:sp>
      <p:sp>
        <p:nvSpPr>
          <p:cNvPr id="57" name="TextBox 56"/>
          <p:cNvSpPr txBox="1"/>
          <p:nvPr/>
        </p:nvSpPr>
        <p:spPr>
          <a:xfrm>
            <a:off x="5956909" y="4215736"/>
            <a:ext cx="2701381" cy="215444"/>
          </a:xfrm>
          <a:prstGeom prst="rect">
            <a:avLst/>
          </a:prstGeom>
          <a:noFill/>
        </p:spPr>
        <p:txBody>
          <a:bodyPr wrap="none" rtlCol="0">
            <a:spAutoFit/>
          </a:bodyPr>
          <a:lstStyle/>
          <a:p>
            <a:r>
              <a:rPr lang="en-US" sz="800" i="1" dirty="0" smtClean="0">
                <a:solidFill>
                  <a:schemeClr val="bg1">
                    <a:lumMod val="50000"/>
                  </a:schemeClr>
                </a:solidFill>
                <a:latin typeface="Garamond" panose="02020404030301010803" pitchFamily="18" charset="0"/>
              </a:rPr>
              <a:t>Taken from Tasks to Subordinate Units, Timeline, &amp; Higher’s Purpose.</a:t>
            </a:r>
            <a:endParaRPr lang="en-US" sz="800" i="1" dirty="0">
              <a:solidFill>
                <a:schemeClr val="bg1">
                  <a:lumMod val="50000"/>
                </a:schemeClr>
              </a:solidFill>
              <a:latin typeface="Garamond" panose="02020404030301010803" pitchFamily="18" charset="0"/>
            </a:endParaRPr>
          </a:p>
        </p:txBody>
      </p:sp>
      <p:sp>
        <p:nvSpPr>
          <p:cNvPr id="58" name="Text Box 153"/>
          <p:cNvSpPr txBox="1">
            <a:spLocks noChangeArrowheads="1"/>
          </p:cNvSpPr>
          <p:nvPr/>
        </p:nvSpPr>
        <p:spPr bwMode="auto">
          <a:xfrm>
            <a:off x="1835696" y="4178908"/>
            <a:ext cx="5264430" cy="1015663"/>
          </a:xfrm>
          <a:prstGeom prst="rect">
            <a:avLst/>
          </a:prstGeom>
          <a:noFill/>
          <a:ln w="12700">
            <a:noFill/>
            <a:miter lim="800000"/>
            <a:headEnd/>
            <a:tailEnd/>
          </a:ln>
        </p:spPr>
        <p:txBody>
          <a:bodyPr wrap="square">
            <a:spAutoFit/>
          </a:bodyPr>
          <a:lstStyle/>
          <a:p>
            <a:r>
              <a:rPr lang="en-US" sz="6000" b="1" spc="100" dirty="0" smtClean="0">
                <a:ln>
                  <a:solidFill>
                    <a:schemeClr val="tx2">
                      <a:alpha val="10000"/>
                    </a:schemeClr>
                  </a:solidFill>
                </a:ln>
                <a:solidFill>
                  <a:schemeClr val="accent3">
                    <a:lumMod val="95000"/>
                    <a:alpha val="30000"/>
                  </a:schemeClr>
                </a:solidFill>
                <a:latin typeface="Garamond" panose="02020404030301010803" pitchFamily="18" charset="0"/>
              </a:rPr>
              <a:t>READ TWICE</a:t>
            </a:r>
            <a:endParaRPr lang="en-US" sz="6000" b="1" spc="100" dirty="0">
              <a:ln>
                <a:solidFill>
                  <a:schemeClr val="tx2">
                    <a:alpha val="10000"/>
                  </a:schemeClr>
                </a:solidFill>
              </a:ln>
              <a:solidFill>
                <a:schemeClr val="accent3">
                  <a:lumMod val="95000"/>
                  <a:alpha val="30000"/>
                </a:schemeClr>
              </a:solidFill>
              <a:latin typeface="Garamond" panose="02020404030301010803" pitchFamily="18" charset="0"/>
            </a:endParaRPr>
          </a:p>
        </p:txBody>
      </p:sp>
      <p:sp>
        <p:nvSpPr>
          <p:cNvPr id="59" name="Text Box 195"/>
          <p:cNvSpPr txBox="1">
            <a:spLocks noChangeArrowheads="1"/>
          </p:cNvSpPr>
          <p:nvPr/>
        </p:nvSpPr>
        <p:spPr bwMode="auto">
          <a:xfrm>
            <a:off x="5079548" y="1849355"/>
            <a:ext cx="4028955" cy="677108"/>
          </a:xfrm>
          <a:prstGeom prst="rect">
            <a:avLst/>
          </a:prstGeom>
          <a:noFill/>
          <a:ln w="12700">
            <a:noFill/>
            <a:miter lim="800000"/>
            <a:headEnd/>
            <a:tailEnd/>
          </a:ln>
        </p:spPr>
        <p:txBody>
          <a:bodyPr wrap="square">
            <a:spAutoFit/>
          </a:bodyPr>
          <a:lstStyle/>
          <a:p>
            <a:r>
              <a:rPr lang="en-US" sz="1000" dirty="0" smtClean="0">
                <a:latin typeface="Garamond" panose="02020404030301010803" pitchFamily="18" charset="0"/>
              </a:rPr>
              <a:t>AO - Trace boundaries &amp; Familiarize w 3 natural and man-made features:</a:t>
            </a:r>
          </a:p>
          <a:p>
            <a:endParaRPr lang="en-US" sz="1000" dirty="0">
              <a:latin typeface="Garamond" panose="02020404030301010803" pitchFamily="18" charset="0"/>
            </a:endParaRPr>
          </a:p>
          <a:p>
            <a:endParaRPr lang="en-US" sz="800" dirty="0" smtClean="0">
              <a:latin typeface="Garamond" panose="02020404030301010803" pitchFamily="18" charset="0"/>
            </a:endParaRPr>
          </a:p>
          <a:p>
            <a:r>
              <a:rPr lang="en-US" sz="1000" dirty="0" smtClean="0">
                <a:latin typeface="Garamond" panose="02020404030301010803" pitchFamily="18" charset="0"/>
              </a:rPr>
              <a:t>OBJ is here:_______________    We </a:t>
            </a:r>
            <a:r>
              <a:rPr lang="en-US" sz="1000" dirty="0">
                <a:latin typeface="Garamond" panose="02020404030301010803" pitchFamily="18" charset="0"/>
              </a:rPr>
              <a:t>are </a:t>
            </a:r>
            <a:r>
              <a:rPr lang="en-US" sz="1000" dirty="0" smtClean="0">
                <a:latin typeface="Garamond" panose="02020404030301010803" pitchFamily="18" charset="0"/>
              </a:rPr>
              <a:t>here:_______________ </a:t>
            </a:r>
          </a:p>
        </p:txBody>
      </p:sp>
      <p:sp>
        <p:nvSpPr>
          <p:cNvPr id="2" name="Footer Placeholder 1"/>
          <p:cNvSpPr>
            <a:spLocks noGrp="1"/>
          </p:cNvSpPr>
          <p:nvPr>
            <p:ph type="ftr" sz="quarter" idx="11"/>
          </p:nvPr>
        </p:nvSpPr>
        <p:spPr/>
        <p:txBody>
          <a:bodyPr/>
          <a:lstStyle/>
          <a:p>
            <a:pPr>
              <a:defRPr/>
            </a:pPr>
            <a:r>
              <a:rPr lang="en-US" smtClean="0"/>
              <a:t>MyPatrolBase.com</a:t>
            </a:r>
            <a:endParaRPr lang="en-US" dirty="0"/>
          </a:p>
        </p:txBody>
      </p:sp>
      <p:sp>
        <p:nvSpPr>
          <p:cNvPr id="3" name="Slide Number Placeholder 2"/>
          <p:cNvSpPr>
            <a:spLocks noGrp="1"/>
          </p:cNvSpPr>
          <p:nvPr>
            <p:ph type="sldNum" sz="quarter" idx="12"/>
          </p:nvPr>
        </p:nvSpPr>
        <p:spPr/>
        <p:txBody>
          <a:bodyPr/>
          <a:lstStyle/>
          <a:p>
            <a:pPr>
              <a:defRPr/>
            </a:pPr>
            <a:fld id="{1EA9B139-D76A-4931-A5A9-2B0C0318493A}" type="slidenum">
              <a:rPr lang="en-US" smtClean="0"/>
              <a:pPr>
                <a:defRPr/>
              </a:pPr>
              <a:t>3</a:t>
            </a:fld>
            <a:endParaRPr lang="en-US" dirty="0"/>
          </a:p>
        </p:txBody>
      </p:sp>
    </p:spTree>
    <p:extLst>
      <p:ext uri="{BB962C8B-B14F-4D97-AF65-F5344CB8AC3E}">
        <p14:creationId xmlns:p14="http://schemas.microsoft.com/office/powerpoint/2010/main" val="2839973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28600"/>
            <a:ext cx="4211960" cy="6629076"/>
          </a:xfrm>
          <a:prstGeom prst="rect">
            <a:avLst/>
          </a:prstGeom>
        </p:spPr>
        <p:style>
          <a:lnRef idx="2">
            <a:schemeClr val="dk1"/>
          </a:lnRef>
          <a:fillRef idx="1">
            <a:schemeClr val="lt1"/>
          </a:fillRef>
          <a:effectRef idx="0">
            <a:schemeClr val="dk1"/>
          </a:effectRef>
          <a:fontRef idx="minor">
            <a:schemeClr val="dk1"/>
          </a:fontRef>
        </p:style>
        <p:txBody>
          <a:bodyPr/>
          <a:lstStyle/>
          <a:p>
            <a:pPr algn="just" fontAlgn="auto">
              <a:spcBef>
                <a:spcPts val="0"/>
              </a:spcBef>
              <a:spcAft>
                <a:spcPts val="0"/>
              </a:spcAft>
              <a:defRPr/>
            </a:pPr>
            <a:endParaRPr lang="en-US" sz="1100" b="1" dirty="0" smtClean="0">
              <a:latin typeface="Garamond" panose="02020404030301010803" pitchFamily="18" charset="0"/>
              <a:cs typeface="Arial" pitchFamily="34" charset="0"/>
            </a:endParaRPr>
          </a:p>
          <a:p>
            <a:pPr algn="just" fontAlgn="auto">
              <a:spcBef>
                <a:spcPts val="0"/>
              </a:spcBef>
              <a:spcAft>
                <a:spcPts val="0"/>
              </a:spcAft>
              <a:defRPr/>
            </a:pPr>
            <a:endParaRPr lang="en-US" sz="1100" b="1" dirty="0">
              <a:latin typeface="Garamond" panose="02020404030301010803" pitchFamily="18" charset="0"/>
              <a:cs typeface="Arial" pitchFamily="34" charset="0"/>
            </a:endParaRPr>
          </a:p>
          <a:p>
            <a:pPr algn="just" fontAlgn="auto">
              <a:spcBef>
                <a:spcPts val="0"/>
              </a:spcBef>
              <a:spcAft>
                <a:spcPts val="0"/>
              </a:spcAft>
              <a:defRPr/>
            </a:pPr>
            <a:endParaRPr lang="en-US" sz="1100" b="1" dirty="0" smtClean="0">
              <a:latin typeface="Garamond" panose="02020404030301010803" pitchFamily="18" charset="0"/>
              <a:cs typeface="Arial" pitchFamily="34" charset="0"/>
            </a:endParaRPr>
          </a:p>
          <a:p>
            <a:pPr algn="just" fontAlgn="auto">
              <a:spcBef>
                <a:spcPts val="0"/>
              </a:spcBef>
              <a:spcAft>
                <a:spcPts val="0"/>
              </a:spcAft>
              <a:defRPr/>
            </a:pPr>
            <a:endParaRPr lang="en-US" sz="1100" b="1" dirty="0">
              <a:latin typeface="Garamond" panose="02020404030301010803" pitchFamily="18" charset="0"/>
              <a:cs typeface="Arial" pitchFamily="34" charset="0"/>
            </a:endParaRPr>
          </a:p>
          <a:p>
            <a:pPr algn="just" fontAlgn="auto">
              <a:spcBef>
                <a:spcPts val="0"/>
              </a:spcBef>
              <a:spcAft>
                <a:spcPts val="0"/>
              </a:spcAft>
              <a:defRPr/>
            </a:pPr>
            <a:endParaRPr lang="en-US" sz="1100" b="1" dirty="0" smtClean="0">
              <a:latin typeface="Garamond" panose="02020404030301010803" pitchFamily="18" charset="0"/>
              <a:cs typeface="Arial" pitchFamily="34" charset="0"/>
            </a:endParaRPr>
          </a:p>
          <a:p>
            <a:pPr algn="just" fontAlgn="auto">
              <a:spcBef>
                <a:spcPts val="0"/>
              </a:spcBef>
              <a:spcAft>
                <a:spcPts val="0"/>
              </a:spcAft>
              <a:defRPr/>
            </a:pPr>
            <a:endParaRPr lang="en-US" sz="1100" b="1" dirty="0">
              <a:latin typeface="Garamond" panose="02020404030301010803" pitchFamily="18" charset="0"/>
              <a:cs typeface="Arial" pitchFamily="34" charset="0"/>
            </a:endParaRPr>
          </a:p>
          <a:p>
            <a:pPr algn="just" fontAlgn="auto">
              <a:spcBef>
                <a:spcPts val="0"/>
              </a:spcBef>
              <a:spcAft>
                <a:spcPts val="0"/>
              </a:spcAft>
              <a:defRPr/>
            </a:pPr>
            <a:endParaRPr lang="en-US" sz="1100" b="1" dirty="0" smtClean="0">
              <a:latin typeface="Garamond" panose="02020404030301010803" pitchFamily="18" charset="0"/>
              <a:cs typeface="Arial" pitchFamily="34" charset="0"/>
            </a:endParaRPr>
          </a:p>
          <a:p>
            <a:pPr algn="just" fontAlgn="auto">
              <a:spcBef>
                <a:spcPts val="0"/>
              </a:spcBef>
              <a:spcAft>
                <a:spcPts val="0"/>
              </a:spcAft>
              <a:defRPr/>
            </a:pPr>
            <a:endParaRPr lang="en-US" sz="1100" b="1" dirty="0">
              <a:latin typeface="Garamond" panose="02020404030301010803" pitchFamily="18" charset="0"/>
              <a:cs typeface="Arial" pitchFamily="34" charset="0"/>
            </a:endParaRPr>
          </a:p>
          <a:p>
            <a:pPr algn="just" fontAlgn="auto">
              <a:spcBef>
                <a:spcPts val="0"/>
              </a:spcBef>
              <a:spcAft>
                <a:spcPts val="0"/>
              </a:spcAft>
              <a:defRPr/>
            </a:pPr>
            <a:endParaRPr lang="en-US" sz="1100" b="1" dirty="0" smtClean="0">
              <a:latin typeface="Garamond" panose="02020404030301010803" pitchFamily="18" charset="0"/>
              <a:cs typeface="Arial" pitchFamily="34" charset="0"/>
            </a:endParaRPr>
          </a:p>
          <a:p>
            <a:pPr algn="just" fontAlgn="auto">
              <a:spcBef>
                <a:spcPts val="0"/>
              </a:spcBef>
              <a:spcAft>
                <a:spcPts val="0"/>
              </a:spcAft>
              <a:defRPr/>
            </a:pPr>
            <a:endParaRPr lang="en-US" sz="1100" b="1" dirty="0">
              <a:latin typeface="Garamond" panose="02020404030301010803" pitchFamily="18" charset="0"/>
              <a:cs typeface="Arial" pitchFamily="34" charset="0"/>
            </a:endParaRPr>
          </a:p>
          <a:p>
            <a:pPr algn="just" fontAlgn="auto">
              <a:spcBef>
                <a:spcPts val="0"/>
              </a:spcBef>
              <a:spcAft>
                <a:spcPts val="0"/>
              </a:spcAft>
              <a:defRPr/>
            </a:pPr>
            <a:endParaRPr lang="en-US" sz="1100" b="1" dirty="0" smtClean="0">
              <a:latin typeface="Garamond" panose="02020404030301010803" pitchFamily="18" charset="0"/>
              <a:cs typeface="Arial" pitchFamily="34" charset="0"/>
            </a:endParaRPr>
          </a:p>
          <a:p>
            <a:pPr algn="just" fontAlgn="auto">
              <a:spcBef>
                <a:spcPts val="0"/>
              </a:spcBef>
              <a:spcAft>
                <a:spcPts val="0"/>
              </a:spcAft>
              <a:defRPr/>
            </a:pPr>
            <a:endParaRPr lang="en-US" sz="1100" b="1" dirty="0">
              <a:latin typeface="Garamond" panose="02020404030301010803" pitchFamily="18" charset="0"/>
              <a:cs typeface="Arial" pitchFamily="34" charset="0"/>
            </a:endParaRPr>
          </a:p>
          <a:p>
            <a:pPr algn="just" fontAlgn="auto">
              <a:spcBef>
                <a:spcPts val="0"/>
              </a:spcBef>
              <a:spcAft>
                <a:spcPts val="0"/>
              </a:spcAft>
              <a:defRPr/>
            </a:pPr>
            <a:endParaRPr lang="en-US" sz="1100" b="1" dirty="0" smtClean="0">
              <a:latin typeface="Garamond" panose="02020404030301010803" pitchFamily="18" charset="0"/>
              <a:cs typeface="Arial" pitchFamily="34" charset="0"/>
            </a:endParaRPr>
          </a:p>
          <a:p>
            <a:pPr algn="just" fontAlgn="auto">
              <a:spcBef>
                <a:spcPts val="0"/>
              </a:spcBef>
              <a:spcAft>
                <a:spcPts val="0"/>
              </a:spcAft>
              <a:defRPr/>
            </a:pPr>
            <a:endParaRPr lang="en-US" sz="1100" b="1" dirty="0">
              <a:latin typeface="Garamond" panose="02020404030301010803" pitchFamily="18" charset="0"/>
              <a:cs typeface="Arial" pitchFamily="34" charset="0"/>
            </a:endParaRPr>
          </a:p>
          <a:p>
            <a:pPr algn="just" fontAlgn="auto">
              <a:spcBef>
                <a:spcPts val="0"/>
              </a:spcBef>
              <a:spcAft>
                <a:spcPts val="0"/>
              </a:spcAft>
              <a:defRPr/>
            </a:pPr>
            <a:endParaRPr lang="en-US" sz="1100" b="1" dirty="0" smtClean="0">
              <a:latin typeface="Garamond" panose="02020404030301010803" pitchFamily="18" charset="0"/>
              <a:cs typeface="Arial" pitchFamily="34" charset="0"/>
            </a:endParaRPr>
          </a:p>
          <a:p>
            <a:pPr algn="just" fontAlgn="auto">
              <a:spcBef>
                <a:spcPts val="0"/>
              </a:spcBef>
              <a:spcAft>
                <a:spcPts val="0"/>
              </a:spcAft>
              <a:defRPr/>
            </a:pPr>
            <a:endParaRPr lang="en-US" sz="1100" b="1" dirty="0">
              <a:latin typeface="Garamond" panose="02020404030301010803" pitchFamily="18" charset="0"/>
              <a:cs typeface="Arial" pitchFamily="34" charset="0"/>
            </a:endParaRPr>
          </a:p>
          <a:p>
            <a:pPr algn="just" fontAlgn="auto">
              <a:spcBef>
                <a:spcPts val="0"/>
              </a:spcBef>
              <a:spcAft>
                <a:spcPts val="0"/>
              </a:spcAft>
              <a:defRPr/>
            </a:pPr>
            <a:endParaRPr lang="en-US" sz="1100" b="1" dirty="0" smtClean="0">
              <a:latin typeface="Garamond" panose="02020404030301010803" pitchFamily="18" charset="0"/>
              <a:cs typeface="Arial" pitchFamily="34" charset="0"/>
            </a:endParaRPr>
          </a:p>
          <a:p>
            <a:pPr algn="just" fontAlgn="auto">
              <a:spcBef>
                <a:spcPts val="0"/>
              </a:spcBef>
              <a:spcAft>
                <a:spcPts val="0"/>
              </a:spcAft>
              <a:defRPr/>
            </a:pPr>
            <a:endParaRPr lang="en-US" sz="1100" b="1" dirty="0">
              <a:latin typeface="Garamond" panose="02020404030301010803" pitchFamily="18" charset="0"/>
              <a:cs typeface="Arial" pitchFamily="34" charset="0"/>
            </a:endParaRPr>
          </a:p>
          <a:p>
            <a:pPr algn="just" fontAlgn="auto">
              <a:spcBef>
                <a:spcPts val="0"/>
              </a:spcBef>
              <a:spcAft>
                <a:spcPts val="0"/>
              </a:spcAft>
              <a:defRPr/>
            </a:pPr>
            <a:endParaRPr lang="en-US" sz="1100" b="1" dirty="0" smtClean="0">
              <a:latin typeface="Garamond" panose="02020404030301010803" pitchFamily="18" charset="0"/>
              <a:cs typeface="Arial" pitchFamily="34" charset="0"/>
            </a:endParaRPr>
          </a:p>
          <a:p>
            <a:pPr algn="just" fontAlgn="auto">
              <a:spcBef>
                <a:spcPts val="0"/>
              </a:spcBef>
              <a:spcAft>
                <a:spcPts val="0"/>
              </a:spcAft>
              <a:defRPr/>
            </a:pPr>
            <a:endParaRPr lang="en-US" sz="1100" b="1" dirty="0">
              <a:latin typeface="Garamond" panose="02020404030301010803" pitchFamily="18" charset="0"/>
              <a:cs typeface="Arial" pitchFamily="34" charset="0"/>
            </a:endParaRPr>
          </a:p>
          <a:p>
            <a:pPr algn="just" fontAlgn="auto">
              <a:spcBef>
                <a:spcPts val="0"/>
              </a:spcBef>
              <a:spcAft>
                <a:spcPts val="0"/>
              </a:spcAft>
              <a:defRPr/>
            </a:pPr>
            <a:endParaRPr lang="en-US" sz="1100" b="1" dirty="0" smtClean="0">
              <a:latin typeface="Garamond" panose="02020404030301010803" pitchFamily="18" charset="0"/>
              <a:cs typeface="Arial" pitchFamily="34" charset="0"/>
            </a:endParaRPr>
          </a:p>
          <a:p>
            <a:pPr algn="just" fontAlgn="auto">
              <a:spcBef>
                <a:spcPts val="0"/>
              </a:spcBef>
              <a:spcAft>
                <a:spcPts val="0"/>
              </a:spcAft>
              <a:defRPr/>
            </a:pPr>
            <a:endParaRPr lang="en-US" sz="1100" b="1" dirty="0">
              <a:latin typeface="Garamond" panose="02020404030301010803" pitchFamily="18" charset="0"/>
              <a:cs typeface="Arial" pitchFamily="34" charset="0"/>
            </a:endParaRPr>
          </a:p>
          <a:p>
            <a:pPr algn="just" fontAlgn="auto">
              <a:spcBef>
                <a:spcPts val="0"/>
              </a:spcBef>
              <a:spcAft>
                <a:spcPts val="0"/>
              </a:spcAft>
              <a:defRPr/>
            </a:pPr>
            <a:endParaRPr lang="en-US" sz="1100" b="1" dirty="0" smtClean="0">
              <a:latin typeface="Garamond" panose="02020404030301010803" pitchFamily="18" charset="0"/>
              <a:cs typeface="Arial" pitchFamily="34" charset="0"/>
            </a:endParaRPr>
          </a:p>
          <a:p>
            <a:pPr algn="just" fontAlgn="auto">
              <a:spcBef>
                <a:spcPts val="0"/>
              </a:spcBef>
              <a:spcAft>
                <a:spcPts val="0"/>
              </a:spcAft>
              <a:defRPr/>
            </a:pPr>
            <a:endParaRPr lang="en-US" sz="1100" b="1" dirty="0">
              <a:latin typeface="Garamond" panose="02020404030301010803" pitchFamily="18" charset="0"/>
              <a:cs typeface="Arial" pitchFamily="34" charset="0"/>
            </a:endParaRPr>
          </a:p>
          <a:p>
            <a:pPr algn="just" fontAlgn="auto">
              <a:spcBef>
                <a:spcPts val="0"/>
              </a:spcBef>
              <a:spcAft>
                <a:spcPts val="0"/>
              </a:spcAft>
              <a:defRPr/>
            </a:pPr>
            <a:endParaRPr lang="en-US" sz="1100" b="1" dirty="0">
              <a:latin typeface="Garamond" panose="02020404030301010803" pitchFamily="18" charset="0"/>
              <a:cs typeface="Arial" pitchFamily="34" charset="0"/>
            </a:endParaRPr>
          </a:p>
          <a:p>
            <a:pPr algn="just" fontAlgn="auto">
              <a:spcBef>
                <a:spcPts val="0"/>
              </a:spcBef>
              <a:spcAft>
                <a:spcPts val="0"/>
              </a:spcAft>
              <a:defRPr/>
            </a:pPr>
            <a:endParaRPr lang="en-US" sz="1100" b="1" dirty="0" smtClean="0">
              <a:latin typeface="Garamond" panose="02020404030301010803" pitchFamily="18" charset="0"/>
              <a:cs typeface="Arial" pitchFamily="34" charset="0"/>
            </a:endParaRPr>
          </a:p>
          <a:p>
            <a:pPr algn="just" fontAlgn="auto">
              <a:spcBef>
                <a:spcPts val="0"/>
              </a:spcBef>
              <a:spcAft>
                <a:spcPts val="0"/>
              </a:spcAft>
              <a:defRPr/>
            </a:pPr>
            <a:endParaRPr lang="en-US" sz="1100" b="1" dirty="0" smtClean="0">
              <a:latin typeface="Garamond" panose="02020404030301010803" pitchFamily="18" charset="0"/>
              <a:cs typeface="Arial" pitchFamily="34" charset="0"/>
            </a:endParaRPr>
          </a:p>
          <a:p>
            <a:pPr algn="just" fontAlgn="auto">
              <a:spcBef>
                <a:spcPts val="0"/>
              </a:spcBef>
              <a:spcAft>
                <a:spcPts val="0"/>
              </a:spcAft>
              <a:defRPr/>
            </a:pPr>
            <a:endParaRPr lang="en-US" sz="1100" b="1" dirty="0">
              <a:latin typeface="Garamond" panose="02020404030301010803" pitchFamily="18" charset="0"/>
              <a:cs typeface="Arial" pitchFamily="34" charset="0"/>
            </a:endParaRPr>
          </a:p>
          <a:p>
            <a:pPr algn="just" fontAlgn="auto">
              <a:spcBef>
                <a:spcPts val="0"/>
              </a:spcBef>
              <a:spcAft>
                <a:spcPts val="0"/>
              </a:spcAft>
              <a:defRPr/>
            </a:pPr>
            <a:r>
              <a:rPr lang="en-US" sz="1100" b="1" dirty="0">
                <a:latin typeface="Garamond" panose="02020404030301010803" pitchFamily="18" charset="0"/>
                <a:cs typeface="Arial" pitchFamily="34" charset="0"/>
              </a:rPr>
              <a:t>Locations of Squad </a:t>
            </a:r>
            <a:r>
              <a:rPr lang="en-US" sz="1100" b="1" dirty="0" smtClean="0">
                <a:latin typeface="Garamond" panose="02020404030301010803" pitchFamily="18" charset="0"/>
                <a:cs typeface="Arial" pitchFamily="34" charset="0"/>
              </a:rPr>
              <a:t>Objectives:</a:t>
            </a:r>
          </a:p>
          <a:p>
            <a:pPr algn="just" fontAlgn="auto">
              <a:spcBef>
                <a:spcPts val="0"/>
              </a:spcBef>
              <a:spcAft>
                <a:spcPts val="0"/>
              </a:spcAft>
              <a:defRPr/>
            </a:pPr>
            <a:r>
              <a:rPr lang="en-US" sz="1100" b="1" dirty="0">
                <a:latin typeface="Garamond" panose="02020404030301010803" pitchFamily="18" charset="0"/>
                <a:cs typeface="Arial" pitchFamily="34" charset="0"/>
              </a:rPr>
              <a:t> </a:t>
            </a:r>
            <a:r>
              <a:rPr lang="en-US" sz="1100" b="1" dirty="0" smtClean="0">
                <a:latin typeface="Garamond" panose="02020404030301010803" pitchFamily="18" charset="0"/>
                <a:cs typeface="Arial" pitchFamily="34" charset="0"/>
              </a:rPr>
              <a:t>      1</a:t>
            </a:r>
            <a:r>
              <a:rPr lang="en-US" sz="1100" b="1" baseline="30000" dirty="0" smtClean="0">
                <a:latin typeface="Garamond" panose="02020404030301010803" pitchFamily="18" charset="0"/>
                <a:cs typeface="Arial" pitchFamily="34" charset="0"/>
              </a:rPr>
              <a:t>st</a:t>
            </a:r>
            <a:r>
              <a:rPr lang="en-US" sz="1100" b="1" dirty="0" smtClean="0">
                <a:latin typeface="Garamond" panose="02020404030301010803" pitchFamily="18" charset="0"/>
                <a:cs typeface="Arial" pitchFamily="34" charset="0"/>
              </a:rPr>
              <a:t>:_______________</a:t>
            </a:r>
          </a:p>
          <a:p>
            <a:pPr algn="just" fontAlgn="auto">
              <a:spcBef>
                <a:spcPts val="0"/>
              </a:spcBef>
              <a:spcAft>
                <a:spcPts val="0"/>
              </a:spcAft>
              <a:defRPr/>
            </a:pPr>
            <a:r>
              <a:rPr lang="en-US" sz="1100" b="1" dirty="0">
                <a:latin typeface="Garamond" panose="02020404030301010803" pitchFamily="18" charset="0"/>
                <a:cs typeface="Arial" pitchFamily="34" charset="0"/>
              </a:rPr>
              <a:t> </a:t>
            </a:r>
            <a:r>
              <a:rPr lang="en-US" sz="1100" b="1" dirty="0" smtClean="0">
                <a:latin typeface="Garamond" panose="02020404030301010803" pitchFamily="18" charset="0"/>
                <a:cs typeface="Arial" pitchFamily="34" charset="0"/>
              </a:rPr>
              <a:t>      2</a:t>
            </a:r>
            <a:r>
              <a:rPr lang="en-US" sz="1100" b="1" baseline="30000" dirty="0" smtClean="0">
                <a:latin typeface="Garamond" panose="02020404030301010803" pitchFamily="18" charset="0"/>
                <a:cs typeface="Arial" pitchFamily="34" charset="0"/>
              </a:rPr>
              <a:t>nd</a:t>
            </a:r>
            <a:r>
              <a:rPr lang="en-US" sz="1100" b="1" dirty="0">
                <a:latin typeface="Garamond" panose="02020404030301010803" pitchFamily="18" charset="0"/>
                <a:cs typeface="Arial" pitchFamily="34" charset="0"/>
              </a:rPr>
              <a:t>:_______________</a:t>
            </a:r>
          </a:p>
          <a:p>
            <a:pPr algn="just" fontAlgn="auto">
              <a:spcBef>
                <a:spcPts val="0"/>
              </a:spcBef>
              <a:spcAft>
                <a:spcPts val="0"/>
              </a:spcAft>
              <a:defRPr/>
            </a:pPr>
            <a:r>
              <a:rPr lang="en-US" sz="1100" b="1" dirty="0">
                <a:latin typeface="Garamond" panose="02020404030301010803" pitchFamily="18" charset="0"/>
                <a:cs typeface="Arial" pitchFamily="34" charset="0"/>
              </a:rPr>
              <a:t> </a:t>
            </a:r>
            <a:r>
              <a:rPr lang="en-US" sz="1100" b="1" dirty="0" smtClean="0">
                <a:latin typeface="Garamond" panose="02020404030301010803" pitchFamily="18" charset="0"/>
                <a:cs typeface="Arial" pitchFamily="34" charset="0"/>
              </a:rPr>
              <a:t>      3</a:t>
            </a:r>
            <a:r>
              <a:rPr lang="en-US" sz="1100" b="1" baseline="30000" dirty="0" smtClean="0">
                <a:latin typeface="Garamond" panose="02020404030301010803" pitchFamily="18" charset="0"/>
                <a:cs typeface="Arial" pitchFamily="34" charset="0"/>
              </a:rPr>
              <a:t>rd</a:t>
            </a:r>
            <a:r>
              <a:rPr lang="en-US" sz="1100" b="1" dirty="0" smtClean="0">
                <a:latin typeface="Garamond" panose="02020404030301010803" pitchFamily="18" charset="0"/>
                <a:cs typeface="Arial" pitchFamily="34" charset="0"/>
              </a:rPr>
              <a:t>:_______________</a:t>
            </a:r>
          </a:p>
          <a:p>
            <a:pPr algn="just" fontAlgn="auto">
              <a:spcBef>
                <a:spcPts val="0"/>
              </a:spcBef>
              <a:spcAft>
                <a:spcPts val="0"/>
              </a:spcAft>
              <a:defRPr/>
            </a:pPr>
            <a:r>
              <a:rPr lang="en-US" sz="1100" b="1" dirty="0">
                <a:latin typeface="Garamond" panose="02020404030301010803" pitchFamily="18" charset="0"/>
                <a:cs typeface="Arial" pitchFamily="34" charset="0"/>
              </a:rPr>
              <a:t> </a:t>
            </a:r>
            <a:r>
              <a:rPr lang="en-US" sz="1100" b="1" dirty="0" smtClean="0">
                <a:latin typeface="Garamond" panose="02020404030301010803" pitchFamily="18" charset="0"/>
                <a:cs typeface="Arial" pitchFamily="34" charset="0"/>
              </a:rPr>
              <a:t>      4</a:t>
            </a:r>
            <a:r>
              <a:rPr lang="en-US" sz="1100" b="1" baseline="30000" dirty="0" smtClean="0">
                <a:latin typeface="Garamond" panose="02020404030301010803" pitchFamily="18" charset="0"/>
                <a:cs typeface="Arial" pitchFamily="34" charset="0"/>
              </a:rPr>
              <a:t>th</a:t>
            </a:r>
            <a:r>
              <a:rPr lang="en-US" sz="1100" b="1" dirty="0" smtClean="0">
                <a:latin typeface="Garamond" panose="02020404030301010803" pitchFamily="18" charset="0"/>
                <a:cs typeface="Arial" pitchFamily="34" charset="0"/>
              </a:rPr>
              <a:t>:_______________</a:t>
            </a:r>
          </a:p>
          <a:p>
            <a:pPr algn="just" fontAlgn="auto">
              <a:spcBef>
                <a:spcPts val="0"/>
              </a:spcBef>
              <a:spcAft>
                <a:spcPts val="0"/>
              </a:spcAft>
              <a:defRPr/>
            </a:pPr>
            <a:endParaRPr lang="en-US" sz="1100" b="1" dirty="0" smtClean="0">
              <a:latin typeface="Garamond" panose="02020404030301010803" pitchFamily="18" charset="0"/>
              <a:cs typeface="Arial" pitchFamily="34" charset="0"/>
            </a:endParaRPr>
          </a:p>
          <a:p>
            <a:pPr algn="just" fontAlgn="auto">
              <a:spcBef>
                <a:spcPts val="0"/>
              </a:spcBef>
              <a:spcAft>
                <a:spcPts val="0"/>
              </a:spcAft>
              <a:defRPr/>
            </a:pPr>
            <a:endParaRPr lang="en-US" sz="1100" b="1" dirty="0">
              <a:latin typeface="Garamond" panose="02020404030301010803" pitchFamily="18" charset="0"/>
              <a:cs typeface="Arial" pitchFamily="34" charset="0"/>
            </a:endParaRPr>
          </a:p>
          <a:p>
            <a:pPr algn="just" fontAlgn="auto">
              <a:spcBef>
                <a:spcPts val="0"/>
              </a:spcBef>
              <a:spcAft>
                <a:spcPts val="0"/>
              </a:spcAft>
              <a:defRPr/>
            </a:pPr>
            <a:endParaRPr lang="en-US" sz="1100" b="1" dirty="0">
              <a:latin typeface="Garamond" panose="02020404030301010803" pitchFamily="18" charset="0"/>
              <a:cs typeface="Arial" pitchFamily="34" charset="0"/>
            </a:endParaRPr>
          </a:p>
        </p:txBody>
      </p:sp>
      <p:sp>
        <p:nvSpPr>
          <p:cNvPr id="17" name="Rectangle 16"/>
          <p:cNvSpPr/>
          <p:nvPr/>
        </p:nvSpPr>
        <p:spPr>
          <a:xfrm>
            <a:off x="0" y="0"/>
            <a:ext cx="9144000" cy="2286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b="1" dirty="0" smtClean="0">
                <a:solidFill>
                  <a:schemeClr val="bg1"/>
                </a:solidFill>
                <a:latin typeface="Garamond" panose="02020404030301010803" pitchFamily="18" charset="0"/>
                <a:cs typeface="Arial" charset="0"/>
              </a:rPr>
              <a:t>TASKS TO SUBORDINATE UNITS</a:t>
            </a:r>
            <a:endParaRPr lang="en-US" sz="1200" b="1" dirty="0">
              <a:solidFill>
                <a:schemeClr val="bg1"/>
              </a:solidFill>
              <a:latin typeface="Garamond" panose="02020404030301010803" pitchFamily="18" charset="0"/>
              <a:cs typeface="Arial" charset="0"/>
            </a:endParaRPr>
          </a:p>
        </p:txBody>
      </p:sp>
      <p:sp>
        <p:nvSpPr>
          <p:cNvPr id="12" name="Rectangle 11">
            <a:extLst>
              <a:ext uri="{FF2B5EF4-FFF2-40B4-BE49-F238E27FC236}">
                <a16:creationId xmlns="" xmlns:a16="http://schemas.microsoft.com/office/drawing/2014/main" id="{6F56F4A9-A427-495B-9DC2-8D265D7ADF47}"/>
              </a:ext>
            </a:extLst>
          </p:cNvPr>
          <p:cNvSpPr/>
          <p:nvPr/>
        </p:nvSpPr>
        <p:spPr>
          <a:xfrm>
            <a:off x="4211960" y="228276"/>
            <a:ext cx="4932040" cy="6629400"/>
          </a:xfrm>
          <a:prstGeom prst="rect">
            <a:avLst/>
          </a:prstGeom>
        </p:spPr>
        <p:style>
          <a:lnRef idx="2">
            <a:schemeClr val="dk1"/>
          </a:lnRef>
          <a:fillRef idx="1">
            <a:schemeClr val="lt1"/>
          </a:fillRef>
          <a:effectRef idx="0">
            <a:schemeClr val="dk1"/>
          </a:effectRef>
          <a:fontRef idx="minor">
            <a:schemeClr val="dk1"/>
          </a:fontRef>
        </p:style>
        <p:txBody>
          <a:bodyPr/>
          <a:lstStyle/>
          <a:p>
            <a:pPr algn="just" fontAlgn="auto">
              <a:spcBef>
                <a:spcPts val="0"/>
              </a:spcBef>
              <a:spcAft>
                <a:spcPts val="0"/>
              </a:spcAft>
              <a:defRPr/>
            </a:pPr>
            <a:r>
              <a:rPr lang="en-US" sz="900" b="1" dirty="0">
                <a:latin typeface="Garamond" panose="02020404030301010803" pitchFamily="18" charset="0"/>
                <a:cs typeface="Arial" pitchFamily="34" charset="0"/>
              </a:rPr>
              <a:t>Tasks to Subordinate Units</a:t>
            </a:r>
            <a:r>
              <a:rPr lang="en-US" sz="900" b="1" dirty="0" smtClean="0">
                <a:latin typeface="Garamond" panose="02020404030301010803" pitchFamily="18" charset="0"/>
                <a:cs typeface="Arial" pitchFamily="34" charset="0"/>
              </a:rPr>
              <a:t>:  </a:t>
            </a:r>
            <a:r>
              <a:rPr lang="en-US" sz="900" b="1" i="1" u="sng" dirty="0" smtClean="0">
                <a:latin typeface="Garamond" panose="02020404030301010803" pitchFamily="18" charset="0"/>
                <a:cs typeface="Arial" pitchFamily="34" charset="0"/>
              </a:rPr>
              <a:t>say each person by name</a:t>
            </a:r>
            <a:endParaRPr lang="en-US" sz="900" b="1" u="sng" dirty="0">
              <a:latin typeface="Garamond" panose="02020404030301010803" pitchFamily="18" charset="0"/>
              <a:cs typeface="Arial" pitchFamily="34" charset="0"/>
            </a:endParaRPr>
          </a:p>
          <a:p>
            <a:pPr algn="just" fontAlgn="auto">
              <a:spcBef>
                <a:spcPts val="0"/>
              </a:spcBef>
              <a:spcAft>
                <a:spcPts val="0"/>
              </a:spcAft>
              <a:defRPr/>
            </a:pPr>
            <a:r>
              <a:rPr lang="en-US" sz="1100" b="1" dirty="0" smtClean="0">
                <a:latin typeface="Garamond" panose="02020404030301010803" pitchFamily="18" charset="0"/>
                <a:cs typeface="Arial"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gn="just" fontAlgn="auto">
              <a:spcBef>
                <a:spcPts val="0"/>
              </a:spcBef>
              <a:spcAft>
                <a:spcPts val="0"/>
              </a:spcAft>
              <a:defRPr/>
            </a:pPr>
            <a:r>
              <a:rPr lang="en-US" sz="1100" b="1" dirty="0" smtClean="0">
                <a:latin typeface="Garamond" panose="02020404030301010803" pitchFamily="18" charset="0"/>
                <a:cs typeface="Arial"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gn="just" fontAlgn="auto">
              <a:spcBef>
                <a:spcPts val="0"/>
              </a:spcBef>
              <a:spcAft>
                <a:spcPts val="0"/>
              </a:spcAft>
              <a:defRPr/>
            </a:pPr>
            <a:r>
              <a:rPr lang="en-US" sz="1100" b="1" dirty="0" smtClean="0">
                <a:latin typeface="Garamond" panose="02020404030301010803" pitchFamily="18" charset="0"/>
                <a:cs typeface="Arial"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gn="just" fontAlgn="auto">
              <a:spcBef>
                <a:spcPts val="0"/>
              </a:spcBef>
              <a:spcAft>
                <a:spcPts val="0"/>
              </a:spcAft>
              <a:defRPr/>
            </a:pPr>
            <a:r>
              <a:rPr lang="en-US" sz="1100" b="1" dirty="0" smtClean="0">
                <a:latin typeface="Garamond" panose="02020404030301010803" pitchFamily="18" charset="0"/>
                <a:cs typeface="Arial"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gn="just" fontAlgn="auto">
              <a:spcBef>
                <a:spcPts val="0"/>
              </a:spcBef>
              <a:spcAft>
                <a:spcPts val="0"/>
              </a:spcAft>
              <a:defRPr/>
            </a:pPr>
            <a:r>
              <a:rPr lang="en-US" sz="1100" b="1" dirty="0" smtClean="0">
                <a:latin typeface="Garamond" panose="02020404030301010803" pitchFamily="18" charset="0"/>
                <a:cs typeface="Arial"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gn="just" fontAlgn="auto">
              <a:spcBef>
                <a:spcPts val="0"/>
              </a:spcBef>
              <a:spcAft>
                <a:spcPts val="0"/>
              </a:spcAft>
              <a:defRPr/>
            </a:pPr>
            <a:r>
              <a:rPr lang="en-US" sz="1100" b="1" dirty="0" smtClean="0">
                <a:latin typeface="Garamond" panose="02020404030301010803" pitchFamily="18" charset="0"/>
                <a:cs typeface="Arial" pitchFamily="34" charset="0"/>
              </a:rPr>
              <a:t>_________________________________________________________________________________________________________________________________________________________________________________________________________</a:t>
            </a:r>
          </a:p>
          <a:p>
            <a:pPr algn="just" fontAlgn="auto">
              <a:spcBef>
                <a:spcPts val="0"/>
              </a:spcBef>
              <a:spcAft>
                <a:spcPts val="0"/>
              </a:spcAft>
              <a:defRPr/>
            </a:pPr>
            <a:r>
              <a:rPr lang="en-US" sz="1100" b="1" dirty="0" smtClean="0">
                <a:latin typeface="Garamond" panose="02020404030301010803" pitchFamily="18" charset="0"/>
                <a:cs typeface="Arial"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gn="just" fontAlgn="auto">
              <a:spcBef>
                <a:spcPts val="0"/>
              </a:spcBef>
              <a:spcAft>
                <a:spcPts val="0"/>
              </a:spcAft>
              <a:defRPr/>
            </a:pPr>
            <a:r>
              <a:rPr lang="en-US" sz="1100" b="1" dirty="0" smtClean="0">
                <a:latin typeface="Garamond" panose="02020404030301010803" pitchFamily="18" charset="0"/>
                <a:cs typeface="Arial"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1100" b="1" dirty="0">
              <a:latin typeface="Garamond" panose="02020404030301010803" pitchFamily="18" charset="0"/>
              <a:cs typeface="Arial" pitchFamily="34" charset="0"/>
            </a:endParaRPr>
          </a:p>
          <a:p>
            <a:pPr fontAlgn="auto">
              <a:spcBef>
                <a:spcPts val="0"/>
              </a:spcBef>
              <a:spcAft>
                <a:spcPts val="0"/>
              </a:spcAft>
              <a:defRPr/>
            </a:pPr>
            <a:endParaRPr lang="en-US" sz="1100" b="1" dirty="0">
              <a:latin typeface="Garamond" panose="02020404030301010803" pitchFamily="18" charset="0"/>
              <a:cs typeface="Arial" pitchFamily="34" charset="0"/>
            </a:endParaRPr>
          </a:p>
        </p:txBody>
      </p:sp>
      <p:sp>
        <p:nvSpPr>
          <p:cNvPr id="2" name="TextBox 1"/>
          <p:cNvSpPr txBox="1"/>
          <p:nvPr/>
        </p:nvSpPr>
        <p:spPr>
          <a:xfrm>
            <a:off x="107504" y="1196752"/>
            <a:ext cx="2001198" cy="3647152"/>
          </a:xfrm>
          <a:prstGeom prst="rect">
            <a:avLst/>
          </a:prstGeom>
          <a:noFill/>
          <a:ln>
            <a:solidFill>
              <a:schemeClr val="tx1"/>
            </a:solidFill>
          </a:ln>
        </p:spPr>
        <p:txBody>
          <a:bodyPr wrap="square" rtlCol="0">
            <a:spAutoFit/>
          </a:bodyPr>
          <a:lstStyle/>
          <a:p>
            <a:pPr algn="ctr" fontAlgn="auto">
              <a:spcBef>
                <a:spcPts val="0"/>
              </a:spcBef>
              <a:spcAft>
                <a:spcPts val="0"/>
              </a:spcAft>
              <a:defRPr/>
            </a:pPr>
            <a:r>
              <a:rPr lang="en-US" sz="1100" b="1" dirty="0" smtClean="0">
                <a:latin typeface="Garamond" panose="02020404030301010803" pitchFamily="18" charset="0"/>
                <a:cs typeface="Arial" pitchFamily="34" charset="0"/>
              </a:rPr>
              <a:t>NON-TACTICAL</a:t>
            </a:r>
          </a:p>
          <a:p>
            <a:pPr algn="ctr" fontAlgn="auto">
              <a:spcBef>
                <a:spcPts val="0"/>
              </a:spcBef>
              <a:spcAft>
                <a:spcPts val="0"/>
              </a:spcAft>
              <a:defRPr/>
            </a:pPr>
            <a:r>
              <a:rPr lang="en-US" sz="1000" b="1" i="1" dirty="0">
                <a:latin typeface="Garamond" panose="02020404030301010803" pitchFamily="18" charset="0"/>
                <a:cs typeface="Arial" pitchFamily="34" charset="0"/>
              </a:rPr>
              <a:t>say each person by name</a:t>
            </a:r>
            <a:endParaRPr lang="en-US" sz="1000" b="1" dirty="0" smtClean="0">
              <a:latin typeface="Garamond" panose="02020404030301010803" pitchFamily="18" charset="0"/>
              <a:cs typeface="Arial" pitchFamily="34" charset="0"/>
            </a:endParaRPr>
          </a:p>
          <a:p>
            <a:pPr fontAlgn="auto">
              <a:spcBef>
                <a:spcPts val="0"/>
              </a:spcBef>
              <a:spcAft>
                <a:spcPts val="0"/>
              </a:spcAft>
              <a:defRPr/>
            </a:pPr>
            <a:endParaRPr lang="en-US" sz="1100" dirty="0" smtClean="0">
              <a:latin typeface="Garamond" panose="02020404030301010803" pitchFamily="18" charset="0"/>
              <a:cs typeface="Arial" pitchFamily="34" charset="0"/>
            </a:endParaRPr>
          </a:p>
          <a:p>
            <a:pPr fontAlgn="auto">
              <a:spcBef>
                <a:spcPts val="0"/>
              </a:spcBef>
              <a:spcAft>
                <a:spcPts val="0"/>
              </a:spcAft>
              <a:defRPr/>
            </a:pPr>
            <a:r>
              <a:rPr lang="en-US" sz="1100" dirty="0" smtClean="0">
                <a:latin typeface="Garamond" panose="02020404030301010803" pitchFamily="18" charset="0"/>
                <a:cs typeface="Arial" pitchFamily="34" charset="0"/>
              </a:rPr>
              <a:t>OPORD:</a:t>
            </a:r>
          </a:p>
          <a:p>
            <a:pPr fontAlgn="auto">
              <a:spcBef>
                <a:spcPts val="0"/>
              </a:spcBef>
              <a:spcAft>
                <a:spcPts val="0"/>
              </a:spcAft>
              <a:defRPr/>
            </a:pPr>
            <a:r>
              <a:rPr lang="en-US" sz="1100" dirty="0" smtClean="0">
                <a:latin typeface="Garamond" panose="02020404030301010803" pitchFamily="18" charset="0"/>
                <a:cs typeface="Arial" pitchFamily="34" charset="0"/>
              </a:rPr>
              <a:t>  Para 1</a:t>
            </a:r>
            <a:r>
              <a:rPr lang="en-US" sz="1100" dirty="0">
                <a:latin typeface="Garamond" panose="02020404030301010803" pitchFamily="18" charset="0"/>
                <a:cs typeface="Arial" pitchFamily="34" charset="0"/>
              </a:rPr>
              <a:t> </a:t>
            </a:r>
            <a:r>
              <a:rPr lang="en-US" sz="900" i="1" dirty="0">
                <a:latin typeface="Garamond" panose="02020404030301010803" pitchFamily="18" charset="0"/>
                <a:cs typeface="Arial" pitchFamily="34" charset="0"/>
              </a:rPr>
              <a:t>(</a:t>
            </a:r>
            <a:r>
              <a:rPr lang="en-US" sz="900" i="1" dirty="0" smtClean="0">
                <a:latin typeface="Garamond" panose="02020404030301010803" pitchFamily="18" charset="0"/>
                <a:cs typeface="Arial" pitchFamily="34" charset="0"/>
              </a:rPr>
              <a:t>AT/___</a:t>
            </a:r>
            <a:r>
              <a:rPr lang="en-US" sz="900" dirty="0" smtClean="0">
                <a:latin typeface="Garamond" panose="02020404030301010803" pitchFamily="18" charset="0"/>
                <a:cs typeface="Arial" pitchFamily="34" charset="0"/>
              </a:rPr>
              <a:t>)</a:t>
            </a:r>
            <a:r>
              <a:rPr lang="en-US" sz="1100" dirty="0" smtClean="0">
                <a:latin typeface="Garamond" panose="02020404030301010803" pitchFamily="18" charset="0"/>
                <a:cs typeface="Arial" pitchFamily="34" charset="0"/>
              </a:rPr>
              <a:t>:  ________</a:t>
            </a:r>
          </a:p>
          <a:p>
            <a:pPr fontAlgn="auto">
              <a:spcBef>
                <a:spcPts val="0"/>
              </a:spcBef>
              <a:spcAft>
                <a:spcPts val="0"/>
              </a:spcAft>
              <a:defRPr/>
            </a:pPr>
            <a:r>
              <a:rPr lang="en-US" sz="1100" dirty="0">
                <a:latin typeface="Garamond" panose="02020404030301010803" pitchFamily="18" charset="0"/>
                <a:cs typeface="Arial" pitchFamily="34" charset="0"/>
              </a:rPr>
              <a:t> </a:t>
            </a:r>
            <a:r>
              <a:rPr lang="en-US" sz="1100" dirty="0" smtClean="0">
                <a:latin typeface="Garamond" panose="02020404030301010803" pitchFamily="18" charset="0"/>
                <a:cs typeface="Arial" pitchFamily="34" charset="0"/>
              </a:rPr>
              <a:t> Routes </a:t>
            </a:r>
            <a:r>
              <a:rPr lang="en-US" sz="900" i="1" dirty="0">
                <a:latin typeface="Garamond" panose="02020404030301010803" pitchFamily="18" charset="0"/>
                <a:cs typeface="Arial" pitchFamily="34" charset="0"/>
              </a:rPr>
              <a:t>(AT/1</a:t>
            </a:r>
            <a:r>
              <a:rPr lang="en-US" sz="900" i="1" baseline="30000" dirty="0">
                <a:latin typeface="Garamond" panose="02020404030301010803" pitchFamily="18" charset="0"/>
                <a:cs typeface="Arial" pitchFamily="34" charset="0"/>
              </a:rPr>
              <a:t>st</a:t>
            </a:r>
            <a:r>
              <a:rPr lang="en-US" sz="900" i="1" dirty="0">
                <a:latin typeface="Garamond" panose="02020404030301010803" pitchFamily="18" charset="0"/>
                <a:cs typeface="Arial" pitchFamily="34" charset="0"/>
              </a:rPr>
              <a:t> SQD</a:t>
            </a:r>
            <a:r>
              <a:rPr lang="en-US" sz="900" dirty="0">
                <a:latin typeface="Garamond" panose="02020404030301010803" pitchFamily="18" charset="0"/>
                <a:cs typeface="Arial" pitchFamily="34" charset="0"/>
              </a:rPr>
              <a:t>)</a:t>
            </a:r>
            <a:r>
              <a:rPr lang="en-US" sz="1100" i="1" dirty="0">
                <a:latin typeface="Garamond" panose="02020404030301010803" pitchFamily="18" charset="0"/>
                <a:cs typeface="Arial" pitchFamily="34" charset="0"/>
              </a:rPr>
              <a:t>:</a:t>
            </a:r>
            <a:r>
              <a:rPr lang="en-US" sz="1100" dirty="0">
                <a:latin typeface="Garamond" panose="02020404030301010803" pitchFamily="18" charset="0"/>
                <a:cs typeface="Arial" pitchFamily="34" charset="0"/>
              </a:rPr>
              <a:t>  _______</a:t>
            </a:r>
          </a:p>
          <a:p>
            <a:pPr fontAlgn="auto">
              <a:spcBef>
                <a:spcPts val="0"/>
              </a:spcBef>
              <a:spcAft>
                <a:spcPts val="0"/>
              </a:spcAft>
              <a:defRPr/>
            </a:pPr>
            <a:r>
              <a:rPr lang="en-US" sz="1100" dirty="0">
                <a:latin typeface="Garamond" panose="02020404030301010803" pitchFamily="18" charset="0"/>
                <a:cs typeface="Arial" pitchFamily="34" charset="0"/>
              </a:rPr>
              <a:t>      P/A &amp; water resupply points</a:t>
            </a:r>
          </a:p>
          <a:p>
            <a:pPr fontAlgn="auto">
              <a:spcBef>
                <a:spcPts val="0"/>
              </a:spcBef>
              <a:spcAft>
                <a:spcPts val="0"/>
              </a:spcAft>
              <a:defRPr/>
            </a:pPr>
            <a:r>
              <a:rPr lang="en-US" sz="1100" dirty="0">
                <a:latin typeface="Garamond" panose="02020404030301010803" pitchFamily="18" charset="0"/>
                <a:cs typeface="Arial" pitchFamily="34" charset="0"/>
              </a:rPr>
              <a:t>  Terrain Model</a:t>
            </a:r>
            <a:r>
              <a:rPr lang="en-US" sz="900" dirty="0">
                <a:latin typeface="Garamond" panose="02020404030301010803" pitchFamily="18" charset="0"/>
                <a:cs typeface="Arial" pitchFamily="34" charset="0"/>
              </a:rPr>
              <a:t> </a:t>
            </a:r>
            <a:r>
              <a:rPr lang="en-US" sz="900" i="1" dirty="0" smtClean="0">
                <a:latin typeface="Garamond" panose="02020404030301010803" pitchFamily="18" charset="0"/>
                <a:cs typeface="Arial" pitchFamily="34" charset="0"/>
              </a:rPr>
              <a:t>(AT/1 from each </a:t>
            </a:r>
          </a:p>
          <a:p>
            <a:pPr fontAlgn="auto">
              <a:spcBef>
                <a:spcPts val="0"/>
              </a:spcBef>
              <a:spcAft>
                <a:spcPts val="0"/>
              </a:spcAft>
              <a:defRPr/>
            </a:pPr>
            <a:r>
              <a:rPr lang="en-US" sz="900" i="1" dirty="0">
                <a:latin typeface="Garamond" panose="02020404030301010803" pitchFamily="18" charset="0"/>
                <a:cs typeface="Arial" pitchFamily="34" charset="0"/>
              </a:rPr>
              <a:t> </a:t>
            </a:r>
            <a:r>
              <a:rPr lang="en-US" sz="900" i="1" dirty="0" smtClean="0">
                <a:latin typeface="Garamond" panose="02020404030301010803" pitchFamily="18" charset="0"/>
                <a:cs typeface="Arial" pitchFamily="34" charset="0"/>
              </a:rPr>
              <a:t>     SQD)</a:t>
            </a:r>
            <a:r>
              <a:rPr lang="en-US" sz="1100" dirty="0" smtClean="0">
                <a:latin typeface="Garamond" panose="02020404030301010803" pitchFamily="18" charset="0"/>
                <a:cs typeface="Arial" pitchFamily="34" charset="0"/>
              </a:rPr>
              <a:t>:  ________</a:t>
            </a:r>
          </a:p>
          <a:p>
            <a:pPr fontAlgn="auto">
              <a:spcBef>
                <a:spcPts val="0"/>
              </a:spcBef>
              <a:spcAft>
                <a:spcPts val="0"/>
              </a:spcAft>
              <a:defRPr/>
            </a:pPr>
            <a:r>
              <a:rPr lang="en-US" sz="1100" dirty="0">
                <a:latin typeface="Garamond" panose="02020404030301010803" pitchFamily="18" charset="0"/>
                <a:cs typeface="Arial" pitchFamily="34" charset="0"/>
              </a:rPr>
              <a:t> </a:t>
            </a:r>
            <a:r>
              <a:rPr lang="en-US" sz="1100" dirty="0" smtClean="0">
                <a:latin typeface="Garamond" panose="02020404030301010803" pitchFamily="18" charset="0"/>
                <a:cs typeface="Arial" pitchFamily="34" charset="0"/>
              </a:rPr>
              <a:t> Para </a:t>
            </a:r>
            <a:r>
              <a:rPr lang="en-US" sz="1100" dirty="0">
                <a:latin typeface="Garamond" panose="02020404030301010803" pitchFamily="18" charset="0"/>
                <a:cs typeface="Arial" pitchFamily="34" charset="0"/>
              </a:rPr>
              <a:t>2 &amp; </a:t>
            </a:r>
            <a:r>
              <a:rPr lang="en-US" sz="1100" dirty="0" smtClean="0">
                <a:latin typeface="Garamond" panose="02020404030301010803" pitchFamily="18" charset="0"/>
                <a:cs typeface="Arial" pitchFamily="34" charset="0"/>
              </a:rPr>
              <a:t>3:  _</a:t>
            </a:r>
            <a:r>
              <a:rPr lang="en-US" sz="900" u="sng" dirty="0" smtClean="0">
                <a:latin typeface="Garamond" panose="02020404030301010803" pitchFamily="18" charset="0"/>
                <a:cs typeface="Arial" pitchFamily="34" charset="0"/>
              </a:rPr>
              <a:t>SL/PL  </a:t>
            </a:r>
            <a:r>
              <a:rPr lang="en-US" sz="900" u="sng" dirty="0" smtClean="0">
                <a:solidFill>
                  <a:schemeClr val="accent3"/>
                </a:solidFill>
                <a:latin typeface="Garamond" panose="02020404030301010803" pitchFamily="18" charset="0"/>
                <a:cs typeface="Arial" pitchFamily="34" charset="0"/>
              </a:rPr>
              <a:t>.</a:t>
            </a:r>
            <a:endParaRPr lang="en-US" sz="1100" u="sng" dirty="0" smtClean="0">
              <a:solidFill>
                <a:schemeClr val="accent3"/>
              </a:solidFill>
              <a:latin typeface="Garamond" panose="02020404030301010803" pitchFamily="18" charset="0"/>
              <a:cs typeface="Arial" pitchFamily="34" charset="0"/>
            </a:endParaRPr>
          </a:p>
          <a:p>
            <a:pPr fontAlgn="auto">
              <a:spcBef>
                <a:spcPts val="0"/>
              </a:spcBef>
              <a:spcAft>
                <a:spcPts val="0"/>
              </a:spcAft>
              <a:defRPr/>
            </a:pPr>
            <a:r>
              <a:rPr lang="en-US" sz="1100" dirty="0" smtClean="0">
                <a:latin typeface="Garamond" panose="02020404030301010803" pitchFamily="18" charset="0"/>
                <a:cs typeface="Arial" pitchFamily="34" charset="0"/>
              </a:rPr>
              <a:t>  Para 4</a:t>
            </a:r>
            <a:r>
              <a:rPr lang="en-US" sz="1100" dirty="0">
                <a:latin typeface="Garamond" panose="02020404030301010803" pitchFamily="18" charset="0"/>
                <a:cs typeface="Arial" pitchFamily="34" charset="0"/>
              </a:rPr>
              <a:t> </a:t>
            </a:r>
            <a:r>
              <a:rPr lang="en-US" sz="900" i="1" dirty="0" smtClean="0">
                <a:latin typeface="Garamond" panose="02020404030301010803" pitchFamily="18" charset="0"/>
                <a:cs typeface="Arial" pitchFamily="34" charset="0"/>
              </a:rPr>
              <a:t>(BT/PSG</a:t>
            </a:r>
            <a:r>
              <a:rPr lang="en-US" sz="900" dirty="0" smtClean="0">
                <a:latin typeface="Garamond" panose="02020404030301010803" pitchFamily="18" charset="0"/>
                <a:cs typeface="Arial" pitchFamily="34" charset="0"/>
              </a:rPr>
              <a:t>)</a:t>
            </a:r>
            <a:r>
              <a:rPr lang="en-US" sz="1100" dirty="0" smtClean="0">
                <a:latin typeface="Garamond" panose="02020404030301010803" pitchFamily="18" charset="0"/>
                <a:cs typeface="Arial" pitchFamily="34" charset="0"/>
              </a:rPr>
              <a:t>:  </a:t>
            </a:r>
            <a:r>
              <a:rPr lang="en-US" sz="1100" dirty="0">
                <a:latin typeface="Garamond" panose="02020404030301010803" pitchFamily="18" charset="0"/>
                <a:cs typeface="Arial" pitchFamily="34" charset="0"/>
              </a:rPr>
              <a:t>________</a:t>
            </a:r>
          </a:p>
          <a:p>
            <a:pPr fontAlgn="auto">
              <a:spcBef>
                <a:spcPts val="0"/>
              </a:spcBef>
              <a:spcAft>
                <a:spcPts val="0"/>
              </a:spcAft>
              <a:defRPr/>
            </a:pPr>
            <a:r>
              <a:rPr lang="en-US" sz="1100" dirty="0" smtClean="0">
                <a:latin typeface="Garamond" panose="02020404030301010803" pitchFamily="18" charset="0"/>
                <a:cs typeface="Arial" pitchFamily="34" charset="0"/>
              </a:rPr>
              <a:t>  Para 5</a:t>
            </a:r>
            <a:r>
              <a:rPr lang="en-US" sz="1100" dirty="0">
                <a:latin typeface="Garamond" panose="02020404030301010803" pitchFamily="18" charset="0"/>
                <a:cs typeface="Arial" pitchFamily="34" charset="0"/>
              </a:rPr>
              <a:t> </a:t>
            </a:r>
            <a:r>
              <a:rPr lang="en-US" sz="900" i="1" dirty="0" smtClean="0">
                <a:latin typeface="Garamond" panose="02020404030301010803" pitchFamily="18" charset="0"/>
                <a:cs typeface="Arial" pitchFamily="34" charset="0"/>
              </a:rPr>
              <a:t>(BT/RTO</a:t>
            </a:r>
            <a:r>
              <a:rPr lang="en-US" sz="900" dirty="0" smtClean="0">
                <a:latin typeface="Garamond" panose="02020404030301010803" pitchFamily="18" charset="0"/>
                <a:cs typeface="Arial" pitchFamily="34" charset="0"/>
              </a:rPr>
              <a:t>)</a:t>
            </a:r>
            <a:r>
              <a:rPr lang="en-US" sz="1100" dirty="0" smtClean="0">
                <a:latin typeface="Garamond" panose="02020404030301010803" pitchFamily="18" charset="0"/>
                <a:cs typeface="Arial" pitchFamily="34" charset="0"/>
              </a:rPr>
              <a:t>:  ________</a:t>
            </a:r>
          </a:p>
          <a:p>
            <a:pPr fontAlgn="auto">
              <a:spcBef>
                <a:spcPts val="0"/>
              </a:spcBef>
              <a:spcAft>
                <a:spcPts val="0"/>
              </a:spcAft>
              <a:defRPr/>
            </a:pPr>
            <a:r>
              <a:rPr lang="en-US" sz="1100" dirty="0">
                <a:latin typeface="Garamond" panose="02020404030301010803" pitchFamily="18" charset="0"/>
                <a:cs typeface="Arial" pitchFamily="34" charset="0"/>
              </a:rPr>
              <a:t> </a:t>
            </a:r>
            <a:r>
              <a:rPr lang="en-US" sz="1100" dirty="0" smtClean="0">
                <a:latin typeface="Garamond" panose="02020404030301010803" pitchFamily="18" charset="0"/>
                <a:cs typeface="Arial" pitchFamily="34" charset="0"/>
              </a:rPr>
              <a:t> CASEVAC</a:t>
            </a:r>
            <a:r>
              <a:rPr lang="en-US" sz="900" i="1" dirty="0" smtClean="0">
                <a:latin typeface="Garamond" panose="02020404030301010803" pitchFamily="18" charset="0"/>
                <a:cs typeface="Arial" pitchFamily="34" charset="0"/>
              </a:rPr>
              <a:t>(BT/PSG/18D</a:t>
            </a:r>
            <a:r>
              <a:rPr lang="en-US" sz="900" dirty="0" smtClean="0">
                <a:latin typeface="Garamond" panose="02020404030301010803" pitchFamily="18" charset="0"/>
                <a:cs typeface="Arial" pitchFamily="34" charset="0"/>
              </a:rPr>
              <a:t>)</a:t>
            </a:r>
            <a:r>
              <a:rPr lang="en-US" sz="1100" dirty="0" smtClean="0">
                <a:latin typeface="Garamond" panose="02020404030301010803" pitchFamily="18" charset="0"/>
                <a:cs typeface="Arial" pitchFamily="34" charset="0"/>
              </a:rPr>
              <a:t>:  ____</a:t>
            </a:r>
          </a:p>
          <a:p>
            <a:pPr fontAlgn="auto">
              <a:spcBef>
                <a:spcPts val="0"/>
              </a:spcBef>
              <a:spcAft>
                <a:spcPts val="0"/>
              </a:spcAft>
              <a:defRPr/>
            </a:pPr>
            <a:r>
              <a:rPr lang="en-US" sz="1100" dirty="0">
                <a:latin typeface="Garamond" panose="02020404030301010803" pitchFamily="18" charset="0"/>
                <a:cs typeface="Arial" pitchFamily="34" charset="0"/>
              </a:rPr>
              <a:t> </a:t>
            </a:r>
            <a:r>
              <a:rPr lang="en-US" sz="1100" dirty="0" smtClean="0">
                <a:latin typeface="Garamond" panose="02020404030301010803" pitchFamily="18" charset="0"/>
                <a:cs typeface="Arial" pitchFamily="34" charset="0"/>
              </a:rPr>
              <a:t> Fires </a:t>
            </a:r>
            <a:r>
              <a:rPr lang="en-US" sz="900" i="1" dirty="0" smtClean="0">
                <a:latin typeface="Garamond" panose="02020404030301010803" pitchFamily="18" charset="0"/>
                <a:cs typeface="Arial" pitchFamily="34" charset="0"/>
              </a:rPr>
              <a:t>(BT/PSG/FO</a:t>
            </a:r>
            <a:r>
              <a:rPr lang="en-US" sz="900" dirty="0" smtClean="0">
                <a:latin typeface="Garamond" panose="02020404030301010803" pitchFamily="18" charset="0"/>
                <a:cs typeface="Arial" pitchFamily="34" charset="0"/>
              </a:rPr>
              <a:t>)</a:t>
            </a:r>
            <a:r>
              <a:rPr lang="en-US" sz="1100" dirty="0" smtClean="0">
                <a:latin typeface="Garamond" panose="02020404030301010803" pitchFamily="18" charset="0"/>
                <a:cs typeface="Arial" pitchFamily="34" charset="0"/>
              </a:rPr>
              <a:t>:  </a:t>
            </a:r>
            <a:r>
              <a:rPr lang="en-US" sz="1100" dirty="0">
                <a:latin typeface="Garamond" panose="02020404030301010803" pitchFamily="18" charset="0"/>
                <a:cs typeface="Arial" pitchFamily="34" charset="0"/>
              </a:rPr>
              <a:t>________</a:t>
            </a:r>
            <a:endParaRPr lang="en-US" sz="1100" dirty="0" smtClean="0">
              <a:latin typeface="Garamond" panose="02020404030301010803" pitchFamily="18" charset="0"/>
              <a:cs typeface="Arial" pitchFamily="34" charset="0"/>
            </a:endParaRPr>
          </a:p>
          <a:p>
            <a:pPr fontAlgn="auto">
              <a:spcBef>
                <a:spcPts val="0"/>
              </a:spcBef>
              <a:spcAft>
                <a:spcPts val="0"/>
              </a:spcAft>
              <a:defRPr/>
            </a:pPr>
            <a:r>
              <a:rPr lang="en-US" sz="1100" dirty="0" smtClean="0">
                <a:latin typeface="Garamond" panose="02020404030301010803" pitchFamily="18" charset="0"/>
                <a:cs typeface="Arial" pitchFamily="34" charset="0"/>
              </a:rPr>
              <a:t>  Resupply Plan </a:t>
            </a:r>
            <a:r>
              <a:rPr lang="en-US" sz="900" i="1" dirty="0" smtClean="0">
                <a:latin typeface="Garamond" panose="02020404030301010803" pitchFamily="18" charset="0"/>
                <a:cs typeface="Arial" pitchFamily="34" charset="0"/>
              </a:rPr>
              <a:t>(BT/PSG</a:t>
            </a:r>
            <a:r>
              <a:rPr lang="en-US" sz="900" dirty="0" smtClean="0">
                <a:latin typeface="Garamond" panose="02020404030301010803" pitchFamily="18" charset="0"/>
                <a:cs typeface="Arial" pitchFamily="34" charset="0"/>
              </a:rPr>
              <a:t>)</a:t>
            </a:r>
            <a:r>
              <a:rPr lang="en-US" sz="1100" dirty="0" smtClean="0">
                <a:latin typeface="Garamond" panose="02020404030301010803" pitchFamily="18" charset="0"/>
                <a:cs typeface="Arial" pitchFamily="34" charset="0"/>
              </a:rPr>
              <a:t>:  _____</a:t>
            </a:r>
          </a:p>
          <a:p>
            <a:pPr fontAlgn="auto">
              <a:spcBef>
                <a:spcPts val="0"/>
              </a:spcBef>
              <a:spcAft>
                <a:spcPts val="0"/>
              </a:spcAft>
              <a:defRPr/>
            </a:pPr>
            <a:endParaRPr lang="en-US" sz="1100" dirty="0">
              <a:latin typeface="Garamond" panose="02020404030301010803" pitchFamily="18" charset="0"/>
              <a:cs typeface="Arial" pitchFamily="34" charset="0"/>
            </a:endParaRPr>
          </a:p>
          <a:p>
            <a:pPr fontAlgn="auto">
              <a:spcBef>
                <a:spcPts val="0"/>
              </a:spcBef>
              <a:spcAft>
                <a:spcPts val="0"/>
              </a:spcAft>
              <a:defRPr/>
            </a:pPr>
            <a:r>
              <a:rPr lang="en-US" sz="1100" dirty="0" smtClean="0">
                <a:latin typeface="Garamond" panose="02020404030301010803" pitchFamily="18" charset="0"/>
                <a:cs typeface="Arial" pitchFamily="34" charset="0"/>
              </a:rPr>
              <a:t>MWE</a:t>
            </a:r>
            <a:r>
              <a:rPr lang="en-US" sz="1100" i="1" dirty="0" smtClean="0">
                <a:latin typeface="Garamond" panose="02020404030301010803" pitchFamily="18" charset="0"/>
                <a:cs typeface="Arial" pitchFamily="34" charset="0"/>
              </a:rPr>
              <a:t>:</a:t>
            </a:r>
          </a:p>
          <a:p>
            <a:pPr fontAlgn="auto">
              <a:spcBef>
                <a:spcPts val="0"/>
              </a:spcBef>
              <a:spcAft>
                <a:spcPts val="0"/>
              </a:spcAft>
              <a:defRPr/>
            </a:pPr>
            <a:r>
              <a:rPr lang="en-US" sz="1100" dirty="0">
                <a:latin typeface="Garamond" panose="02020404030301010803" pitchFamily="18" charset="0"/>
                <a:cs typeface="Arial" pitchFamily="34" charset="0"/>
              </a:rPr>
              <a:t> </a:t>
            </a:r>
            <a:r>
              <a:rPr lang="en-US" sz="1100" dirty="0" smtClean="0">
                <a:latin typeface="Garamond" panose="02020404030301010803" pitchFamily="18" charset="0"/>
                <a:cs typeface="Arial" pitchFamily="34" charset="0"/>
              </a:rPr>
              <a:t> DX</a:t>
            </a:r>
            <a:r>
              <a:rPr lang="en-US" sz="900" dirty="0">
                <a:latin typeface="Garamond" panose="02020404030301010803" pitchFamily="18" charset="0"/>
                <a:cs typeface="Arial" pitchFamily="34" charset="0"/>
              </a:rPr>
              <a:t> </a:t>
            </a:r>
            <a:r>
              <a:rPr lang="en-US" sz="900" i="1" dirty="0">
                <a:latin typeface="Garamond" panose="02020404030301010803" pitchFamily="18" charset="0"/>
                <a:cs typeface="Arial" pitchFamily="34" charset="0"/>
              </a:rPr>
              <a:t>(</a:t>
            </a:r>
            <a:r>
              <a:rPr lang="en-US" sz="900" i="1" dirty="0" smtClean="0">
                <a:latin typeface="Garamond" panose="02020404030301010803" pitchFamily="18" charset="0"/>
                <a:cs typeface="Arial" pitchFamily="34" charset="0"/>
              </a:rPr>
              <a:t>BT/PSG</a:t>
            </a:r>
            <a:r>
              <a:rPr lang="en-US" sz="900" dirty="0" smtClean="0">
                <a:latin typeface="Garamond" panose="02020404030301010803" pitchFamily="18" charset="0"/>
                <a:cs typeface="Arial" pitchFamily="34" charset="0"/>
              </a:rPr>
              <a:t>)</a:t>
            </a:r>
            <a:r>
              <a:rPr lang="en-US" sz="1100" dirty="0" smtClean="0">
                <a:latin typeface="Garamond" panose="02020404030301010803" pitchFamily="18" charset="0"/>
                <a:cs typeface="Arial" pitchFamily="34" charset="0"/>
              </a:rPr>
              <a:t>:  ______</a:t>
            </a:r>
          </a:p>
          <a:p>
            <a:pPr fontAlgn="auto">
              <a:spcBef>
                <a:spcPts val="0"/>
              </a:spcBef>
              <a:spcAft>
                <a:spcPts val="0"/>
              </a:spcAft>
              <a:defRPr/>
            </a:pPr>
            <a:r>
              <a:rPr lang="en-US" sz="1100" dirty="0">
                <a:latin typeface="Garamond" panose="02020404030301010803" pitchFamily="18" charset="0"/>
                <a:cs typeface="Arial" pitchFamily="34" charset="0"/>
              </a:rPr>
              <a:t> </a:t>
            </a:r>
            <a:r>
              <a:rPr lang="en-US" sz="1100" dirty="0" smtClean="0">
                <a:latin typeface="Garamond" panose="02020404030301010803" pitchFamily="18" charset="0"/>
                <a:cs typeface="Arial" pitchFamily="34" charset="0"/>
              </a:rPr>
              <a:t> Beans &amp; Bullets</a:t>
            </a:r>
            <a:r>
              <a:rPr lang="en-US" sz="1100" dirty="0">
                <a:latin typeface="Garamond" panose="02020404030301010803" pitchFamily="18" charset="0"/>
                <a:cs typeface="Arial" pitchFamily="34" charset="0"/>
              </a:rPr>
              <a:t> </a:t>
            </a:r>
            <a:r>
              <a:rPr lang="en-US" sz="900" i="1" dirty="0">
                <a:latin typeface="Garamond" panose="02020404030301010803" pitchFamily="18" charset="0"/>
                <a:cs typeface="Arial" pitchFamily="34" charset="0"/>
              </a:rPr>
              <a:t>(</a:t>
            </a:r>
            <a:r>
              <a:rPr lang="en-US" sz="900" i="1" dirty="0" smtClean="0">
                <a:latin typeface="Garamond" panose="02020404030301010803" pitchFamily="18" charset="0"/>
                <a:cs typeface="Arial" pitchFamily="34" charset="0"/>
              </a:rPr>
              <a:t>BT/PSG</a:t>
            </a:r>
            <a:r>
              <a:rPr lang="en-US" sz="900" dirty="0" smtClean="0">
                <a:latin typeface="Garamond" panose="02020404030301010803" pitchFamily="18" charset="0"/>
                <a:cs typeface="Arial" pitchFamily="34" charset="0"/>
              </a:rPr>
              <a:t>)</a:t>
            </a:r>
            <a:r>
              <a:rPr lang="en-US" sz="1100" dirty="0" smtClean="0">
                <a:latin typeface="Garamond" panose="02020404030301010803" pitchFamily="18" charset="0"/>
                <a:cs typeface="Arial" pitchFamily="34" charset="0"/>
              </a:rPr>
              <a:t>:  ____</a:t>
            </a:r>
            <a:endParaRPr lang="en-US" sz="1100" dirty="0">
              <a:latin typeface="Garamond" panose="02020404030301010803" pitchFamily="18" charset="0"/>
              <a:cs typeface="Arial" pitchFamily="34" charset="0"/>
            </a:endParaRPr>
          </a:p>
          <a:p>
            <a:pPr fontAlgn="auto">
              <a:spcBef>
                <a:spcPts val="0"/>
              </a:spcBef>
              <a:spcAft>
                <a:spcPts val="0"/>
              </a:spcAft>
              <a:defRPr/>
            </a:pPr>
            <a:r>
              <a:rPr lang="en-US" sz="1100" dirty="0" smtClean="0">
                <a:latin typeface="Garamond" panose="02020404030301010803" pitchFamily="18" charset="0"/>
                <a:cs typeface="Arial" pitchFamily="34" charset="0"/>
              </a:rPr>
              <a:t>  PCCs </a:t>
            </a:r>
            <a:r>
              <a:rPr lang="en-US" sz="900" i="1" dirty="0" smtClean="0">
                <a:latin typeface="Garamond" panose="02020404030301010803" pitchFamily="18" charset="0"/>
                <a:cs typeface="Arial" pitchFamily="34" charset="0"/>
              </a:rPr>
              <a:t>(Performed by TLs</a:t>
            </a:r>
            <a:r>
              <a:rPr lang="en-US" sz="900" dirty="0" smtClean="0">
                <a:latin typeface="Garamond" panose="02020404030301010803" pitchFamily="18" charset="0"/>
                <a:cs typeface="Arial" pitchFamily="34" charset="0"/>
              </a:rPr>
              <a:t>)</a:t>
            </a:r>
            <a:r>
              <a:rPr lang="en-US" sz="1100" i="1" dirty="0" smtClean="0">
                <a:latin typeface="Garamond" panose="02020404030301010803" pitchFamily="18" charset="0"/>
                <a:cs typeface="Arial" pitchFamily="34" charset="0"/>
              </a:rPr>
              <a:t>:</a:t>
            </a:r>
            <a:r>
              <a:rPr lang="en-US" sz="1100" dirty="0" smtClean="0">
                <a:latin typeface="Garamond" panose="02020404030301010803" pitchFamily="18" charset="0"/>
                <a:cs typeface="Arial" pitchFamily="34" charset="0"/>
              </a:rPr>
              <a:t>  _____</a:t>
            </a:r>
          </a:p>
          <a:p>
            <a:pPr fontAlgn="auto">
              <a:spcBef>
                <a:spcPts val="0"/>
              </a:spcBef>
              <a:spcAft>
                <a:spcPts val="0"/>
              </a:spcAft>
              <a:defRPr/>
            </a:pPr>
            <a:r>
              <a:rPr lang="en-US" sz="1100" dirty="0">
                <a:latin typeface="Garamond" panose="02020404030301010803" pitchFamily="18" charset="0"/>
                <a:cs typeface="Arial" pitchFamily="34" charset="0"/>
              </a:rPr>
              <a:t> </a:t>
            </a:r>
            <a:r>
              <a:rPr lang="en-US" sz="1100" dirty="0" smtClean="0">
                <a:latin typeface="Garamond" panose="02020404030301010803" pitchFamily="18" charset="0"/>
                <a:cs typeface="Arial" pitchFamily="34" charset="0"/>
              </a:rPr>
              <a:t> PCIs </a:t>
            </a:r>
            <a:r>
              <a:rPr lang="en-US" sz="900" i="1" dirty="0">
                <a:latin typeface="Garamond" panose="02020404030301010803" pitchFamily="18" charset="0"/>
                <a:cs typeface="Arial" pitchFamily="34" charset="0"/>
              </a:rPr>
              <a:t>(Performed by </a:t>
            </a:r>
            <a:r>
              <a:rPr lang="en-US" sz="900" i="1" dirty="0" smtClean="0">
                <a:latin typeface="Garamond" panose="02020404030301010803" pitchFamily="18" charset="0"/>
                <a:cs typeface="Arial" pitchFamily="34" charset="0"/>
              </a:rPr>
              <a:t>higher LDRs</a:t>
            </a:r>
            <a:r>
              <a:rPr lang="en-US" sz="900" dirty="0" smtClean="0">
                <a:latin typeface="Garamond" panose="02020404030301010803" pitchFamily="18" charset="0"/>
                <a:cs typeface="Arial" pitchFamily="34" charset="0"/>
              </a:rPr>
              <a:t>)</a:t>
            </a:r>
            <a:r>
              <a:rPr lang="en-US" sz="1100" i="1" dirty="0" smtClean="0">
                <a:latin typeface="Garamond" panose="02020404030301010803" pitchFamily="18" charset="0"/>
                <a:cs typeface="Arial" pitchFamily="34" charset="0"/>
              </a:rPr>
              <a:t>:</a:t>
            </a:r>
            <a:r>
              <a:rPr lang="en-US" sz="1100" dirty="0" smtClean="0">
                <a:latin typeface="Garamond" panose="02020404030301010803" pitchFamily="18" charset="0"/>
                <a:cs typeface="Arial" pitchFamily="34" charset="0"/>
              </a:rPr>
              <a:t> ___</a:t>
            </a:r>
          </a:p>
        </p:txBody>
      </p:sp>
      <p:sp>
        <p:nvSpPr>
          <p:cNvPr id="8" name="TextBox 7"/>
          <p:cNvSpPr txBox="1"/>
          <p:nvPr/>
        </p:nvSpPr>
        <p:spPr>
          <a:xfrm>
            <a:off x="2108702" y="1196752"/>
            <a:ext cx="1959242" cy="4816703"/>
          </a:xfrm>
          <a:prstGeom prst="rect">
            <a:avLst/>
          </a:prstGeom>
          <a:noFill/>
          <a:ln>
            <a:solidFill>
              <a:schemeClr val="tx1"/>
            </a:solidFill>
          </a:ln>
        </p:spPr>
        <p:txBody>
          <a:bodyPr wrap="square" rtlCol="0">
            <a:spAutoFit/>
          </a:bodyPr>
          <a:lstStyle/>
          <a:p>
            <a:pPr algn="ctr" fontAlgn="auto">
              <a:spcBef>
                <a:spcPts val="0"/>
              </a:spcBef>
              <a:spcAft>
                <a:spcPts val="0"/>
              </a:spcAft>
              <a:defRPr/>
            </a:pPr>
            <a:r>
              <a:rPr lang="en-US" sz="1100" b="1" dirty="0" smtClean="0">
                <a:latin typeface="Garamond" panose="02020404030301010803" pitchFamily="18" charset="0"/>
                <a:cs typeface="Arial" pitchFamily="34" charset="0"/>
              </a:rPr>
              <a:t>TACTICAL</a:t>
            </a:r>
          </a:p>
          <a:p>
            <a:pPr algn="ctr" fontAlgn="auto">
              <a:spcBef>
                <a:spcPts val="0"/>
              </a:spcBef>
              <a:spcAft>
                <a:spcPts val="0"/>
              </a:spcAft>
              <a:defRPr/>
            </a:pPr>
            <a:r>
              <a:rPr lang="en-US" sz="1000" b="1" i="1" dirty="0">
                <a:latin typeface="Garamond" panose="02020404030301010803" pitchFamily="18" charset="0"/>
                <a:cs typeface="Arial" pitchFamily="34" charset="0"/>
              </a:rPr>
              <a:t>say each person by name</a:t>
            </a:r>
            <a:endParaRPr lang="en-US" sz="1000" b="1" dirty="0">
              <a:latin typeface="Garamond" panose="02020404030301010803" pitchFamily="18" charset="0"/>
              <a:cs typeface="Arial" pitchFamily="34" charset="0"/>
            </a:endParaRPr>
          </a:p>
          <a:p>
            <a:pPr fontAlgn="auto">
              <a:spcBef>
                <a:spcPts val="0"/>
              </a:spcBef>
              <a:spcAft>
                <a:spcPts val="0"/>
              </a:spcAft>
              <a:defRPr/>
            </a:pPr>
            <a:endParaRPr lang="en-US" sz="1100" dirty="0" smtClean="0">
              <a:latin typeface="Garamond" panose="02020404030301010803" pitchFamily="18" charset="0"/>
              <a:cs typeface="Arial" pitchFamily="34" charset="0"/>
            </a:endParaRPr>
          </a:p>
          <a:p>
            <a:pPr fontAlgn="auto">
              <a:spcBef>
                <a:spcPts val="0"/>
              </a:spcBef>
              <a:spcAft>
                <a:spcPts val="0"/>
              </a:spcAft>
              <a:defRPr/>
            </a:pPr>
            <a:r>
              <a:rPr lang="en-US" sz="1100" dirty="0" smtClean="0">
                <a:latin typeface="Garamond" panose="02020404030301010803" pitchFamily="18" charset="0"/>
                <a:cs typeface="Arial" pitchFamily="34" charset="0"/>
              </a:rPr>
              <a:t>Compass</a:t>
            </a:r>
            <a:r>
              <a:rPr lang="en-US" sz="1100" dirty="0">
                <a:latin typeface="Garamond" panose="02020404030301010803" pitchFamily="18" charset="0"/>
                <a:cs typeface="Arial" pitchFamily="34" charset="0"/>
              </a:rPr>
              <a:t>: __________</a:t>
            </a:r>
          </a:p>
          <a:p>
            <a:pPr fontAlgn="auto">
              <a:spcBef>
                <a:spcPts val="0"/>
              </a:spcBef>
              <a:spcAft>
                <a:spcPts val="0"/>
              </a:spcAft>
              <a:defRPr/>
            </a:pPr>
            <a:r>
              <a:rPr lang="en-US" sz="1100" dirty="0">
                <a:latin typeface="Garamond" panose="02020404030301010803" pitchFamily="18" charset="0"/>
                <a:cs typeface="Arial" pitchFamily="34" charset="0"/>
              </a:rPr>
              <a:t>Pace Count: __________</a:t>
            </a:r>
          </a:p>
          <a:p>
            <a:pPr fontAlgn="auto">
              <a:spcBef>
                <a:spcPts val="0"/>
              </a:spcBef>
              <a:spcAft>
                <a:spcPts val="0"/>
              </a:spcAft>
              <a:defRPr/>
            </a:pPr>
            <a:r>
              <a:rPr lang="en-US" sz="1100" dirty="0" smtClean="0">
                <a:latin typeface="Garamond" panose="02020404030301010803" pitchFamily="18" charset="0"/>
                <a:cs typeface="Arial" pitchFamily="34" charset="0"/>
              </a:rPr>
              <a:t>S&amp;O:  _______</a:t>
            </a:r>
          </a:p>
          <a:p>
            <a:pPr fontAlgn="auto">
              <a:spcBef>
                <a:spcPts val="0"/>
              </a:spcBef>
              <a:spcAft>
                <a:spcPts val="0"/>
              </a:spcAft>
              <a:defRPr/>
            </a:pPr>
            <a:r>
              <a:rPr lang="en-US" sz="1100" dirty="0" smtClean="0">
                <a:latin typeface="Garamond" panose="02020404030301010803" pitchFamily="18" charset="0"/>
                <a:cs typeface="Arial" pitchFamily="34" charset="0"/>
              </a:rPr>
              <a:t>EPW/Search </a:t>
            </a:r>
            <a:r>
              <a:rPr lang="en-US" sz="1100" dirty="0">
                <a:latin typeface="Garamond" panose="02020404030301010803" pitchFamily="18" charset="0"/>
                <a:cs typeface="Arial" pitchFamily="34" charset="0"/>
              </a:rPr>
              <a:t>Team:</a:t>
            </a:r>
          </a:p>
          <a:p>
            <a:pPr fontAlgn="auto">
              <a:spcBef>
                <a:spcPts val="0"/>
              </a:spcBef>
              <a:spcAft>
                <a:spcPts val="0"/>
              </a:spcAft>
              <a:defRPr/>
            </a:pPr>
            <a:r>
              <a:rPr lang="en-US" sz="1100" dirty="0" smtClean="0">
                <a:latin typeface="Garamond" panose="02020404030301010803" pitchFamily="18" charset="0"/>
                <a:cs typeface="Arial" pitchFamily="34" charset="0"/>
              </a:rPr>
              <a:t>    P</a:t>
            </a:r>
            <a:r>
              <a:rPr lang="en-US" sz="1100" dirty="0">
                <a:latin typeface="Garamond" panose="02020404030301010803" pitchFamily="18" charset="0"/>
                <a:cs typeface="Arial" pitchFamily="34" charset="0"/>
              </a:rPr>
              <a:t>:__________</a:t>
            </a:r>
          </a:p>
          <a:p>
            <a:pPr fontAlgn="auto">
              <a:spcBef>
                <a:spcPts val="0"/>
              </a:spcBef>
              <a:spcAft>
                <a:spcPts val="0"/>
              </a:spcAft>
              <a:defRPr/>
            </a:pPr>
            <a:r>
              <a:rPr lang="en-US" sz="1100" dirty="0" smtClean="0">
                <a:latin typeface="Garamond" panose="02020404030301010803" pitchFamily="18" charset="0"/>
                <a:cs typeface="Arial" pitchFamily="34" charset="0"/>
              </a:rPr>
              <a:t>    A</a:t>
            </a:r>
            <a:r>
              <a:rPr lang="en-US" sz="1100" dirty="0">
                <a:latin typeface="Garamond" panose="02020404030301010803" pitchFamily="18" charset="0"/>
                <a:cs typeface="Arial" pitchFamily="34" charset="0"/>
              </a:rPr>
              <a:t>:__________</a:t>
            </a:r>
          </a:p>
          <a:p>
            <a:pPr fontAlgn="auto">
              <a:spcBef>
                <a:spcPts val="0"/>
              </a:spcBef>
              <a:spcAft>
                <a:spcPts val="0"/>
              </a:spcAft>
              <a:defRPr/>
            </a:pPr>
            <a:r>
              <a:rPr lang="en-US" sz="1100" dirty="0" smtClean="0">
                <a:latin typeface="Garamond" panose="02020404030301010803" pitchFamily="18" charset="0"/>
                <a:cs typeface="Arial" pitchFamily="34" charset="0"/>
              </a:rPr>
              <a:t>SSE Team</a:t>
            </a:r>
            <a:r>
              <a:rPr lang="en-US" sz="1100" dirty="0">
                <a:latin typeface="Garamond" panose="02020404030301010803" pitchFamily="18" charset="0"/>
                <a:cs typeface="Arial" pitchFamily="34" charset="0"/>
              </a:rPr>
              <a:t>: </a:t>
            </a:r>
          </a:p>
          <a:p>
            <a:pPr fontAlgn="auto">
              <a:spcBef>
                <a:spcPts val="0"/>
              </a:spcBef>
              <a:spcAft>
                <a:spcPts val="0"/>
              </a:spcAft>
              <a:defRPr/>
            </a:pPr>
            <a:r>
              <a:rPr lang="en-US" sz="1100" dirty="0" smtClean="0">
                <a:latin typeface="Garamond" panose="02020404030301010803" pitchFamily="18" charset="0"/>
                <a:cs typeface="Arial" pitchFamily="34" charset="0"/>
              </a:rPr>
              <a:t>    P</a:t>
            </a:r>
            <a:r>
              <a:rPr lang="en-US" sz="1100" dirty="0">
                <a:latin typeface="Garamond" panose="02020404030301010803" pitchFamily="18" charset="0"/>
                <a:cs typeface="Arial" pitchFamily="34" charset="0"/>
              </a:rPr>
              <a:t>:__________</a:t>
            </a:r>
          </a:p>
          <a:p>
            <a:pPr fontAlgn="auto">
              <a:spcBef>
                <a:spcPts val="0"/>
              </a:spcBef>
              <a:spcAft>
                <a:spcPts val="0"/>
              </a:spcAft>
              <a:defRPr/>
            </a:pPr>
            <a:r>
              <a:rPr lang="en-US" sz="1100" dirty="0" smtClean="0">
                <a:latin typeface="Garamond" panose="02020404030301010803" pitchFamily="18" charset="0"/>
                <a:cs typeface="Arial" pitchFamily="34" charset="0"/>
              </a:rPr>
              <a:t>    A</a:t>
            </a:r>
            <a:r>
              <a:rPr lang="en-US" sz="1100" dirty="0">
                <a:latin typeface="Garamond" panose="02020404030301010803" pitchFamily="18" charset="0"/>
                <a:cs typeface="Arial" pitchFamily="34" charset="0"/>
              </a:rPr>
              <a:t>:__________</a:t>
            </a:r>
          </a:p>
          <a:p>
            <a:pPr fontAlgn="auto">
              <a:spcBef>
                <a:spcPts val="0"/>
              </a:spcBef>
              <a:spcAft>
                <a:spcPts val="0"/>
              </a:spcAft>
              <a:defRPr/>
            </a:pPr>
            <a:r>
              <a:rPr lang="en-US" sz="1100" dirty="0">
                <a:latin typeface="Garamond" panose="02020404030301010803" pitchFamily="18" charset="0"/>
                <a:cs typeface="Arial" pitchFamily="34" charset="0"/>
              </a:rPr>
              <a:t>Aid/Litter Team:</a:t>
            </a:r>
          </a:p>
          <a:p>
            <a:pPr fontAlgn="auto">
              <a:spcBef>
                <a:spcPts val="0"/>
              </a:spcBef>
              <a:spcAft>
                <a:spcPts val="0"/>
              </a:spcAft>
              <a:defRPr/>
            </a:pPr>
            <a:r>
              <a:rPr lang="en-US" sz="1100" dirty="0" smtClean="0">
                <a:latin typeface="Garamond" panose="02020404030301010803" pitchFamily="18" charset="0"/>
                <a:cs typeface="Arial" pitchFamily="34" charset="0"/>
              </a:rPr>
              <a:t>    P</a:t>
            </a:r>
            <a:r>
              <a:rPr lang="en-US" sz="1100" dirty="0">
                <a:latin typeface="Garamond" panose="02020404030301010803" pitchFamily="18" charset="0"/>
                <a:cs typeface="Arial" pitchFamily="34" charset="0"/>
              </a:rPr>
              <a:t>:__________</a:t>
            </a:r>
          </a:p>
          <a:p>
            <a:pPr fontAlgn="auto">
              <a:spcBef>
                <a:spcPts val="0"/>
              </a:spcBef>
              <a:spcAft>
                <a:spcPts val="0"/>
              </a:spcAft>
              <a:defRPr/>
            </a:pPr>
            <a:r>
              <a:rPr lang="en-US" sz="1100" dirty="0" smtClean="0">
                <a:latin typeface="Garamond" panose="02020404030301010803" pitchFamily="18" charset="0"/>
                <a:cs typeface="Arial" pitchFamily="34" charset="0"/>
              </a:rPr>
              <a:t>   A</a:t>
            </a:r>
            <a:r>
              <a:rPr lang="en-US" sz="1100" dirty="0">
                <a:latin typeface="Garamond" panose="02020404030301010803" pitchFamily="18" charset="0"/>
                <a:cs typeface="Arial" pitchFamily="34" charset="0"/>
              </a:rPr>
              <a:t>:__________</a:t>
            </a:r>
          </a:p>
          <a:p>
            <a:pPr fontAlgn="auto">
              <a:spcBef>
                <a:spcPts val="0"/>
              </a:spcBef>
              <a:spcAft>
                <a:spcPts val="0"/>
              </a:spcAft>
              <a:defRPr/>
            </a:pPr>
            <a:r>
              <a:rPr lang="en-US" sz="1100" dirty="0">
                <a:latin typeface="Garamond" panose="02020404030301010803" pitchFamily="18" charset="0"/>
                <a:cs typeface="Arial" pitchFamily="34" charset="0"/>
              </a:rPr>
              <a:t>Demolition Team:</a:t>
            </a:r>
          </a:p>
          <a:p>
            <a:pPr fontAlgn="auto">
              <a:spcBef>
                <a:spcPts val="0"/>
              </a:spcBef>
              <a:spcAft>
                <a:spcPts val="0"/>
              </a:spcAft>
              <a:defRPr/>
            </a:pPr>
            <a:r>
              <a:rPr lang="en-US" sz="1100" dirty="0" smtClean="0">
                <a:latin typeface="Garamond" panose="02020404030301010803" pitchFamily="18" charset="0"/>
                <a:cs typeface="Arial" pitchFamily="34" charset="0"/>
              </a:rPr>
              <a:t>    P</a:t>
            </a:r>
            <a:r>
              <a:rPr lang="en-US" sz="1100" dirty="0">
                <a:latin typeface="Garamond" panose="02020404030301010803" pitchFamily="18" charset="0"/>
                <a:cs typeface="Arial" pitchFamily="34" charset="0"/>
              </a:rPr>
              <a:t>:__________</a:t>
            </a:r>
          </a:p>
          <a:p>
            <a:pPr fontAlgn="auto">
              <a:spcBef>
                <a:spcPts val="0"/>
              </a:spcBef>
              <a:spcAft>
                <a:spcPts val="0"/>
              </a:spcAft>
              <a:defRPr/>
            </a:pPr>
            <a:r>
              <a:rPr lang="en-US" sz="1100" dirty="0" smtClean="0">
                <a:latin typeface="Garamond" panose="02020404030301010803" pitchFamily="18" charset="0"/>
                <a:cs typeface="Arial" pitchFamily="34" charset="0"/>
              </a:rPr>
              <a:t>    A:__________</a:t>
            </a:r>
          </a:p>
          <a:p>
            <a:pPr fontAlgn="auto">
              <a:spcBef>
                <a:spcPts val="0"/>
              </a:spcBef>
              <a:spcAft>
                <a:spcPts val="0"/>
              </a:spcAft>
              <a:defRPr/>
            </a:pPr>
            <a:r>
              <a:rPr lang="en-US" sz="1100" dirty="0" smtClean="0">
                <a:latin typeface="Garamond" panose="02020404030301010803" pitchFamily="18" charset="0"/>
                <a:cs typeface="Arial" pitchFamily="34" charset="0"/>
              </a:rPr>
              <a:t>Sec. crossing an LDA: _______</a:t>
            </a:r>
            <a:endParaRPr lang="en-US" sz="1100" dirty="0">
              <a:latin typeface="Garamond" panose="02020404030301010803" pitchFamily="18" charset="0"/>
              <a:cs typeface="Arial" pitchFamily="34" charset="0"/>
            </a:endParaRPr>
          </a:p>
          <a:p>
            <a:pPr fontAlgn="auto">
              <a:spcBef>
                <a:spcPts val="0"/>
              </a:spcBef>
              <a:spcAft>
                <a:spcPts val="0"/>
              </a:spcAft>
              <a:defRPr/>
            </a:pPr>
            <a:r>
              <a:rPr lang="en-US" sz="1100" dirty="0">
                <a:latin typeface="Garamond" panose="02020404030301010803" pitchFamily="18" charset="0"/>
                <a:cs typeface="Arial" pitchFamily="34" charset="0"/>
              </a:rPr>
              <a:t>Support By Fire: </a:t>
            </a:r>
            <a:r>
              <a:rPr lang="en-US" sz="1100" dirty="0" smtClean="0">
                <a:latin typeface="Garamond" panose="02020404030301010803" pitchFamily="18" charset="0"/>
                <a:cs typeface="Arial" pitchFamily="34" charset="0"/>
              </a:rPr>
              <a:t>________</a:t>
            </a:r>
            <a:endParaRPr lang="en-US" sz="1100" dirty="0">
              <a:latin typeface="Garamond" panose="02020404030301010803" pitchFamily="18" charset="0"/>
              <a:cs typeface="Arial" pitchFamily="34" charset="0"/>
            </a:endParaRPr>
          </a:p>
          <a:p>
            <a:pPr fontAlgn="auto">
              <a:spcBef>
                <a:spcPts val="0"/>
              </a:spcBef>
              <a:spcAft>
                <a:spcPts val="0"/>
              </a:spcAft>
              <a:defRPr/>
            </a:pPr>
            <a:r>
              <a:rPr lang="en-US" sz="1100" dirty="0">
                <a:latin typeface="Garamond" panose="02020404030301010803" pitchFamily="18" charset="0"/>
                <a:cs typeface="Arial" pitchFamily="34" charset="0"/>
              </a:rPr>
              <a:t>Assault 1: </a:t>
            </a:r>
            <a:r>
              <a:rPr lang="en-US" sz="1100" dirty="0" smtClean="0">
                <a:latin typeface="Garamond" panose="02020404030301010803" pitchFamily="18" charset="0"/>
                <a:cs typeface="Arial" pitchFamily="34" charset="0"/>
              </a:rPr>
              <a:t>_____________</a:t>
            </a:r>
            <a:endParaRPr lang="en-US" sz="1100" dirty="0">
              <a:latin typeface="Garamond" panose="02020404030301010803" pitchFamily="18" charset="0"/>
              <a:cs typeface="Arial" pitchFamily="34" charset="0"/>
            </a:endParaRPr>
          </a:p>
          <a:p>
            <a:pPr fontAlgn="auto">
              <a:spcBef>
                <a:spcPts val="0"/>
              </a:spcBef>
              <a:spcAft>
                <a:spcPts val="0"/>
              </a:spcAft>
              <a:defRPr/>
            </a:pPr>
            <a:r>
              <a:rPr lang="en-US" sz="1100" dirty="0">
                <a:latin typeface="Garamond" panose="02020404030301010803" pitchFamily="18" charset="0"/>
                <a:cs typeface="Arial" pitchFamily="34" charset="0"/>
              </a:rPr>
              <a:t>Assault 2: </a:t>
            </a:r>
            <a:r>
              <a:rPr lang="en-US" sz="1100" dirty="0" smtClean="0">
                <a:latin typeface="Garamond" panose="02020404030301010803" pitchFamily="18" charset="0"/>
                <a:cs typeface="Arial" pitchFamily="34" charset="0"/>
              </a:rPr>
              <a:t>_____________</a:t>
            </a:r>
          </a:p>
          <a:p>
            <a:pPr fontAlgn="auto">
              <a:spcBef>
                <a:spcPts val="0"/>
              </a:spcBef>
              <a:spcAft>
                <a:spcPts val="0"/>
              </a:spcAft>
              <a:defRPr/>
            </a:pPr>
            <a:r>
              <a:rPr lang="en-US" sz="1100" dirty="0" smtClean="0">
                <a:latin typeface="Garamond" panose="02020404030301010803" pitchFamily="18" charset="0"/>
                <a:cs typeface="Arial" pitchFamily="34" charset="0"/>
              </a:rPr>
              <a:t>Breach: _______________</a:t>
            </a:r>
          </a:p>
          <a:p>
            <a:pPr fontAlgn="auto">
              <a:spcBef>
                <a:spcPts val="0"/>
              </a:spcBef>
              <a:spcAft>
                <a:spcPts val="0"/>
              </a:spcAft>
              <a:defRPr/>
            </a:pPr>
            <a:r>
              <a:rPr lang="en-US" sz="1100" dirty="0" smtClean="0">
                <a:latin typeface="Garamond" panose="02020404030301010803" pitchFamily="18" charset="0"/>
                <a:cs typeface="Arial" pitchFamily="34" charset="0"/>
              </a:rPr>
              <a:t>Security: ______________</a:t>
            </a:r>
            <a:endParaRPr lang="en-US" sz="1100" dirty="0">
              <a:latin typeface="Garamond" panose="02020404030301010803" pitchFamily="18" charset="0"/>
              <a:cs typeface="Arial" pitchFamily="34" charset="0"/>
            </a:endParaRPr>
          </a:p>
          <a:p>
            <a:pPr fontAlgn="auto">
              <a:spcBef>
                <a:spcPts val="0"/>
              </a:spcBef>
              <a:spcAft>
                <a:spcPts val="0"/>
              </a:spcAft>
              <a:defRPr/>
            </a:pPr>
            <a:r>
              <a:rPr lang="en-US" sz="1100" dirty="0">
                <a:latin typeface="Garamond" panose="02020404030301010803" pitchFamily="18" charset="0"/>
                <a:cs typeface="Arial" pitchFamily="34" charset="0"/>
              </a:rPr>
              <a:t>Reconnaissance/Security: </a:t>
            </a:r>
          </a:p>
          <a:p>
            <a:pPr fontAlgn="auto">
              <a:spcBef>
                <a:spcPts val="0"/>
              </a:spcBef>
              <a:spcAft>
                <a:spcPts val="0"/>
              </a:spcAft>
              <a:defRPr/>
            </a:pPr>
            <a:r>
              <a:rPr lang="en-US" sz="1100" dirty="0" smtClean="0">
                <a:latin typeface="Garamond" panose="02020404030301010803" pitchFamily="18" charset="0"/>
                <a:cs typeface="Arial" pitchFamily="34" charset="0"/>
              </a:rPr>
              <a:t>    Weak </a:t>
            </a:r>
            <a:r>
              <a:rPr lang="en-US" sz="1100" dirty="0">
                <a:latin typeface="Garamond" panose="02020404030301010803" pitchFamily="18" charset="0"/>
                <a:cs typeface="Arial" pitchFamily="34" charset="0"/>
              </a:rPr>
              <a:t>Side:___________</a:t>
            </a:r>
          </a:p>
          <a:p>
            <a:pPr fontAlgn="auto">
              <a:spcBef>
                <a:spcPts val="0"/>
              </a:spcBef>
              <a:spcAft>
                <a:spcPts val="0"/>
              </a:spcAft>
              <a:defRPr/>
            </a:pPr>
            <a:r>
              <a:rPr lang="en-US" sz="1100" dirty="0" smtClean="0">
                <a:latin typeface="Garamond" panose="02020404030301010803" pitchFamily="18" charset="0"/>
                <a:cs typeface="Arial" pitchFamily="34" charset="0"/>
              </a:rPr>
              <a:t>    Strong </a:t>
            </a:r>
            <a:r>
              <a:rPr lang="en-US" sz="1100" dirty="0">
                <a:latin typeface="Garamond" panose="02020404030301010803" pitchFamily="18" charset="0"/>
                <a:cs typeface="Arial" pitchFamily="34" charset="0"/>
              </a:rPr>
              <a:t>Side:__________</a:t>
            </a:r>
          </a:p>
          <a:p>
            <a:pPr fontAlgn="auto">
              <a:spcBef>
                <a:spcPts val="0"/>
              </a:spcBef>
              <a:spcAft>
                <a:spcPts val="0"/>
              </a:spcAft>
              <a:defRPr/>
            </a:pPr>
            <a:r>
              <a:rPr lang="en-US" sz="1100" dirty="0">
                <a:latin typeface="Garamond" panose="02020404030301010803" pitchFamily="18" charset="0"/>
                <a:cs typeface="Arial" pitchFamily="34" charset="0"/>
              </a:rPr>
              <a:t>Headquarters: __________</a:t>
            </a:r>
          </a:p>
        </p:txBody>
      </p:sp>
      <p:sp>
        <p:nvSpPr>
          <p:cNvPr id="9" name="Rectangle 4"/>
          <p:cNvSpPr>
            <a:spLocks noChangeArrowheads="1"/>
          </p:cNvSpPr>
          <p:nvPr/>
        </p:nvSpPr>
        <p:spPr bwMode="auto">
          <a:xfrm>
            <a:off x="0" y="0"/>
            <a:ext cx="1043608" cy="228600"/>
          </a:xfrm>
          <a:prstGeom prst="rect">
            <a:avLst/>
          </a:prstGeom>
          <a:solidFill>
            <a:schemeClr val="bg1"/>
          </a:solidFill>
          <a:ln w="25400">
            <a:solidFill>
              <a:schemeClr val="tx1"/>
            </a:solidFill>
          </a:ln>
        </p:spPr>
        <p:style>
          <a:lnRef idx="1">
            <a:schemeClr val="accent2"/>
          </a:lnRef>
          <a:fillRef idx="2">
            <a:schemeClr val="accent2"/>
          </a:fillRef>
          <a:effectRef idx="1">
            <a:schemeClr val="accent2"/>
          </a:effectRef>
          <a:fontRef idx="minor">
            <a:schemeClr val="dk1"/>
          </a:fontRef>
        </p:style>
        <p:txBody>
          <a:bodyPr lIns="0" tIns="66032" rIns="0" bIns="66032" rtlCol="0" anchor="ctr"/>
          <a:lstStyle/>
          <a:p>
            <a:pPr algn="ctr"/>
            <a:r>
              <a:rPr lang="en-US" sz="1200" i="1" dirty="0" smtClean="0">
                <a:solidFill>
                  <a:schemeClr val="tx1"/>
                </a:solidFill>
                <a:latin typeface="Garamond" panose="02020404030301010803" pitchFamily="18" charset="0"/>
              </a:rPr>
              <a:t>Execution Con’t</a:t>
            </a:r>
            <a:endParaRPr lang="en-US" sz="1200" i="1" dirty="0">
              <a:solidFill>
                <a:schemeClr val="tx1"/>
              </a:solidFill>
              <a:latin typeface="Garamond" panose="02020404030301010803" pitchFamily="18" charset="0"/>
            </a:endParaRPr>
          </a:p>
        </p:txBody>
      </p:sp>
      <p:sp>
        <p:nvSpPr>
          <p:cNvPr id="10" name="TextBox 9"/>
          <p:cNvSpPr txBox="1"/>
          <p:nvPr/>
        </p:nvSpPr>
        <p:spPr>
          <a:xfrm>
            <a:off x="133643" y="332656"/>
            <a:ext cx="3988599" cy="707886"/>
          </a:xfrm>
          <a:prstGeom prst="rect">
            <a:avLst/>
          </a:prstGeom>
          <a:solidFill>
            <a:schemeClr val="accent3">
              <a:lumMod val="95000"/>
            </a:schemeClr>
          </a:solidFill>
          <a:ln>
            <a:solidFill>
              <a:schemeClr val="tx1">
                <a:lumMod val="75000"/>
                <a:lumOff val="25000"/>
              </a:schemeClr>
            </a:solidFill>
          </a:ln>
        </p:spPr>
        <p:txBody>
          <a:bodyPr wrap="square" rtlCol="0">
            <a:spAutoFit/>
          </a:bodyPr>
          <a:lstStyle/>
          <a:p>
            <a:r>
              <a:rPr lang="en-US" sz="800" i="1" dirty="0" smtClean="0">
                <a:latin typeface="Garamond" panose="02020404030301010803" pitchFamily="18" charset="0"/>
              </a:rPr>
              <a:t>Use </a:t>
            </a:r>
            <a:r>
              <a:rPr lang="en-US" sz="800" i="1" dirty="0">
                <a:latin typeface="Garamond" panose="02020404030301010803" pitchFamily="18" charset="0"/>
              </a:rPr>
              <a:t>a separate subparagraph for each subordinate </a:t>
            </a:r>
            <a:r>
              <a:rPr lang="en-US" sz="800" i="1" dirty="0" smtClean="0">
                <a:latin typeface="Garamond" panose="02020404030301010803" pitchFamily="18" charset="0"/>
              </a:rPr>
              <a:t>unit, </a:t>
            </a:r>
            <a:r>
              <a:rPr lang="en-US" sz="800" i="1" dirty="0">
                <a:latin typeface="Garamond" panose="02020404030301010803" pitchFamily="18" charset="0"/>
              </a:rPr>
              <a:t>including reserves</a:t>
            </a:r>
            <a:r>
              <a:rPr lang="en-US" sz="800" i="1" dirty="0" smtClean="0">
                <a:latin typeface="Garamond" panose="02020404030301010803" pitchFamily="18" charset="0"/>
              </a:rPr>
              <a:t>. </a:t>
            </a:r>
            <a:r>
              <a:rPr lang="en-US" sz="800" i="1" dirty="0">
                <a:latin typeface="Garamond" panose="02020404030301010803" pitchFamily="18" charset="0"/>
              </a:rPr>
              <a:t>State only the tasks needed for comprehension, clarity, and </a:t>
            </a:r>
            <a:r>
              <a:rPr lang="en-US" sz="800" i="1" dirty="0" smtClean="0">
                <a:latin typeface="Garamond" panose="02020404030301010803" pitchFamily="18" charset="0"/>
              </a:rPr>
              <a:t>emphasis and ID special teams:  recon </a:t>
            </a:r>
            <a:r>
              <a:rPr lang="en-US" sz="800" i="1" dirty="0">
                <a:latin typeface="Garamond" panose="02020404030301010803" pitchFamily="18" charset="0"/>
              </a:rPr>
              <a:t>and security, assault, support, aid and litter, EPW and search, clearing, and demolitions. </a:t>
            </a:r>
            <a:r>
              <a:rPr lang="en-US" sz="800" i="1" dirty="0" smtClean="0">
                <a:latin typeface="Garamond" panose="02020404030301010803" pitchFamily="18" charset="0"/>
              </a:rPr>
              <a:t> You </a:t>
            </a:r>
            <a:r>
              <a:rPr lang="en-US" sz="800" i="1" dirty="0">
                <a:latin typeface="Garamond" panose="02020404030301010803" pitchFamily="18" charset="0"/>
              </a:rPr>
              <a:t>may also include detailed instructions for </a:t>
            </a:r>
            <a:r>
              <a:rPr lang="en-US" sz="800" i="1" dirty="0" smtClean="0">
                <a:latin typeface="Garamond" panose="02020404030301010803" pitchFamily="18" charset="0"/>
              </a:rPr>
              <a:t>specific Soldiers: PSG, </a:t>
            </a:r>
            <a:r>
              <a:rPr lang="en-US" sz="800" i="1" dirty="0">
                <a:latin typeface="Garamond" panose="02020404030301010803" pitchFamily="18" charset="0"/>
              </a:rPr>
              <a:t>RTO, compass-man, </a:t>
            </a:r>
            <a:r>
              <a:rPr lang="en-US" sz="800" i="1" dirty="0" smtClean="0">
                <a:latin typeface="Garamond" panose="02020404030301010803" pitchFamily="18" charset="0"/>
              </a:rPr>
              <a:t>pace-man, etc. </a:t>
            </a:r>
            <a:r>
              <a:rPr lang="en-US" sz="800" i="1" dirty="0">
                <a:latin typeface="Garamond" panose="02020404030301010803" pitchFamily="18" charset="0"/>
              </a:rPr>
              <a:t>Place tactical tasks that affect two or more units in Coordinating Instructions (subparagraph 3h).</a:t>
            </a:r>
          </a:p>
        </p:txBody>
      </p:sp>
      <p:sp>
        <p:nvSpPr>
          <p:cNvPr id="13" name="Rectangle 4"/>
          <p:cNvSpPr>
            <a:spLocks noChangeArrowheads="1"/>
          </p:cNvSpPr>
          <p:nvPr/>
        </p:nvSpPr>
        <p:spPr bwMode="auto">
          <a:xfrm>
            <a:off x="0" y="0"/>
            <a:ext cx="1475656" cy="228600"/>
          </a:xfrm>
          <a:prstGeom prst="rect">
            <a:avLst/>
          </a:prstGeom>
          <a:solidFill>
            <a:schemeClr val="bg1"/>
          </a:solidFill>
          <a:ln w="25400">
            <a:solidFill>
              <a:schemeClr val="tx1"/>
            </a:solidFill>
          </a:ln>
        </p:spPr>
        <p:style>
          <a:lnRef idx="1">
            <a:schemeClr val="accent2"/>
          </a:lnRef>
          <a:fillRef idx="2">
            <a:schemeClr val="accent2"/>
          </a:fillRef>
          <a:effectRef idx="1">
            <a:schemeClr val="accent2"/>
          </a:effectRef>
          <a:fontRef idx="minor">
            <a:schemeClr val="dk1"/>
          </a:fontRef>
        </p:style>
        <p:txBody>
          <a:bodyPr lIns="0" tIns="66032" rIns="0" bIns="66032" rtlCol="0" anchor="ctr"/>
          <a:lstStyle/>
          <a:p>
            <a:pPr algn="ctr"/>
            <a:r>
              <a:rPr lang="en-US" sz="1200" i="1" dirty="0" smtClean="0">
                <a:solidFill>
                  <a:schemeClr val="tx1"/>
                </a:solidFill>
                <a:latin typeface="Garamond" panose="02020404030301010803" pitchFamily="18" charset="0"/>
              </a:rPr>
              <a:t>Execution Con’t, Sect. f</a:t>
            </a:r>
            <a:endParaRPr lang="en-US" sz="1200" i="1" dirty="0">
              <a:solidFill>
                <a:schemeClr val="tx1"/>
              </a:solidFill>
              <a:latin typeface="Garamond" panose="02020404030301010803" pitchFamily="18" charset="0"/>
            </a:endParaRPr>
          </a:p>
        </p:txBody>
      </p:sp>
      <p:sp>
        <p:nvSpPr>
          <p:cNvPr id="3" name="Footer Placeholder 2"/>
          <p:cNvSpPr>
            <a:spLocks noGrp="1"/>
          </p:cNvSpPr>
          <p:nvPr>
            <p:ph type="ftr" sz="quarter" idx="11"/>
          </p:nvPr>
        </p:nvSpPr>
        <p:spPr/>
        <p:txBody>
          <a:bodyPr/>
          <a:lstStyle/>
          <a:p>
            <a:pPr>
              <a:defRPr/>
            </a:pPr>
            <a:r>
              <a:rPr lang="en-US" smtClean="0"/>
              <a:t>MyPatrolBase.com</a:t>
            </a:r>
            <a:endParaRPr lang="en-US" dirty="0"/>
          </a:p>
        </p:txBody>
      </p:sp>
      <p:sp>
        <p:nvSpPr>
          <p:cNvPr id="4" name="Slide Number Placeholder 3"/>
          <p:cNvSpPr>
            <a:spLocks noGrp="1"/>
          </p:cNvSpPr>
          <p:nvPr>
            <p:ph type="sldNum" sz="quarter" idx="12"/>
          </p:nvPr>
        </p:nvSpPr>
        <p:spPr/>
        <p:txBody>
          <a:bodyPr/>
          <a:lstStyle/>
          <a:p>
            <a:pPr>
              <a:defRPr/>
            </a:pPr>
            <a:fld id="{E6720408-2D1B-4BA1-A288-F5B1EE7FA1AF}" type="slidenum">
              <a:rPr lang="en-US" smtClean="0"/>
              <a:pPr>
                <a:defRPr/>
              </a:pPr>
              <a:t>30</a:t>
            </a:fld>
            <a:endParaRPr lang="en-US" dirty="0"/>
          </a:p>
        </p:txBody>
      </p:sp>
    </p:spTree>
    <p:extLst>
      <p:ext uri="{BB962C8B-B14F-4D97-AF65-F5344CB8AC3E}">
        <p14:creationId xmlns:p14="http://schemas.microsoft.com/office/powerpoint/2010/main" val="16262888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28600"/>
            <a:ext cx="9144000" cy="6629400"/>
          </a:xfrm>
          <a:prstGeom prst="rect">
            <a:avLst/>
          </a:prstGeom>
        </p:spPr>
        <p:style>
          <a:lnRef idx="2">
            <a:schemeClr val="dk1"/>
          </a:lnRef>
          <a:fillRef idx="1">
            <a:schemeClr val="lt1"/>
          </a:fillRef>
          <a:effectRef idx="0">
            <a:schemeClr val="dk1"/>
          </a:effectRef>
          <a:fontRef idx="minor">
            <a:schemeClr val="dk1"/>
          </a:fontRef>
        </p:style>
        <p:txBody>
          <a:bodyPr/>
          <a:lstStyle/>
          <a:p>
            <a:pPr algn="just" fontAlgn="auto">
              <a:spcBef>
                <a:spcPts val="0"/>
              </a:spcBef>
              <a:spcAft>
                <a:spcPts val="0"/>
              </a:spcAft>
              <a:defRPr/>
            </a:pPr>
            <a:endParaRPr lang="en-US" sz="1100" b="1" dirty="0">
              <a:latin typeface="Garamond" panose="02020404030301010803" pitchFamily="18" charset="0"/>
              <a:cs typeface="Arial" pitchFamily="34" charset="0"/>
            </a:endParaRPr>
          </a:p>
        </p:txBody>
      </p:sp>
      <p:sp>
        <p:nvSpPr>
          <p:cNvPr id="17" name="Rectangle 16"/>
          <p:cNvSpPr/>
          <p:nvPr/>
        </p:nvSpPr>
        <p:spPr>
          <a:xfrm>
            <a:off x="0" y="0"/>
            <a:ext cx="9144000" cy="2286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b="1" dirty="0" smtClean="0">
                <a:solidFill>
                  <a:schemeClr val="bg1"/>
                </a:solidFill>
                <a:latin typeface="Garamond" panose="02020404030301010803" pitchFamily="18" charset="0"/>
                <a:cs typeface="Arial" charset="0"/>
              </a:rPr>
              <a:t>COORDINATING INSTRUCTIONS:  TIMELINE</a:t>
            </a:r>
            <a:endParaRPr lang="en-US" sz="1200" b="1" dirty="0">
              <a:solidFill>
                <a:schemeClr val="bg1"/>
              </a:solidFill>
              <a:latin typeface="Garamond" panose="02020404030301010803" pitchFamily="18" charset="0"/>
              <a:cs typeface="Arial" charset="0"/>
            </a:endParaRPr>
          </a:p>
        </p:txBody>
      </p:sp>
      <p:sp>
        <p:nvSpPr>
          <p:cNvPr id="6" name="Rectangle 49"/>
          <p:cNvSpPr>
            <a:spLocks noChangeArrowheads="1"/>
          </p:cNvSpPr>
          <p:nvPr/>
        </p:nvSpPr>
        <p:spPr bwMode="auto">
          <a:xfrm>
            <a:off x="0" y="411083"/>
            <a:ext cx="9144000" cy="2559844"/>
          </a:xfrm>
          <a:prstGeom prst="rect">
            <a:avLst/>
          </a:prstGeom>
          <a:noFill/>
          <a:ln w="38100">
            <a:noFill/>
            <a:miter lim="800000"/>
            <a:headEnd/>
            <a:tailEnd/>
          </a:ln>
        </p:spPr>
        <p:txBody>
          <a:bodyPr wrap="none" anchor="ctr"/>
          <a:lstStyle/>
          <a:p>
            <a:pPr algn="ctr"/>
            <a:endParaRPr lang="en-US" sz="1200" dirty="0">
              <a:latin typeface="Garamond" panose="02020404030301010803" pitchFamily="18" charset="0"/>
            </a:endParaRPr>
          </a:p>
        </p:txBody>
      </p:sp>
      <p:sp>
        <p:nvSpPr>
          <p:cNvPr id="8" name="Line 129"/>
          <p:cNvSpPr>
            <a:spLocks noChangeShapeType="1"/>
          </p:cNvSpPr>
          <p:nvPr/>
        </p:nvSpPr>
        <p:spPr bwMode="auto">
          <a:xfrm>
            <a:off x="1" y="1117600"/>
            <a:ext cx="9143999" cy="7144"/>
          </a:xfrm>
          <a:prstGeom prst="line">
            <a:avLst/>
          </a:prstGeom>
          <a:noFill/>
          <a:ln w="28575">
            <a:solidFill>
              <a:schemeClr val="tx1"/>
            </a:solidFill>
            <a:round/>
            <a:headEnd/>
            <a:tailEnd/>
          </a:ln>
        </p:spPr>
        <p:txBody>
          <a:bodyPr/>
          <a:lstStyle/>
          <a:p>
            <a:endParaRPr lang="en-US" dirty="0">
              <a:latin typeface="Garamond" panose="02020404030301010803" pitchFamily="18" charset="0"/>
            </a:endParaRPr>
          </a:p>
        </p:txBody>
      </p:sp>
      <p:sp>
        <p:nvSpPr>
          <p:cNvPr id="12" name="Text Box 132"/>
          <p:cNvSpPr txBox="1">
            <a:spLocks noChangeArrowheads="1"/>
          </p:cNvSpPr>
          <p:nvPr/>
        </p:nvSpPr>
        <p:spPr bwMode="auto">
          <a:xfrm>
            <a:off x="1" y="796846"/>
            <a:ext cx="876300" cy="215444"/>
          </a:xfrm>
          <a:prstGeom prst="rect">
            <a:avLst/>
          </a:prstGeom>
          <a:noFill/>
          <a:ln w="12700">
            <a:noFill/>
            <a:miter lim="800000"/>
            <a:headEnd/>
            <a:tailEnd/>
          </a:ln>
        </p:spPr>
        <p:txBody>
          <a:bodyPr>
            <a:spAutoFit/>
          </a:bodyPr>
          <a:lstStyle/>
          <a:p>
            <a:pPr>
              <a:spcBef>
                <a:spcPct val="50000"/>
              </a:spcBef>
            </a:pPr>
            <a:r>
              <a:rPr lang="en-US" sz="800" dirty="0" smtClean="0">
                <a:latin typeface="Garamond" panose="02020404030301010803" pitchFamily="18" charset="0"/>
              </a:rPr>
              <a:t>HIGHER</a:t>
            </a:r>
            <a:endParaRPr lang="en-US" sz="800" dirty="0">
              <a:latin typeface="Garamond" panose="02020404030301010803" pitchFamily="18" charset="0"/>
            </a:endParaRPr>
          </a:p>
        </p:txBody>
      </p:sp>
      <p:sp>
        <p:nvSpPr>
          <p:cNvPr id="10" name="Line 131"/>
          <p:cNvSpPr>
            <a:spLocks noChangeShapeType="1"/>
          </p:cNvSpPr>
          <p:nvPr/>
        </p:nvSpPr>
        <p:spPr bwMode="auto">
          <a:xfrm>
            <a:off x="0" y="4725144"/>
            <a:ext cx="9144000" cy="0"/>
          </a:xfrm>
          <a:prstGeom prst="line">
            <a:avLst/>
          </a:prstGeom>
          <a:noFill/>
          <a:ln w="28575">
            <a:solidFill>
              <a:srgbClr val="FF0000"/>
            </a:solidFill>
            <a:round/>
            <a:headEnd/>
            <a:tailEnd/>
          </a:ln>
        </p:spPr>
        <p:txBody>
          <a:bodyPr/>
          <a:lstStyle/>
          <a:p>
            <a:endParaRPr lang="en-US" dirty="0">
              <a:latin typeface="Garamond" panose="02020404030301010803" pitchFamily="18" charset="0"/>
            </a:endParaRPr>
          </a:p>
        </p:txBody>
      </p:sp>
      <p:sp>
        <p:nvSpPr>
          <p:cNvPr id="14" name="Text Box 134"/>
          <p:cNvSpPr txBox="1">
            <a:spLocks noChangeArrowheads="1"/>
          </p:cNvSpPr>
          <p:nvPr/>
        </p:nvSpPr>
        <p:spPr bwMode="auto">
          <a:xfrm>
            <a:off x="0" y="4388246"/>
            <a:ext cx="1346200" cy="215444"/>
          </a:xfrm>
          <a:prstGeom prst="rect">
            <a:avLst/>
          </a:prstGeom>
          <a:noFill/>
          <a:ln w="12700">
            <a:noFill/>
            <a:miter lim="800000"/>
            <a:headEnd/>
            <a:tailEnd/>
          </a:ln>
        </p:spPr>
        <p:txBody>
          <a:bodyPr>
            <a:spAutoFit/>
          </a:bodyPr>
          <a:lstStyle/>
          <a:p>
            <a:pPr>
              <a:spcBef>
                <a:spcPct val="50000"/>
              </a:spcBef>
            </a:pPr>
            <a:r>
              <a:rPr lang="en-US" sz="800" dirty="0">
                <a:latin typeface="Garamond" panose="02020404030301010803" pitchFamily="18" charset="0"/>
              </a:rPr>
              <a:t>ENEMY</a:t>
            </a:r>
          </a:p>
        </p:txBody>
      </p:sp>
      <p:sp>
        <p:nvSpPr>
          <p:cNvPr id="15" name="Line 137"/>
          <p:cNvSpPr>
            <a:spLocks noChangeShapeType="1"/>
          </p:cNvSpPr>
          <p:nvPr/>
        </p:nvSpPr>
        <p:spPr bwMode="auto">
          <a:xfrm>
            <a:off x="1" y="6014144"/>
            <a:ext cx="9143999" cy="7144"/>
          </a:xfrm>
          <a:prstGeom prst="line">
            <a:avLst/>
          </a:prstGeom>
          <a:noFill/>
          <a:ln w="28575">
            <a:solidFill>
              <a:schemeClr val="accent2"/>
            </a:solidFill>
            <a:round/>
            <a:headEnd/>
            <a:tailEnd/>
          </a:ln>
        </p:spPr>
        <p:txBody>
          <a:bodyPr/>
          <a:lstStyle/>
          <a:p>
            <a:endParaRPr lang="en-US" dirty="0">
              <a:latin typeface="Garamond" panose="02020404030301010803" pitchFamily="18" charset="0"/>
            </a:endParaRPr>
          </a:p>
        </p:txBody>
      </p:sp>
      <p:sp>
        <p:nvSpPr>
          <p:cNvPr id="16" name="Text Box 138"/>
          <p:cNvSpPr txBox="1">
            <a:spLocks noChangeArrowheads="1"/>
          </p:cNvSpPr>
          <p:nvPr/>
        </p:nvSpPr>
        <p:spPr bwMode="auto">
          <a:xfrm>
            <a:off x="0" y="5733256"/>
            <a:ext cx="1718733" cy="215444"/>
          </a:xfrm>
          <a:prstGeom prst="rect">
            <a:avLst/>
          </a:prstGeom>
          <a:noFill/>
          <a:ln w="12700">
            <a:noFill/>
            <a:miter lim="800000"/>
            <a:headEnd/>
            <a:tailEnd/>
          </a:ln>
        </p:spPr>
        <p:txBody>
          <a:bodyPr>
            <a:spAutoFit/>
          </a:bodyPr>
          <a:lstStyle/>
          <a:p>
            <a:pPr>
              <a:spcBef>
                <a:spcPct val="50000"/>
              </a:spcBef>
            </a:pPr>
            <a:r>
              <a:rPr lang="en-US" sz="800" dirty="0">
                <a:latin typeface="Garamond" panose="02020404030301010803" pitchFamily="18" charset="0"/>
              </a:rPr>
              <a:t>WX / LIGHT DATA</a:t>
            </a:r>
          </a:p>
        </p:txBody>
      </p:sp>
      <p:grpSp>
        <p:nvGrpSpPr>
          <p:cNvPr id="4" name="Group 3"/>
          <p:cNvGrpSpPr/>
          <p:nvPr/>
        </p:nvGrpSpPr>
        <p:grpSpPr>
          <a:xfrm>
            <a:off x="-33867" y="1952079"/>
            <a:ext cx="9177867" cy="331937"/>
            <a:chOff x="-33867" y="1952079"/>
            <a:chExt cx="9177867" cy="331937"/>
          </a:xfrm>
        </p:grpSpPr>
        <p:sp>
          <p:nvSpPr>
            <p:cNvPr id="9" name="Line 130"/>
            <p:cNvSpPr>
              <a:spLocks noChangeShapeType="1"/>
            </p:cNvSpPr>
            <p:nvPr/>
          </p:nvSpPr>
          <p:spPr bwMode="auto">
            <a:xfrm>
              <a:off x="1" y="2276872"/>
              <a:ext cx="9143999" cy="7144"/>
            </a:xfrm>
            <a:prstGeom prst="line">
              <a:avLst/>
            </a:prstGeom>
            <a:noFill/>
            <a:ln w="28575">
              <a:solidFill>
                <a:srgbClr val="0000FF"/>
              </a:solidFill>
              <a:round/>
              <a:headEnd/>
              <a:tailEnd/>
            </a:ln>
          </p:spPr>
          <p:txBody>
            <a:bodyPr/>
            <a:lstStyle/>
            <a:p>
              <a:endParaRPr lang="en-US" dirty="0">
                <a:latin typeface="Garamond" panose="02020404030301010803" pitchFamily="18" charset="0"/>
              </a:endParaRPr>
            </a:p>
          </p:txBody>
        </p:sp>
        <p:sp>
          <p:nvSpPr>
            <p:cNvPr id="13" name="Text Box 133"/>
            <p:cNvSpPr txBox="1">
              <a:spLocks noChangeArrowheads="1"/>
            </p:cNvSpPr>
            <p:nvPr/>
          </p:nvSpPr>
          <p:spPr bwMode="auto">
            <a:xfrm>
              <a:off x="-33867" y="1952079"/>
              <a:ext cx="2015067" cy="215444"/>
            </a:xfrm>
            <a:prstGeom prst="rect">
              <a:avLst/>
            </a:prstGeom>
            <a:noFill/>
            <a:ln w="12700">
              <a:noFill/>
              <a:miter lim="800000"/>
              <a:headEnd/>
              <a:tailEnd/>
            </a:ln>
          </p:spPr>
          <p:txBody>
            <a:bodyPr>
              <a:spAutoFit/>
            </a:bodyPr>
            <a:lstStyle/>
            <a:p>
              <a:pPr>
                <a:spcBef>
                  <a:spcPct val="50000"/>
                </a:spcBef>
              </a:pPr>
              <a:r>
                <a:rPr lang="en-US" sz="800" dirty="0" smtClean="0">
                  <a:latin typeface="Garamond" panose="02020404030301010803" pitchFamily="18" charset="0"/>
                </a:rPr>
                <a:t>PLANNING</a:t>
              </a:r>
              <a:endParaRPr lang="en-US" sz="800" dirty="0">
                <a:latin typeface="Garamond" panose="02020404030301010803" pitchFamily="18" charset="0"/>
              </a:endParaRPr>
            </a:p>
          </p:txBody>
        </p:sp>
      </p:grpSp>
      <p:sp>
        <p:nvSpPr>
          <p:cNvPr id="19" name="Line 130"/>
          <p:cNvSpPr>
            <a:spLocks noChangeShapeType="1"/>
          </p:cNvSpPr>
          <p:nvPr/>
        </p:nvSpPr>
        <p:spPr bwMode="auto">
          <a:xfrm>
            <a:off x="1" y="3493864"/>
            <a:ext cx="9134017" cy="7144"/>
          </a:xfrm>
          <a:prstGeom prst="line">
            <a:avLst/>
          </a:prstGeom>
          <a:noFill/>
          <a:ln w="28575">
            <a:solidFill>
              <a:schemeClr val="accent2">
                <a:lumMod val="60000"/>
                <a:lumOff val="40000"/>
              </a:schemeClr>
            </a:solidFill>
            <a:round/>
            <a:headEnd/>
            <a:tailEnd/>
          </a:ln>
        </p:spPr>
        <p:txBody>
          <a:bodyPr/>
          <a:lstStyle/>
          <a:p>
            <a:endParaRPr lang="en-US" dirty="0">
              <a:latin typeface="Garamond" panose="02020404030301010803" pitchFamily="18" charset="0"/>
            </a:endParaRPr>
          </a:p>
        </p:txBody>
      </p:sp>
      <p:sp>
        <p:nvSpPr>
          <p:cNvPr id="20" name="Text Box 133"/>
          <p:cNvSpPr txBox="1">
            <a:spLocks noChangeArrowheads="1"/>
          </p:cNvSpPr>
          <p:nvPr/>
        </p:nvSpPr>
        <p:spPr bwMode="auto">
          <a:xfrm>
            <a:off x="-43849" y="3169071"/>
            <a:ext cx="2015067" cy="215444"/>
          </a:xfrm>
          <a:prstGeom prst="rect">
            <a:avLst/>
          </a:prstGeom>
          <a:noFill/>
          <a:ln w="12700">
            <a:noFill/>
            <a:miter lim="800000"/>
            <a:headEnd/>
            <a:tailEnd/>
          </a:ln>
        </p:spPr>
        <p:txBody>
          <a:bodyPr>
            <a:spAutoFit/>
          </a:bodyPr>
          <a:lstStyle/>
          <a:p>
            <a:pPr>
              <a:spcBef>
                <a:spcPct val="50000"/>
              </a:spcBef>
            </a:pPr>
            <a:r>
              <a:rPr lang="en-US" sz="800" dirty="0" smtClean="0">
                <a:latin typeface="Garamond" panose="02020404030301010803" pitchFamily="18" charset="0"/>
              </a:rPr>
              <a:t>OPERATION</a:t>
            </a:r>
            <a:endParaRPr lang="en-US" sz="800" dirty="0">
              <a:latin typeface="Garamond" panose="02020404030301010803" pitchFamily="18" charset="0"/>
            </a:endParaRPr>
          </a:p>
        </p:txBody>
      </p:sp>
      <p:sp>
        <p:nvSpPr>
          <p:cNvPr id="22" name="TextBox 21"/>
          <p:cNvSpPr txBox="1"/>
          <p:nvPr/>
        </p:nvSpPr>
        <p:spPr>
          <a:xfrm>
            <a:off x="5230433" y="2989808"/>
            <a:ext cx="3808330" cy="169277"/>
          </a:xfrm>
          <a:prstGeom prst="rect">
            <a:avLst/>
          </a:prstGeom>
          <a:noFill/>
        </p:spPr>
        <p:txBody>
          <a:bodyPr wrap="square" lIns="0" rIns="0" bIns="0" rtlCol="0">
            <a:spAutoFit/>
          </a:bodyPr>
          <a:lstStyle/>
          <a:p>
            <a:pPr algn="r"/>
            <a:r>
              <a:rPr lang="en-US" sz="800" i="1" dirty="0" smtClean="0">
                <a:latin typeface="Garamond" panose="02020404030301010803" pitchFamily="18" charset="0"/>
                <a:cs typeface="Arial" pitchFamily="34" charset="0"/>
              </a:rPr>
              <a:t>Min: Hit Time</a:t>
            </a:r>
            <a:endParaRPr lang="en-US" sz="800" i="1" dirty="0">
              <a:latin typeface="Garamond" panose="02020404030301010803" pitchFamily="18" charset="0"/>
            </a:endParaRPr>
          </a:p>
        </p:txBody>
      </p:sp>
      <p:sp>
        <p:nvSpPr>
          <p:cNvPr id="23" name="Rectangle 4"/>
          <p:cNvSpPr>
            <a:spLocks noChangeArrowheads="1"/>
          </p:cNvSpPr>
          <p:nvPr/>
        </p:nvSpPr>
        <p:spPr bwMode="auto">
          <a:xfrm>
            <a:off x="0" y="0"/>
            <a:ext cx="1043608" cy="228600"/>
          </a:xfrm>
          <a:prstGeom prst="rect">
            <a:avLst/>
          </a:prstGeom>
          <a:solidFill>
            <a:schemeClr val="bg1"/>
          </a:solidFill>
          <a:ln w="25400">
            <a:solidFill>
              <a:schemeClr val="tx1"/>
            </a:solidFill>
          </a:ln>
        </p:spPr>
        <p:style>
          <a:lnRef idx="1">
            <a:schemeClr val="accent2"/>
          </a:lnRef>
          <a:fillRef idx="2">
            <a:schemeClr val="accent2"/>
          </a:fillRef>
          <a:effectRef idx="1">
            <a:schemeClr val="accent2"/>
          </a:effectRef>
          <a:fontRef idx="minor">
            <a:schemeClr val="dk1"/>
          </a:fontRef>
        </p:style>
        <p:txBody>
          <a:bodyPr lIns="0" tIns="66032" rIns="0" bIns="66032" rtlCol="0" anchor="ctr"/>
          <a:lstStyle/>
          <a:p>
            <a:pPr algn="ctr"/>
            <a:r>
              <a:rPr lang="en-US" sz="1200" i="1" dirty="0" smtClean="0">
                <a:solidFill>
                  <a:schemeClr val="tx1"/>
                </a:solidFill>
                <a:latin typeface="Garamond" panose="02020404030301010803" pitchFamily="18" charset="0"/>
              </a:rPr>
              <a:t>Execution Con’t</a:t>
            </a:r>
            <a:endParaRPr lang="en-US" sz="1200" i="1" dirty="0">
              <a:solidFill>
                <a:schemeClr val="tx1"/>
              </a:solidFill>
              <a:latin typeface="Garamond" panose="02020404030301010803" pitchFamily="18" charset="0"/>
            </a:endParaRPr>
          </a:p>
        </p:txBody>
      </p:sp>
      <p:sp>
        <p:nvSpPr>
          <p:cNvPr id="24" name="TextBox 23"/>
          <p:cNvSpPr txBox="1"/>
          <p:nvPr/>
        </p:nvSpPr>
        <p:spPr>
          <a:xfrm>
            <a:off x="2267744" y="1628800"/>
            <a:ext cx="6768752" cy="169277"/>
          </a:xfrm>
          <a:prstGeom prst="rect">
            <a:avLst/>
          </a:prstGeom>
          <a:noFill/>
        </p:spPr>
        <p:txBody>
          <a:bodyPr wrap="square" lIns="0" rIns="0" bIns="0" rtlCol="0">
            <a:spAutoFit/>
          </a:bodyPr>
          <a:lstStyle/>
          <a:p>
            <a:pPr algn="r"/>
            <a:r>
              <a:rPr lang="en-US" sz="800" i="1" dirty="0" smtClean="0">
                <a:latin typeface="Garamond" panose="02020404030301010803" pitchFamily="18" charset="0"/>
                <a:cs typeface="Arial" pitchFamily="34" charset="0"/>
              </a:rPr>
              <a:t>Essential Events: Time now, DX, Ammo Draw, Coordinations w Higher, OPORD, Fires Coordination Brief, Inspections, Rehearsals, SP</a:t>
            </a:r>
            <a:endParaRPr lang="en-US" sz="800" i="1" dirty="0">
              <a:latin typeface="Garamond" panose="02020404030301010803" pitchFamily="18" charset="0"/>
            </a:endParaRPr>
          </a:p>
        </p:txBody>
      </p:sp>
      <p:sp>
        <p:nvSpPr>
          <p:cNvPr id="25" name="Rectangle 4"/>
          <p:cNvSpPr>
            <a:spLocks noChangeArrowheads="1"/>
          </p:cNvSpPr>
          <p:nvPr/>
        </p:nvSpPr>
        <p:spPr bwMode="auto">
          <a:xfrm>
            <a:off x="0" y="0"/>
            <a:ext cx="1475656" cy="228600"/>
          </a:xfrm>
          <a:prstGeom prst="rect">
            <a:avLst/>
          </a:prstGeom>
          <a:solidFill>
            <a:schemeClr val="bg1"/>
          </a:solidFill>
          <a:ln w="25400">
            <a:solidFill>
              <a:schemeClr val="tx1"/>
            </a:solidFill>
          </a:ln>
        </p:spPr>
        <p:style>
          <a:lnRef idx="1">
            <a:schemeClr val="accent2"/>
          </a:lnRef>
          <a:fillRef idx="2">
            <a:schemeClr val="accent2"/>
          </a:fillRef>
          <a:effectRef idx="1">
            <a:schemeClr val="accent2"/>
          </a:effectRef>
          <a:fontRef idx="minor">
            <a:schemeClr val="dk1"/>
          </a:fontRef>
        </p:style>
        <p:txBody>
          <a:bodyPr lIns="0" tIns="66032" rIns="0" bIns="66032" rtlCol="0" anchor="ctr"/>
          <a:lstStyle/>
          <a:p>
            <a:pPr algn="ctr"/>
            <a:r>
              <a:rPr lang="en-US" sz="1200" i="1" dirty="0" smtClean="0">
                <a:solidFill>
                  <a:schemeClr val="tx1"/>
                </a:solidFill>
                <a:latin typeface="Garamond" panose="02020404030301010803" pitchFamily="18" charset="0"/>
              </a:rPr>
              <a:t>Execution Con’t, Sect. g</a:t>
            </a:r>
            <a:endParaRPr lang="en-US" sz="1200" i="1" dirty="0">
              <a:solidFill>
                <a:schemeClr val="tx1"/>
              </a:solidFill>
              <a:latin typeface="Garamond" panose="02020404030301010803" pitchFamily="18" charset="0"/>
            </a:endParaRPr>
          </a:p>
        </p:txBody>
      </p:sp>
      <p:sp>
        <p:nvSpPr>
          <p:cNvPr id="2" name="Footer Placeholder 1"/>
          <p:cNvSpPr>
            <a:spLocks noGrp="1"/>
          </p:cNvSpPr>
          <p:nvPr>
            <p:ph type="ftr" sz="quarter" idx="11"/>
          </p:nvPr>
        </p:nvSpPr>
        <p:spPr/>
        <p:txBody>
          <a:bodyPr/>
          <a:lstStyle/>
          <a:p>
            <a:pPr>
              <a:defRPr/>
            </a:pPr>
            <a:r>
              <a:rPr lang="en-US" smtClean="0"/>
              <a:t>MyPatrolBase.com</a:t>
            </a:r>
            <a:endParaRPr lang="en-US" dirty="0"/>
          </a:p>
        </p:txBody>
      </p:sp>
      <p:sp>
        <p:nvSpPr>
          <p:cNvPr id="3" name="Slide Number Placeholder 2"/>
          <p:cNvSpPr>
            <a:spLocks noGrp="1"/>
          </p:cNvSpPr>
          <p:nvPr>
            <p:ph type="sldNum" sz="quarter" idx="12"/>
          </p:nvPr>
        </p:nvSpPr>
        <p:spPr/>
        <p:txBody>
          <a:bodyPr/>
          <a:lstStyle/>
          <a:p>
            <a:pPr>
              <a:defRPr/>
            </a:pPr>
            <a:fld id="{E6720408-2D1B-4BA1-A288-F5B1EE7FA1AF}" type="slidenum">
              <a:rPr lang="en-US" smtClean="0"/>
              <a:pPr>
                <a:defRPr/>
              </a:pPr>
              <a:t>31</a:t>
            </a:fld>
            <a:endParaRPr lang="en-US" dirty="0"/>
          </a:p>
        </p:txBody>
      </p:sp>
    </p:spTree>
    <p:extLst>
      <p:ext uri="{BB962C8B-B14F-4D97-AF65-F5344CB8AC3E}">
        <p14:creationId xmlns:p14="http://schemas.microsoft.com/office/powerpoint/2010/main" val="16881492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9144000" cy="2286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b="1" dirty="0" smtClean="0">
                <a:solidFill>
                  <a:schemeClr val="bg1"/>
                </a:solidFill>
                <a:latin typeface="Garamond" panose="02020404030301010803" pitchFamily="18" charset="0"/>
                <a:cs typeface="Arial" charset="0"/>
              </a:rPr>
              <a:t>COORDINATING INSTRUCTIONS CONT’D</a:t>
            </a:r>
            <a:endParaRPr lang="en-US" sz="1200" b="1" dirty="0">
              <a:solidFill>
                <a:schemeClr val="bg1"/>
              </a:solidFill>
              <a:latin typeface="Garamond" panose="02020404030301010803" pitchFamily="18" charset="0"/>
              <a:cs typeface="Arial" charset="0"/>
            </a:endParaRPr>
          </a:p>
        </p:txBody>
      </p:sp>
      <p:sp>
        <p:nvSpPr>
          <p:cNvPr id="12" name="Rectangle 11">
            <a:extLst>
              <a:ext uri="{FF2B5EF4-FFF2-40B4-BE49-F238E27FC236}">
                <a16:creationId xmlns="" xmlns:a16="http://schemas.microsoft.com/office/drawing/2014/main" id="{6F56F4A9-A427-495B-9DC2-8D265D7ADF47}"/>
              </a:ext>
            </a:extLst>
          </p:cNvPr>
          <p:cNvSpPr/>
          <p:nvPr/>
        </p:nvSpPr>
        <p:spPr>
          <a:xfrm>
            <a:off x="2902" y="228276"/>
            <a:ext cx="9141097" cy="6629400"/>
          </a:xfrm>
          <a:prstGeom prst="rect">
            <a:avLst/>
          </a:prstGeom>
        </p:spPr>
        <p:style>
          <a:lnRef idx="2">
            <a:schemeClr val="dk1"/>
          </a:lnRef>
          <a:fillRef idx="1">
            <a:schemeClr val="lt1"/>
          </a:fillRef>
          <a:effectRef idx="0">
            <a:schemeClr val="dk1"/>
          </a:effectRef>
          <a:fontRef idx="minor">
            <a:schemeClr val="dk1"/>
          </a:fontRef>
        </p:style>
        <p:txBody>
          <a:bodyPr lIns="274320" rIns="274320"/>
          <a:lstStyle/>
          <a:p>
            <a:pPr fontAlgn="auto">
              <a:spcBef>
                <a:spcPts val="0"/>
              </a:spcBef>
              <a:spcAft>
                <a:spcPts val="0"/>
              </a:spcAft>
              <a:defRPr/>
            </a:pPr>
            <a:endParaRPr lang="en-US" sz="1200" b="1" dirty="0" smtClean="0">
              <a:latin typeface="Garamond" panose="02020404030301010803" pitchFamily="18" charset="0"/>
              <a:cs typeface="Arial" pitchFamily="34" charset="0"/>
            </a:endParaRPr>
          </a:p>
          <a:p>
            <a:pPr fontAlgn="auto">
              <a:spcBef>
                <a:spcPts val="0"/>
              </a:spcBef>
              <a:spcAft>
                <a:spcPts val="0"/>
              </a:spcAft>
              <a:defRPr/>
            </a:pPr>
            <a:endParaRPr lang="en-US" sz="1200" dirty="0" smtClean="0">
              <a:latin typeface="Garamond" panose="02020404030301010803" pitchFamily="18" charset="0"/>
              <a:cs typeface="Arial" pitchFamily="34" charset="0"/>
            </a:endParaRPr>
          </a:p>
          <a:p>
            <a:pPr fontAlgn="auto">
              <a:spcBef>
                <a:spcPts val="0"/>
              </a:spcBef>
              <a:spcAft>
                <a:spcPts val="0"/>
              </a:spcAft>
              <a:defRPr/>
            </a:pPr>
            <a:r>
              <a:rPr lang="en-US" sz="1200" dirty="0" smtClean="0">
                <a:latin typeface="Garamond" panose="02020404030301010803" pitchFamily="18" charset="0"/>
                <a:cs typeface="Arial" pitchFamily="34" charset="0"/>
              </a:rPr>
              <a:t>Commander’s Critical Information Requirements</a:t>
            </a:r>
          </a:p>
          <a:p>
            <a:pPr fontAlgn="auto">
              <a:spcBef>
                <a:spcPts val="0"/>
              </a:spcBef>
              <a:spcAft>
                <a:spcPts val="0"/>
              </a:spcAft>
              <a:defRPr/>
            </a:pPr>
            <a:r>
              <a:rPr lang="en-US" sz="800" dirty="0" smtClean="0">
                <a:latin typeface="Garamond" panose="02020404030301010803" pitchFamily="18" charset="0"/>
                <a:cs typeface="Arial" pitchFamily="34" charset="0"/>
              </a:rPr>
              <a:t>(What does the Commander need to know? / Information to Collect):</a:t>
            </a:r>
          </a:p>
          <a:p>
            <a:pPr fontAlgn="auto">
              <a:spcBef>
                <a:spcPts val="0"/>
              </a:spcBef>
              <a:spcAft>
                <a:spcPts val="0"/>
              </a:spcAft>
              <a:defRPr/>
            </a:pPr>
            <a:endParaRPr lang="en-US" sz="600" b="1" dirty="0" smtClean="0">
              <a:latin typeface="Garamond" panose="02020404030301010803" pitchFamily="18" charset="0"/>
              <a:cs typeface="Arial" pitchFamily="34" charset="0"/>
            </a:endParaRPr>
          </a:p>
          <a:p>
            <a:pPr marL="288925" fontAlgn="auto">
              <a:spcBef>
                <a:spcPts val="0"/>
              </a:spcBef>
              <a:spcAft>
                <a:spcPts val="0"/>
              </a:spcAft>
              <a:defRPr/>
            </a:pPr>
            <a:r>
              <a:rPr lang="en-US" sz="1200" dirty="0" smtClean="0">
                <a:latin typeface="Garamond" panose="02020404030301010803" pitchFamily="18" charset="0"/>
                <a:cs typeface="Arial" pitchFamily="34" charset="0"/>
              </a:rPr>
              <a:t>Priority </a:t>
            </a:r>
            <a:r>
              <a:rPr lang="en-US" sz="1200" dirty="0">
                <a:latin typeface="Garamond" panose="02020404030301010803" pitchFamily="18" charset="0"/>
                <a:cs typeface="Arial" pitchFamily="34" charset="0"/>
              </a:rPr>
              <a:t>Intelligence Requirements: </a:t>
            </a:r>
            <a:r>
              <a:rPr lang="en-US" sz="800" dirty="0">
                <a:latin typeface="Garamond" panose="02020404030301010803" pitchFamily="18" charset="0"/>
                <a:cs typeface="Arial" pitchFamily="34" charset="0"/>
              </a:rPr>
              <a:t>(</a:t>
            </a:r>
            <a:r>
              <a:rPr lang="en-US" sz="800" i="1" dirty="0">
                <a:latin typeface="Garamond" panose="02020404030301010803" pitchFamily="18" charset="0"/>
                <a:cs typeface="Arial" pitchFamily="34" charset="0"/>
              </a:rPr>
              <a:t>Intelligence the Commander needs for planning/decision-making </a:t>
            </a:r>
            <a:r>
              <a:rPr lang="en-US" sz="800" i="1" dirty="0" smtClean="0">
                <a:latin typeface="Garamond" panose="02020404030301010803" pitchFamily="18" charset="0"/>
                <a:cs typeface="Arial" pitchFamily="34" charset="0"/>
              </a:rPr>
              <a:t>, i.e.: </a:t>
            </a:r>
            <a:r>
              <a:rPr lang="en-US" sz="800" i="1" dirty="0">
                <a:latin typeface="Garamond" panose="02020404030301010803" pitchFamily="18" charset="0"/>
                <a:cs typeface="Arial" pitchFamily="34" charset="0"/>
              </a:rPr>
              <a:t>h</a:t>
            </a:r>
            <a:r>
              <a:rPr lang="en-US" sz="800" i="1" dirty="0" smtClean="0">
                <a:latin typeface="Garamond" panose="02020404030301010803" pitchFamily="18" charset="0"/>
                <a:cs typeface="Arial" pitchFamily="34" charset="0"/>
              </a:rPr>
              <a:t>ide sites of the Enemy, location of Enemy command nodes</a:t>
            </a:r>
            <a:r>
              <a:rPr lang="en-US" sz="800" dirty="0" smtClean="0">
                <a:latin typeface="Garamond" panose="02020404030301010803" pitchFamily="18" charset="0"/>
                <a:cs typeface="Arial" pitchFamily="34" charset="0"/>
              </a:rPr>
              <a:t>)</a:t>
            </a:r>
            <a:endParaRPr lang="en-US" sz="800" dirty="0">
              <a:latin typeface="Garamond" panose="02020404030301010803" pitchFamily="18" charset="0"/>
              <a:cs typeface="Arial" pitchFamily="34" charset="0"/>
            </a:endParaRPr>
          </a:p>
          <a:p>
            <a:pPr marL="288925" fontAlgn="auto">
              <a:spcBef>
                <a:spcPts val="0"/>
              </a:spcBef>
              <a:spcAft>
                <a:spcPts val="0"/>
              </a:spcAft>
              <a:defRPr/>
            </a:pPr>
            <a:r>
              <a:rPr lang="en-US" sz="1200" dirty="0" smtClean="0">
                <a:latin typeface="Garamond" panose="02020404030301010803" pitchFamily="18" charset="0"/>
                <a:cs typeface="Arial"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288925" fontAlgn="auto">
              <a:spcBef>
                <a:spcPts val="0"/>
              </a:spcBef>
              <a:spcAft>
                <a:spcPts val="0"/>
              </a:spcAft>
              <a:defRPr/>
            </a:pPr>
            <a:endParaRPr lang="en-US" sz="1200" dirty="0" smtClean="0">
              <a:latin typeface="Garamond" panose="02020404030301010803" pitchFamily="18" charset="0"/>
              <a:cs typeface="Arial" pitchFamily="34" charset="0"/>
            </a:endParaRPr>
          </a:p>
          <a:p>
            <a:pPr marL="288925" fontAlgn="auto">
              <a:spcBef>
                <a:spcPts val="0"/>
              </a:spcBef>
              <a:spcAft>
                <a:spcPts val="0"/>
              </a:spcAft>
              <a:defRPr/>
            </a:pPr>
            <a:r>
              <a:rPr lang="en-US" sz="1200" dirty="0" smtClean="0">
                <a:latin typeface="Garamond" panose="02020404030301010803" pitchFamily="18" charset="0"/>
                <a:cs typeface="Arial" pitchFamily="34" charset="0"/>
              </a:rPr>
              <a:t>Friendly Force Information Requirements: </a:t>
            </a:r>
            <a:r>
              <a:rPr lang="en-US" sz="800" dirty="0" smtClean="0">
                <a:latin typeface="Garamond" panose="02020404030301010803" pitchFamily="18" charset="0"/>
                <a:cs typeface="Arial" pitchFamily="34" charset="0"/>
              </a:rPr>
              <a:t>(</a:t>
            </a:r>
            <a:r>
              <a:rPr lang="en-US" sz="800" i="1" dirty="0" smtClean="0">
                <a:latin typeface="Garamond" panose="02020404030301010803" pitchFamily="18" charset="0"/>
                <a:cs typeface="Arial" pitchFamily="34" charset="0"/>
              </a:rPr>
              <a:t>Info the Commander needs to know about available forces: personnel status, ammo count, leadership available, i.e.: loss of a belt-fed WPN, Soldier, or sensitive item</a:t>
            </a:r>
            <a:r>
              <a:rPr lang="en-US" sz="800" dirty="0" smtClean="0">
                <a:latin typeface="Garamond" panose="02020404030301010803" pitchFamily="18" charset="0"/>
                <a:cs typeface="Arial" pitchFamily="34" charset="0"/>
              </a:rPr>
              <a:t>)</a:t>
            </a:r>
          </a:p>
          <a:p>
            <a:pPr marL="288925" fontAlgn="auto">
              <a:spcBef>
                <a:spcPts val="0"/>
              </a:spcBef>
              <a:spcAft>
                <a:spcPts val="0"/>
              </a:spcAft>
              <a:defRPr/>
            </a:pPr>
            <a:r>
              <a:rPr lang="en-US" sz="1200" dirty="0" smtClean="0">
                <a:latin typeface="Garamond" panose="02020404030301010803" pitchFamily="18" charset="0"/>
                <a:cs typeface="Arial"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fontAlgn="auto">
              <a:spcBef>
                <a:spcPts val="0"/>
              </a:spcBef>
              <a:spcAft>
                <a:spcPts val="0"/>
              </a:spcAft>
              <a:defRPr/>
            </a:pPr>
            <a:endParaRPr lang="en-US" sz="1200" dirty="0">
              <a:latin typeface="Garamond" panose="02020404030301010803" pitchFamily="18" charset="0"/>
              <a:cs typeface="Arial" pitchFamily="34" charset="0"/>
            </a:endParaRPr>
          </a:p>
          <a:p>
            <a:pPr fontAlgn="auto">
              <a:spcBef>
                <a:spcPts val="0"/>
              </a:spcBef>
              <a:spcAft>
                <a:spcPts val="0"/>
              </a:spcAft>
              <a:defRPr/>
            </a:pPr>
            <a:r>
              <a:rPr lang="en-US" sz="1200" dirty="0">
                <a:latin typeface="Garamond" panose="02020404030301010803" pitchFamily="18" charset="0"/>
                <a:cs typeface="Arial" pitchFamily="34" charset="0"/>
              </a:rPr>
              <a:t>Essential Elements of Friendly Information: </a:t>
            </a:r>
            <a:r>
              <a:rPr lang="en-US" sz="800" dirty="0" smtClean="0">
                <a:latin typeface="Garamond" panose="02020404030301010803" pitchFamily="18" charset="0"/>
                <a:cs typeface="Arial" pitchFamily="34" charset="0"/>
              </a:rPr>
              <a:t>(</a:t>
            </a:r>
            <a:r>
              <a:rPr lang="en-US" sz="800" i="1" dirty="0">
                <a:latin typeface="Garamond" panose="02020404030301010803" pitchFamily="18" charset="0"/>
              </a:rPr>
              <a:t>C</a:t>
            </a:r>
            <a:r>
              <a:rPr lang="en-US" sz="800" i="1" dirty="0" smtClean="0">
                <a:latin typeface="Garamond" panose="02020404030301010803" pitchFamily="18" charset="0"/>
              </a:rPr>
              <a:t>ritical </a:t>
            </a:r>
            <a:r>
              <a:rPr lang="en-US" sz="800" i="1" dirty="0">
                <a:latin typeface="Garamond" panose="02020404030301010803" pitchFamily="18" charset="0"/>
              </a:rPr>
              <a:t>aspects of friendly operations that, if known by the enemy, would compromise, lead to failure, or limit success of the </a:t>
            </a:r>
            <a:r>
              <a:rPr lang="en-US" sz="800" i="1" dirty="0" smtClean="0">
                <a:latin typeface="Garamond" panose="02020404030301010803" pitchFamily="18" charset="0"/>
              </a:rPr>
              <a:t>operation, i.e. locations of OBJ or PB</a:t>
            </a:r>
            <a:r>
              <a:rPr lang="en-US" sz="800" dirty="0" smtClean="0">
                <a:latin typeface="Garamond" panose="02020404030301010803" pitchFamily="18" charset="0"/>
                <a:cs typeface="Arial" pitchFamily="34" charset="0"/>
              </a:rPr>
              <a:t>)</a:t>
            </a:r>
            <a:endParaRPr lang="en-US" sz="800" dirty="0">
              <a:latin typeface="Garamond" panose="02020404030301010803" pitchFamily="18" charset="0"/>
              <a:cs typeface="Arial" pitchFamily="34" charset="0"/>
            </a:endParaRPr>
          </a:p>
          <a:p>
            <a:pPr fontAlgn="auto">
              <a:spcBef>
                <a:spcPts val="0"/>
              </a:spcBef>
              <a:spcAft>
                <a:spcPts val="0"/>
              </a:spcAft>
              <a:defRPr/>
            </a:pPr>
            <a:r>
              <a:rPr lang="en-US" sz="1200" dirty="0" smtClean="0">
                <a:latin typeface="Garamond" panose="02020404030301010803" pitchFamily="18" charset="0"/>
                <a:cs typeface="Arial"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1200" dirty="0">
              <a:latin typeface="Garamond" panose="02020404030301010803" pitchFamily="18" charset="0"/>
              <a:cs typeface="Arial" pitchFamily="34" charset="0"/>
            </a:endParaRPr>
          </a:p>
          <a:p>
            <a:pPr fontAlgn="auto">
              <a:spcBef>
                <a:spcPts val="0"/>
              </a:spcBef>
              <a:spcAft>
                <a:spcPts val="0"/>
              </a:spcAft>
              <a:defRPr/>
            </a:pPr>
            <a:endParaRPr lang="en-US" sz="1200" b="1" dirty="0">
              <a:latin typeface="Garamond" panose="02020404030301010803" pitchFamily="18" charset="0"/>
              <a:cs typeface="Arial" pitchFamily="34" charset="0"/>
            </a:endParaRPr>
          </a:p>
          <a:p>
            <a:pPr fontAlgn="auto">
              <a:spcBef>
                <a:spcPts val="0"/>
              </a:spcBef>
              <a:spcAft>
                <a:spcPts val="0"/>
              </a:spcAft>
              <a:defRPr/>
            </a:pPr>
            <a:r>
              <a:rPr lang="en-US" sz="1200" dirty="0">
                <a:latin typeface="Garamond" panose="02020404030301010803" pitchFamily="18" charset="0"/>
                <a:cs typeface="Arial" pitchFamily="34" charset="0"/>
              </a:rPr>
              <a:t>Risk Reduction Control </a:t>
            </a:r>
            <a:r>
              <a:rPr lang="en-US" sz="1200" dirty="0" smtClean="0">
                <a:latin typeface="Garamond" panose="02020404030301010803" pitchFamily="18" charset="0"/>
                <a:cs typeface="Arial" pitchFamily="34" charset="0"/>
              </a:rPr>
              <a:t>Measures:</a:t>
            </a:r>
            <a:r>
              <a:rPr lang="en-US" sz="800" dirty="0" smtClean="0">
                <a:latin typeface="Garamond" panose="02020404030301010803" pitchFamily="18" charset="0"/>
                <a:cs typeface="Arial" pitchFamily="34" charset="0"/>
              </a:rPr>
              <a:t> </a:t>
            </a:r>
            <a:r>
              <a:rPr lang="en-US" sz="800" i="1" dirty="0" smtClean="0">
                <a:latin typeface="Garamond" panose="02020404030301010803" pitchFamily="18" charset="0"/>
                <a:cs typeface="Arial" pitchFamily="34" charset="0"/>
              </a:rPr>
              <a:t>(fratricide prevention measures (metal to metal)</a:t>
            </a:r>
            <a:r>
              <a:rPr lang="en-US" sz="800" dirty="0" smtClean="0">
                <a:latin typeface="Garamond" panose="02020404030301010803" pitchFamily="18" charset="0"/>
                <a:cs typeface="Arial" pitchFamily="34" charset="0"/>
              </a:rPr>
              <a:t>)</a:t>
            </a:r>
            <a:endParaRPr lang="en-US" sz="1200" dirty="0">
              <a:latin typeface="Garamond" panose="02020404030301010803" pitchFamily="18" charset="0"/>
              <a:cs typeface="Arial" pitchFamily="34" charset="0"/>
            </a:endParaRPr>
          </a:p>
          <a:p>
            <a:pPr fontAlgn="auto">
              <a:spcBef>
                <a:spcPts val="0"/>
              </a:spcBef>
              <a:spcAft>
                <a:spcPts val="0"/>
              </a:spcAft>
              <a:defRPr/>
            </a:pPr>
            <a:r>
              <a:rPr lang="en-US" sz="1200" dirty="0" smtClean="0">
                <a:latin typeface="Garamond" panose="02020404030301010803" pitchFamily="18" charset="0"/>
                <a:cs typeface="Arial" pitchFamily="34" charset="0"/>
              </a:rPr>
              <a:t>________________________________________________________________________________________________________________________________________________________________________________________________________________________________</a:t>
            </a:r>
            <a:endParaRPr lang="en-US" sz="1200" dirty="0">
              <a:latin typeface="Garamond" panose="02020404030301010803" pitchFamily="18" charset="0"/>
              <a:cs typeface="Arial" pitchFamily="34" charset="0"/>
            </a:endParaRPr>
          </a:p>
          <a:p>
            <a:pPr fontAlgn="auto">
              <a:spcBef>
                <a:spcPts val="0"/>
              </a:spcBef>
              <a:spcAft>
                <a:spcPts val="0"/>
              </a:spcAft>
              <a:defRPr/>
            </a:pPr>
            <a:endParaRPr lang="en-US" sz="1200" dirty="0">
              <a:latin typeface="Garamond" panose="02020404030301010803" pitchFamily="18" charset="0"/>
              <a:cs typeface="Arial" pitchFamily="34" charset="0"/>
            </a:endParaRPr>
          </a:p>
          <a:p>
            <a:pPr marL="290513" fontAlgn="auto">
              <a:spcBef>
                <a:spcPts val="0"/>
              </a:spcBef>
              <a:spcAft>
                <a:spcPts val="0"/>
              </a:spcAft>
              <a:defRPr/>
            </a:pPr>
            <a:r>
              <a:rPr lang="en-US" sz="1200" dirty="0" smtClean="0">
                <a:latin typeface="Garamond" panose="02020404030301010803" pitchFamily="18" charset="0"/>
                <a:cs typeface="Arial" pitchFamily="34" charset="0"/>
              </a:rPr>
              <a:t>Rules </a:t>
            </a:r>
            <a:r>
              <a:rPr lang="en-US" sz="1200" dirty="0">
                <a:latin typeface="Garamond" panose="02020404030301010803" pitchFamily="18" charset="0"/>
                <a:cs typeface="Arial" pitchFamily="34" charset="0"/>
              </a:rPr>
              <a:t>of Engagement</a:t>
            </a:r>
            <a:r>
              <a:rPr lang="en-US" sz="1200" dirty="0" smtClean="0">
                <a:latin typeface="Garamond" panose="02020404030301010803" pitchFamily="18" charset="0"/>
                <a:cs typeface="Arial" pitchFamily="34" charset="0"/>
              </a:rPr>
              <a:t>:  </a:t>
            </a:r>
            <a:r>
              <a:rPr lang="en-US" sz="800" i="1" dirty="0" smtClean="0">
                <a:latin typeface="Garamond" panose="02020404030301010803" pitchFamily="18" charset="0"/>
                <a:cs typeface="Arial" pitchFamily="34" charset="0"/>
              </a:rPr>
              <a:t>(i.e.: you always have the right to protect yourself</a:t>
            </a:r>
            <a:r>
              <a:rPr lang="en-US" sz="800" i="1" dirty="0">
                <a:latin typeface="Garamond" panose="02020404030301010803" pitchFamily="18" charset="0"/>
                <a:cs typeface="Arial" pitchFamily="34" charset="0"/>
              </a:rPr>
              <a:t>, </a:t>
            </a:r>
            <a:r>
              <a:rPr lang="en-US" sz="800" i="1" dirty="0" smtClean="0">
                <a:latin typeface="Garamond" panose="02020404030301010803" pitchFamily="18" charset="0"/>
                <a:cs typeface="Arial" pitchFamily="34" charset="0"/>
              </a:rPr>
              <a:t> hostile </a:t>
            </a:r>
            <a:r>
              <a:rPr lang="en-US" sz="800" i="1" dirty="0">
                <a:latin typeface="Garamond" panose="02020404030301010803" pitchFamily="18" charset="0"/>
                <a:cs typeface="Arial" pitchFamily="34" charset="0"/>
              </a:rPr>
              <a:t>fire may be </a:t>
            </a:r>
            <a:r>
              <a:rPr lang="en-US" sz="800" i="1" dirty="0" smtClean="0">
                <a:latin typeface="Garamond" panose="02020404030301010803" pitchFamily="18" charset="0"/>
                <a:cs typeface="Arial" pitchFamily="34" charset="0"/>
              </a:rPr>
              <a:t>returned, use </a:t>
            </a:r>
            <a:r>
              <a:rPr lang="en-US" sz="800" i="1" dirty="0">
                <a:latin typeface="Garamond" panose="02020404030301010803" pitchFamily="18" charset="0"/>
                <a:cs typeface="Arial" pitchFamily="34" charset="0"/>
              </a:rPr>
              <a:t>the minimum </a:t>
            </a:r>
            <a:r>
              <a:rPr lang="en-US" sz="800" i="1" dirty="0" smtClean="0">
                <a:latin typeface="Garamond" panose="02020404030301010803" pitchFamily="18" charset="0"/>
                <a:cs typeface="Arial" pitchFamily="34" charset="0"/>
              </a:rPr>
              <a:t>&amp; proportional force necessary to eliminate the threat, you </a:t>
            </a:r>
            <a:r>
              <a:rPr lang="en-US" sz="800" i="1" dirty="0">
                <a:latin typeface="Garamond" panose="02020404030301010803" pitchFamily="18" charset="0"/>
                <a:cs typeface="Arial" pitchFamily="34" charset="0"/>
              </a:rPr>
              <a:t>may not seize </a:t>
            </a:r>
            <a:r>
              <a:rPr lang="en-US" sz="800" i="1" dirty="0" smtClean="0">
                <a:latin typeface="Garamond" panose="02020404030301010803" pitchFamily="18" charset="0"/>
                <a:cs typeface="Arial" pitchFamily="34" charset="0"/>
              </a:rPr>
              <a:t>personal property, &amp; detention </a:t>
            </a:r>
            <a:r>
              <a:rPr lang="en-US" sz="800" i="1" dirty="0">
                <a:latin typeface="Garamond" panose="02020404030301010803" pitchFamily="18" charset="0"/>
                <a:cs typeface="Arial" pitchFamily="34" charset="0"/>
              </a:rPr>
              <a:t>of civilians is authorized </a:t>
            </a:r>
            <a:r>
              <a:rPr lang="en-US" sz="800" i="1" dirty="0" smtClean="0">
                <a:latin typeface="Garamond" panose="02020404030301010803" pitchFamily="18" charset="0"/>
                <a:cs typeface="Arial" pitchFamily="34" charset="0"/>
              </a:rPr>
              <a:t>for security </a:t>
            </a:r>
            <a:r>
              <a:rPr lang="en-US" sz="800" i="1" dirty="0">
                <a:latin typeface="Garamond" panose="02020404030301010803" pitchFamily="18" charset="0"/>
                <a:cs typeface="Arial" pitchFamily="34" charset="0"/>
              </a:rPr>
              <a:t>reasons or </a:t>
            </a:r>
            <a:r>
              <a:rPr lang="en-US" sz="800" i="1" dirty="0" smtClean="0">
                <a:latin typeface="Garamond" panose="02020404030301010803" pitchFamily="18" charset="0"/>
                <a:cs typeface="Arial" pitchFamily="34" charset="0"/>
              </a:rPr>
              <a:t>self-defense</a:t>
            </a:r>
            <a:r>
              <a:rPr lang="en-US" sz="800" i="1" dirty="0">
                <a:latin typeface="Garamond" panose="02020404030301010803" pitchFamily="18" charset="0"/>
                <a:cs typeface="Arial" pitchFamily="34" charset="0"/>
              </a:rPr>
              <a:t>.)</a:t>
            </a:r>
            <a:endParaRPr lang="en-US" sz="800" i="1" dirty="0" smtClean="0">
              <a:latin typeface="Garamond" panose="02020404030301010803" pitchFamily="18" charset="0"/>
              <a:cs typeface="Arial" pitchFamily="34" charset="0"/>
            </a:endParaRPr>
          </a:p>
          <a:p>
            <a:pPr marL="290513" fontAlgn="auto">
              <a:spcBef>
                <a:spcPts val="0"/>
              </a:spcBef>
              <a:spcAft>
                <a:spcPts val="0"/>
              </a:spcAft>
              <a:defRPr/>
            </a:pPr>
            <a:r>
              <a:rPr lang="en-US" sz="1200" dirty="0" smtClean="0">
                <a:latin typeface="Garamond" panose="02020404030301010803" pitchFamily="18" charset="0"/>
                <a:cs typeface="Arial" pitchFamily="34" charset="0"/>
              </a:rPr>
              <a:t>________________________________________________________________________________________________________________________________________________________________________________________________________________________</a:t>
            </a:r>
            <a:endParaRPr lang="en-US" sz="1200" dirty="0">
              <a:latin typeface="Garamond" panose="02020404030301010803" pitchFamily="18" charset="0"/>
              <a:cs typeface="Arial" pitchFamily="34" charset="0"/>
            </a:endParaRPr>
          </a:p>
          <a:p>
            <a:pPr marL="290513" fontAlgn="auto">
              <a:spcBef>
                <a:spcPts val="0"/>
              </a:spcBef>
              <a:spcAft>
                <a:spcPts val="0"/>
              </a:spcAft>
              <a:buFont typeface="Arial" panose="020B0604020202020204" pitchFamily="34" charset="0"/>
              <a:buChar char="•"/>
              <a:defRPr/>
            </a:pPr>
            <a:endParaRPr lang="en-US" sz="1200" dirty="0">
              <a:latin typeface="Garamond" panose="02020404030301010803" pitchFamily="18" charset="0"/>
              <a:cs typeface="Arial" pitchFamily="34" charset="0"/>
            </a:endParaRPr>
          </a:p>
          <a:p>
            <a:pPr marL="290513" fontAlgn="auto">
              <a:spcBef>
                <a:spcPts val="0"/>
              </a:spcBef>
              <a:spcAft>
                <a:spcPts val="0"/>
              </a:spcAft>
              <a:defRPr/>
            </a:pPr>
            <a:r>
              <a:rPr lang="en-US" sz="1200" dirty="0" smtClean="0">
                <a:latin typeface="Garamond" panose="02020404030301010803" pitchFamily="18" charset="0"/>
                <a:cs typeface="Arial" pitchFamily="34" charset="0"/>
              </a:rPr>
              <a:t>Environmental Considerations:  </a:t>
            </a:r>
            <a:r>
              <a:rPr lang="en-US" sz="1200" i="1" dirty="0">
                <a:latin typeface="Garamond" panose="02020404030301010803" pitchFamily="18" charset="0"/>
                <a:cs typeface="Arial" pitchFamily="34" charset="0"/>
              </a:rPr>
              <a:t>(</a:t>
            </a:r>
            <a:r>
              <a:rPr lang="en-US" sz="800" i="1" dirty="0">
                <a:latin typeface="Garamond" panose="02020404030301010803" pitchFamily="18" charset="0"/>
                <a:cs typeface="Arial" pitchFamily="34" charset="0"/>
              </a:rPr>
              <a:t>i.e.: </a:t>
            </a:r>
            <a:r>
              <a:rPr lang="en-US" sz="800" i="1" dirty="0" smtClean="0">
                <a:latin typeface="Garamond" panose="02020404030301010803" pitchFamily="18" charset="0"/>
                <a:cs typeface="Arial" pitchFamily="34" charset="0"/>
              </a:rPr>
              <a:t>pack out with you anything you brought in)</a:t>
            </a:r>
            <a:endParaRPr lang="en-US" sz="800" i="1" dirty="0">
              <a:latin typeface="Garamond" panose="02020404030301010803" pitchFamily="18" charset="0"/>
              <a:cs typeface="Arial" pitchFamily="34" charset="0"/>
            </a:endParaRPr>
          </a:p>
          <a:p>
            <a:pPr marL="290513" fontAlgn="auto">
              <a:spcBef>
                <a:spcPts val="0"/>
              </a:spcBef>
              <a:spcAft>
                <a:spcPts val="0"/>
              </a:spcAft>
              <a:defRPr/>
            </a:pPr>
            <a:r>
              <a:rPr lang="en-US" sz="1200" dirty="0" smtClean="0">
                <a:latin typeface="Garamond" panose="02020404030301010803" pitchFamily="18" charset="0"/>
                <a:cs typeface="Arial" pitchFamily="34" charset="0"/>
              </a:rPr>
              <a:t>____________________________________________________________________________________________________________________________________________________</a:t>
            </a:r>
            <a:r>
              <a:rPr lang="en-US" sz="1100" b="1" dirty="0" smtClean="0">
                <a:latin typeface="Garamond" panose="02020404030301010803" pitchFamily="18" charset="0"/>
                <a:cs typeface="Arial" pitchFamily="34" charset="0"/>
              </a:rPr>
              <a:t>__________________________________________________________________________</a:t>
            </a:r>
          </a:p>
          <a:p>
            <a:pPr marL="290513" fontAlgn="auto">
              <a:spcBef>
                <a:spcPts val="0"/>
              </a:spcBef>
              <a:spcAft>
                <a:spcPts val="0"/>
              </a:spcAft>
              <a:buFont typeface="Arial" panose="020B0604020202020204" pitchFamily="34" charset="0"/>
              <a:buChar char="•"/>
              <a:defRPr/>
            </a:pPr>
            <a:endParaRPr lang="en-US" sz="1100" dirty="0" smtClean="0">
              <a:latin typeface="Garamond" panose="02020404030301010803" pitchFamily="18" charset="0"/>
              <a:cs typeface="Arial" pitchFamily="34" charset="0"/>
            </a:endParaRPr>
          </a:p>
          <a:p>
            <a:pPr marL="290513" fontAlgn="auto">
              <a:spcBef>
                <a:spcPts val="0"/>
              </a:spcBef>
              <a:spcAft>
                <a:spcPts val="0"/>
              </a:spcAft>
              <a:defRPr/>
            </a:pPr>
            <a:r>
              <a:rPr lang="en-US" sz="1100" dirty="0" smtClean="0">
                <a:latin typeface="Garamond" panose="02020404030301010803" pitchFamily="18" charset="0"/>
                <a:cs typeface="Arial" pitchFamily="34" charset="0"/>
              </a:rPr>
              <a:t>Force </a:t>
            </a:r>
            <a:r>
              <a:rPr lang="en-US" sz="1100" dirty="0">
                <a:latin typeface="Garamond" panose="02020404030301010803" pitchFamily="18" charset="0"/>
                <a:cs typeface="Arial" pitchFamily="34" charset="0"/>
              </a:rPr>
              <a:t>Protection </a:t>
            </a:r>
            <a:r>
              <a:rPr lang="en-US" sz="700" i="1" dirty="0">
                <a:latin typeface="Garamond" panose="02020404030301010803" pitchFamily="18" charset="0"/>
                <a:cs typeface="Arial" pitchFamily="34" charset="0"/>
              </a:rPr>
              <a:t>(how you’re going to protect the force, i.e.: buddy </a:t>
            </a:r>
            <a:r>
              <a:rPr lang="en-US" sz="700" i="1" dirty="0" smtClean="0">
                <a:latin typeface="Garamond" panose="02020404030301010803" pitchFamily="18" charset="0"/>
                <a:cs typeface="Arial" pitchFamily="34" charset="0"/>
              </a:rPr>
              <a:t>teams, coordinated fires</a:t>
            </a:r>
            <a:r>
              <a:rPr lang="en-US" sz="700" dirty="0" smtClean="0">
                <a:latin typeface="Garamond" panose="02020404030301010803" pitchFamily="18" charset="0"/>
                <a:cs typeface="Arial" pitchFamily="34" charset="0"/>
              </a:rPr>
              <a:t>)</a:t>
            </a:r>
            <a:r>
              <a:rPr lang="en-US" sz="1100" i="1" dirty="0" smtClean="0">
                <a:latin typeface="Garamond" panose="02020404030301010803" pitchFamily="18" charset="0"/>
                <a:cs typeface="Arial" pitchFamily="34" charset="0"/>
              </a:rPr>
              <a:t>:</a:t>
            </a:r>
            <a:r>
              <a:rPr lang="en-US" sz="1100" dirty="0" smtClean="0">
                <a:latin typeface="Garamond" panose="02020404030301010803" pitchFamily="18" charset="0"/>
                <a:cs typeface="Arial" pitchFamily="34" charset="0"/>
              </a:rPr>
              <a:t>  ____________________________________________________________________________________________________________________________________________________</a:t>
            </a:r>
            <a:r>
              <a:rPr lang="en-US" sz="1050" b="1" dirty="0" smtClean="0">
                <a:latin typeface="Garamond" panose="02020404030301010803" pitchFamily="18" charset="0"/>
                <a:cs typeface="Arial" pitchFamily="34" charset="0"/>
              </a:rPr>
              <a:t>____________________________________________________________________________________________</a:t>
            </a:r>
            <a:endParaRPr lang="en-US" sz="1050" b="1" dirty="0">
              <a:latin typeface="Garamond" panose="02020404030301010803" pitchFamily="18" charset="0"/>
              <a:cs typeface="Arial" pitchFamily="34" charset="0"/>
            </a:endParaRPr>
          </a:p>
          <a:p>
            <a:pPr marL="573088" indent="-171450" fontAlgn="auto">
              <a:spcBef>
                <a:spcPts val="0"/>
              </a:spcBef>
              <a:spcAft>
                <a:spcPts val="0"/>
              </a:spcAft>
              <a:buFont typeface="Arial" panose="020B0604020202020204" pitchFamily="34" charset="0"/>
              <a:buChar char="•"/>
              <a:defRPr/>
            </a:pPr>
            <a:endParaRPr lang="en-US" sz="1100" b="1" dirty="0">
              <a:latin typeface="Garamond" panose="02020404030301010803" pitchFamily="18" charset="0"/>
              <a:cs typeface="Arial" pitchFamily="34" charset="0"/>
            </a:endParaRPr>
          </a:p>
        </p:txBody>
      </p:sp>
      <p:sp>
        <p:nvSpPr>
          <p:cNvPr id="9" name="Rectangle 4"/>
          <p:cNvSpPr>
            <a:spLocks noChangeArrowheads="1"/>
          </p:cNvSpPr>
          <p:nvPr/>
        </p:nvSpPr>
        <p:spPr bwMode="auto">
          <a:xfrm>
            <a:off x="0" y="0"/>
            <a:ext cx="1043608" cy="228600"/>
          </a:xfrm>
          <a:prstGeom prst="rect">
            <a:avLst/>
          </a:prstGeom>
          <a:solidFill>
            <a:schemeClr val="bg1"/>
          </a:solidFill>
          <a:ln w="25400">
            <a:solidFill>
              <a:schemeClr val="tx1"/>
            </a:solidFill>
          </a:ln>
        </p:spPr>
        <p:style>
          <a:lnRef idx="1">
            <a:schemeClr val="accent2"/>
          </a:lnRef>
          <a:fillRef idx="2">
            <a:schemeClr val="accent2"/>
          </a:fillRef>
          <a:effectRef idx="1">
            <a:schemeClr val="accent2"/>
          </a:effectRef>
          <a:fontRef idx="minor">
            <a:schemeClr val="dk1"/>
          </a:fontRef>
        </p:style>
        <p:txBody>
          <a:bodyPr lIns="0" tIns="66032" rIns="0" bIns="66032" rtlCol="0" anchor="ctr"/>
          <a:lstStyle/>
          <a:p>
            <a:pPr algn="ctr"/>
            <a:r>
              <a:rPr lang="en-US" sz="1200" i="1" dirty="0" smtClean="0">
                <a:solidFill>
                  <a:schemeClr val="tx1"/>
                </a:solidFill>
                <a:latin typeface="Garamond" panose="02020404030301010803" pitchFamily="18" charset="0"/>
              </a:rPr>
              <a:t>Execution Con’t</a:t>
            </a:r>
            <a:endParaRPr lang="en-US" sz="1200" i="1" dirty="0">
              <a:solidFill>
                <a:schemeClr val="tx1"/>
              </a:solidFill>
              <a:latin typeface="Garamond" panose="02020404030301010803" pitchFamily="18" charset="0"/>
            </a:endParaRPr>
          </a:p>
        </p:txBody>
      </p:sp>
      <p:sp>
        <p:nvSpPr>
          <p:cNvPr id="2" name="Footer Placeholder 1"/>
          <p:cNvSpPr>
            <a:spLocks noGrp="1"/>
          </p:cNvSpPr>
          <p:nvPr>
            <p:ph type="ftr" sz="quarter" idx="11"/>
          </p:nvPr>
        </p:nvSpPr>
        <p:spPr/>
        <p:txBody>
          <a:bodyPr/>
          <a:lstStyle/>
          <a:p>
            <a:pPr>
              <a:defRPr/>
            </a:pPr>
            <a:r>
              <a:rPr lang="en-US" smtClean="0"/>
              <a:t>MyPatrolBase.com</a:t>
            </a:r>
            <a:endParaRPr lang="en-US" dirty="0"/>
          </a:p>
        </p:txBody>
      </p:sp>
      <p:sp>
        <p:nvSpPr>
          <p:cNvPr id="3" name="Slide Number Placeholder 2"/>
          <p:cNvSpPr>
            <a:spLocks noGrp="1"/>
          </p:cNvSpPr>
          <p:nvPr>
            <p:ph type="sldNum" sz="quarter" idx="12"/>
          </p:nvPr>
        </p:nvSpPr>
        <p:spPr/>
        <p:txBody>
          <a:bodyPr/>
          <a:lstStyle/>
          <a:p>
            <a:pPr>
              <a:defRPr/>
            </a:pPr>
            <a:fld id="{E6720408-2D1B-4BA1-A288-F5B1EE7FA1AF}" type="slidenum">
              <a:rPr lang="en-US" smtClean="0"/>
              <a:pPr>
                <a:defRPr/>
              </a:pPr>
              <a:t>32</a:t>
            </a:fld>
            <a:endParaRPr lang="en-US" dirty="0"/>
          </a:p>
        </p:txBody>
      </p:sp>
    </p:spTree>
    <p:extLst>
      <p:ext uri="{BB962C8B-B14F-4D97-AF65-F5344CB8AC3E}">
        <p14:creationId xmlns:p14="http://schemas.microsoft.com/office/powerpoint/2010/main" val="2449736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idx="4294967295"/>
          </p:nvPr>
        </p:nvSpPr>
        <p:spPr>
          <a:xfrm>
            <a:off x="457200" y="427038"/>
            <a:ext cx="8440738" cy="1143000"/>
          </a:xfrm>
          <a:prstGeom prst="rect">
            <a:avLst/>
          </a:prstGeom>
        </p:spPr>
        <p:txBody>
          <a:bodyPr/>
          <a:lstStyle/>
          <a:p>
            <a:endParaRPr lang="en-US" sz="1100" dirty="0">
              <a:latin typeface="Garamond" panose="02020404030301010803" pitchFamily="18" charset="0"/>
            </a:endParaRPr>
          </a:p>
        </p:txBody>
      </p:sp>
      <p:sp>
        <p:nvSpPr>
          <p:cNvPr id="54280" name="TextBox 9"/>
          <p:cNvSpPr txBox="1">
            <a:spLocks noChangeArrowheads="1"/>
          </p:cNvSpPr>
          <p:nvPr/>
        </p:nvSpPr>
        <p:spPr bwMode="auto">
          <a:xfrm>
            <a:off x="152400" y="2145337"/>
            <a:ext cx="3262009" cy="430887"/>
          </a:xfrm>
          <a:prstGeom prst="rect">
            <a:avLst/>
          </a:prstGeom>
          <a:noFill/>
          <a:ln w="9525">
            <a:noFill/>
            <a:miter lim="800000"/>
            <a:headEnd/>
            <a:tailEnd/>
          </a:ln>
        </p:spPr>
        <p:txBody>
          <a:bodyPr wrap="square">
            <a:spAutoFit/>
          </a:bodyPr>
          <a:lstStyle/>
          <a:p>
            <a:r>
              <a:rPr lang="en-US" sz="1100" dirty="0">
                <a:latin typeface="Garamond" panose="02020404030301010803" pitchFamily="18" charset="0"/>
              </a:rPr>
              <a:t/>
            </a:r>
            <a:br>
              <a:rPr lang="en-US" sz="1100" dirty="0">
                <a:latin typeface="Garamond" panose="02020404030301010803" pitchFamily="18" charset="0"/>
              </a:rPr>
            </a:br>
            <a:endParaRPr lang="en-US" sz="1100" dirty="0">
              <a:latin typeface="Garamond" panose="02020404030301010803" pitchFamily="18" charset="0"/>
            </a:endParaRPr>
          </a:p>
        </p:txBody>
      </p:sp>
      <p:sp>
        <p:nvSpPr>
          <p:cNvPr id="54281" name="TextBox 10"/>
          <p:cNvSpPr txBox="1">
            <a:spLocks noChangeArrowheads="1"/>
          </p:cNvSpPr>
          <p:nvPr/>
        </p:nvSpPr>
        <p:spPr bwMode="auto">
          <a:xfrm>
            <a:off x="5486400" y="1371600"/>
            <a:ext cx="3360738" cy="430887"/>
          </a:xfrm>
          <a:prstGeom prst="rect">
            <a:avLst/>
          </a:prstGeom>
          <a:noFill/>
          <a:ln w="9525">
            <a:noFill/>
            <a:miter lim="800000"/>
            <a:headEnd/>
            <a:tailEnd/>
          </a:ln>
        </p:spPr>
        <p:txBody>
          <a:bodyPr>
            <a:spAutoFit/>
          </a:bodyPr>
          <a:lstStyle/>
          <a:p>
            <a:endParaRPr lang="en-US" sz="1100" b="1" dirty="0">
              <a:latin typeface="Garamond" panose="02020404030301010803" pitchFamily="18" charset="0"/>
            </a:endParaRPr>
          </a:p>
          <a:p>
            <a:endParaRPr lang="en-US" sz="1100" dirty="0">
              <a:latin typeface="Garamond" panose="02020404030301010803" pitchFamily="18" charset="0"/>
            </a:endParaRPr>
          </a:p>
        </p:txBody>
      </p:sp>
      <p:sp>
        <p:nvSpPr>
          <p:cNvPr id="13" name="Rectangle 12"/>
          <p:cNvSpPr/>
          <p:nvPr/>
        </p:nvSpPr>
        <p:spPr>
          <a:xfrm>
            <a:off x="-1" y="2150009"/>
            <a:ext cx="2987823" cy="606242"/>
          </a:xfrm>
          <a:prstGeom prst="rect">
            <a:avLst/>
          </a:prstGeom>
        </p:spPr>
        <p:style>
          <a:lnRef idx="2">
            <a:schemeClr val="dk1"/>
          </a:lnRef>
          <a:fillRef idx="1">
            <a:schemeClr val="lt1"/>
          </a:fillRef>
          <a:effectRef idx="0">
            <a:schemeClr val="dk1"/>
          </a:effectRef>
          <a:fontRef idx="minor">
            <a:schemeClr val="dk1"/>
          </a:fontRef>
        </p:style>
        <p:txBody>
          <a:bodyPr/>
          <a:lstStyle/>
          <a:p>
            <a:pPr algn="just"/>
            <a:r>
              <a:rPr lang="en-US" sz="1100" b="1" dirty="0">
                <a:solidFill>
                  <a:srgbClr val="000000"/>
                </a:solidFill>
                <a:latin typeface="Garamond" panose="02020404030301010803" pitchFamily="18" charset="0"/>
                <a:cs typeface="Arial" charset="0"/>
              </a:rPr>
              <a:t>CLASS I: </a:t>
            </a:r>
            <a:r>
              <a:rPr lang="en-US" sz="800" dirty="0">
                <a:solidFill>
                  <a:srgbClr val="000000"/>
                </a:solidFill>
                <a:latin typeface="Garamond" panose="02020404030301010803" pitchFamily="18" charset="0"/>
                <a:cs typeface="Arial" charset="0"/>
              </a:rPr>
              <a:t>(</a:t>
            </a:r>
            <a:r>
              <a:rPr lang="en-US" sz="800" i="1" dirty="0">
                <a:solidFill>
                  <a:srgbClr val="000000"/>
                </a:solidFill>
                <a:latin typeface="Garamond" panose="02020404030301010803" pitchFamily="18" charset="0"/>
                <a:cs typeface="Arial" charset="0"/>
              </a:rPr>
              <a:t>Food/Water</a:t>
            </a:r>
            <a:r>
              <a:rPr lang="en-US" sz="800" dirty="0">
                <a:solidFill>
                  <a:srgbClr val="000000"/>
                </a:solidFill>
                <a:latin typeface="Garamond" panose="02020404030301010803" pitchFamily="18" charset="0"/>
                <a:cs typeface="Arial" charset="0"/>
              </a:rPr>
              <a:t>)</a:t>
            </a:r>
          </a:p>
        </p:txBody>
      </p:sp>
      <p:sp>
        <p:nvSpPr>
          <p:cNvPr id="20" name="Rectangle 19"/>
          <p:cNvSpPr/>
          <p:nvPr/>
        </p:nvSpPr>
        <p:spPr>
          <a:xfrm>
            <a:off x="1" y="2756251"/>
            <a:ext cx="2987823" cy="588221"/>
          </a:xfrm>
          <a:prstGeom prst="rect">
            <a:avLst/>
          </a:prstGeom>
        </p:spPr>
        <p:style>
          <a:lnRef idx="2">
            <a:schemeClr val="dk1"/>
          </a:lnRef>
          <a:fillRef idx="1">
            <a:schemeClr val="lt1"/>
          </a:fillRef>
          <a:effectRef idx="0">
            <a:schemeClr val="dk1"/>
          </a:effectRef>
          <a:fontRef idx="minor">
            <a:schemeClr val="dk1"/>
          </a:fontRef>
        </p:style>
        <p:txBody>
          <a:bodyPr/>
          <a:lstStyle/>
          <a:p>
            <a:pPr algn="just"/>
            <a:r>
              <a:rPr lang="en-US" sz="1100" b="1" dirty="0">
                <a:solidFill>
                  <a:srgbClr val="000000"/>
                </a:solidFill>
                <a:latin typeface="Garamond" panose="02020404030301010803" pitchFamily="18" charset="0"/>
                <a:cs typeface="Arial" charset="0"/>
              </a:rPr>
              <a:t>CLASS III: </a:t>
            </a:r>
            <a:r>
              <a:rPr lang="en-US" sz="800" dirty="0" smtClean="0">
                <a:solidFill>
                  <a:srgbClr val="000000"/>
                </a:solidFill>
                <a:latin typeface="Garamond" panose="02020404030301010803" pitchFamily="18" charset="0"/>
                <a:cs typeface="Arial" charset="0"/>
              </a:rPr>
              <a:t>(CLP/</a:t>
            </a:r>
            <a:r>
              <a:rPr lang="en-US" sz="800" i="1" dirty="0" smtClean="0">
                <a:solidFill>
                  <a:srgbClr val="000000"/>
                </a:solidFill>
                <a:latin typeface="Garamond" panose="02020404030301010803" pitchFamily="18" charset="0"/>
                <a:cs typeface="Arial" charset="0"/>
              </a:rPr>
              <a:t>Fuel/Lubricants</a:t>
            </a:r>
            <a:r>
              <a:rPr lang="en-US" sz="800" dirty="0">
                <a:solidFill>
                  <a:srgbClr val="000000"/>
                </a:solidFill>
                <a:latin typeface="Garamond" panose="02020404030301010803" pitchFamily="18" charset="0"/>
                <a:cs typeface="Arial" charset="0"/>
              </a:rPr>
              <a:t>)</a:t>
            </a:r>
          </a:p>
        </p:txBody>
      </p:sp>
      <p:sp>
        <p:nvSpPr>
          <p:cNvPr id="4" name="Rectangle 18"/>
          <p:cNvSpPr/>
          <p:nvPr/>
        </p:nvSpPr>
        <p:spPr>
          <a:xfrm>
            <a:off x="6259489" y="2519665"/>
            <a:ext cx="2880897" cy="387402"/>
          </a:xfrm>
          <a:prstGeom prst="rect">
            <a:avLst/>
          </a:prstGeom>
        </p:spPr>
        <p:style>
          <a:lnRef idx="2">
            <a:schemeClr val="dk1"/>
          </a:lnRef>
          <a:fillRef idx="1">
            <a:schemeClr val="lt1"/>
          </a:fillRef>
          <a:effectRef idx="0">
            <a:schemeClr val="dk1"/>
          </a:effectRef>
          <a:fontRef idx="minor">
            <a:schemeClr val="dk1"/>
          </a:fontRef>
        </p:style>
        <p:txBody>
          <a:bodyPr/>
          <a:lstStyle/>
          <a:p>
            <a:pPr algn="just"/>
            <a:r>
              <a:rPr lang="en-US" sz="1100" b="1" dirty="0">
                <a:solidFill>
                  <a:srgbClr val="000000"/>
                </a:solidFill>
                <a:latin typeface="Garamond" panose="02020404030301010803" pitchFamily="18" charset="0"/>
                <a:cs typeface="Arial" charset="0"/>
              </a:rPr>
              <a:t>CLASS VIII: </a:t>
            </a:r>
            <a:r>
              <a:rPr lang="en-US" sz="800" i="1" dirty="0">
                <a:solidFill>
                  <a:srgbClr val="000000"/>
                </a:solidFill>
                <a:latin typeface="Garamond" panose="02020404030301010803" pitchFamily="18" charset="0"/>
                <a:cs typeface="Arial" charset="0"/>
              </a:rPr>
              <a:t>(Medical</a:t>
            </a:r>
            <a:r>
              <a:rPr lang="en-US" sz="800" i="1" dirty="0" smtClean="0">
                <a:solidFill>
                  <a:srgbClr val="000000"/>
                </a:solidFill>
                <a:latin typeface="Garamond" panose="02020404030301010803" pitchFamily="18" charset="0"/>
                <a:cs typeface="Arial" charset="0"/>
              </a:rPr>
              <a:t>)</a:t>
            </a:r>
            <a:endParaRPr lang="en-US" sz="800" b="1" i="1" dirty="0">
              <a:solidFill>
                <a:srgbClr val="000000"/>
              </a:solidFill>
              <a:latin typeface="Garamond" panose="02020404030301010803" pitchFamily="18" charset="0"/>
              <a:cs typeface="Arial" charset="0"/>
            </a:endParaRPr>
          </a:p>
        </p:txBody>
      </p:sp>
      <p:sp>
        <p:nvSpPr>
          <p:cNvPr id="6" name="Rectangle 18"/>
          <p:cNvSpPr/>
          <p:nvPr/>
        </p:nvSpPr>
        <p:spPr>
          <a:xfrm>
            <a:off x="6259489" y="2909190"/>
            <a:ext cx="2880897" cy="442341"/>
          </a:xfrm>
          <a:prstGeom prst="rect">
            <a:avLst/>
          </a:prstGeom>
        </p:spPr>
        <p:style>
          <a:lnRef idx="2">
            <a:schemeClr val="dk1"/>
          </a:lnRef>
          <a:fillRef idx="1">
            <a:schemeClr val="lt1"/>
          </a:fillRef>
          <a:effectRef idx="0">
            <a:schemeClr val="dk1"/>
          </a:effectRef>
          <a:fontRef idx="minor">
            <a:schemeClr val="dk1"/>
          </a:fontRef>
        </p:style>
        <p:txBody>
          <a:bodyPr/>
          <a:lstStyle/>
          <a:p>
            <a:pPr algn="just"/>
            <a:r>
              <a:rPr lang="en-US" sz="1100" b="1" dirty="0">
                <a:solidFill>
                  <a:srgbClr val="000000"/>
                </a:solidFill>
                <a:latin typeface="Garamond" panose="02020404030301010803" pitchFamily="18" charset="0"/>
                <a:cs typeface="Arial" charset="0"/>
              </a:rPr>
              <a:t>CLASS IX: </a:t>
            </a:r>
            <a:r>
              <a:rPr lang="en-US" sz="800" i="1" dirty="0">
                <a:solidFill>
                  <a:srgbClr val="000000"/>
                </a:solidFill>
                <a:latin typeface="Garamond" panose="02020404030301010803" pitchFamily="18" charset="0"/>
                <a:cs typeface="Arial" charset="0"/>
              </a:rPr>
              <a:t>(Major Repair Parts</a:t>
            </a:r>
            <a:r>
              <a:rPr lang="en-US" sz="800" i="1" dirty="0" smtClean="0">
                <a:solidFill>
                  <a:srgbClr val="000000"/>
                </a:solidFill>
                <a:latin typeface="Garamond" panose="02020404030301010803" pitchFamily="18" charset="0"/>
                <a:cs typeface="Arial" charset="0"/>
              </a:rPr>
              <a:t>)</a:t>
            </a:r>
            <a:endParaRPr lang="en-US" sz="800" b="1" i="1" dirty="0">
              <a:solidFill>
                <a:srgbClr val="000000"/>
              </a:solidFill>
              <a:latin typeface="Garamond" panose="02020404030301010803" pitchFamily="18" charset="0"/>
              <a:cs typeface="Arial" charset="0"/>
            </a:endParaRPr>
          </a:p>
          <a:p>
            <a:pPr algn="just"/>
            <a:endParaRPr lang="en-US" sz="1100" b="1" dirty="0">
              <a:solidFill>
                <a:srgbClr val="000000"/>
              </a:solidFill>
              <a:latin typeface="Garamond" panose="02020404030301010803" pitchFamily="18" charset="0"/>
              <a:cs typeface="Arial" charset="0"/>
            </a:endParaRPr>
          </a:p>
        </p:txBody>
      </p:sp>
      <p:sp>
        <p:nvSpPr>
          <p:cNvPr id="24" name="Rectangle 23"/>
          <p:cNvSpPr/>
          <p:nvPr/>
        </p:nvSpPr>
        <p:spPr>
          <a:xfrm>
            <a:off x="0" y="228600"/>
            <a:ext cx="9144000" cy="1904255"/>
          </a:xfrm>
          <a:prstGeom prst="rect">
            <a:avLst/>
          </a:prstGeom>
        </p:spPr>
        <p:style>
          <a:lnRef idx="2">
            <a:schemeClr val="dk1"/>
          </a:lnRef>
          <a:fillRef idx="1">
            <a:schemeClr val="lt1"/>
          </a:fillRef>
          <a:effectRef idx="0">
            <a:schemeClr val="dk1"/>
          </a:effectRef>
          <a:fontRef idx="minor">
            <a:schemeClr val="dk1"/>
          </a:fontRef>
        </p:style>
        <p:txBody>
          <a:bodyPr/>
          <a:lstStyle/>
          <a:p>
            <a:r>
              <a:rPr lang="en-US" sz="1100" b="1" dirty="0" smtClean="0">
                <a:solidFill>
                  <a:srgbClr val="000000"/>
                </a:solidFill>
                <a:latin typeface="Garamond" panose="02020404030301010803" pitchFamily="18" charset="0"/>
                <a:cs typeface="Arial" charset="0"/>
              </a:rPr>
              <a:t>a. Logistics</a:t>
            </a:r>
          </a:p>
          <a:p>
            <a:r>
              <a:rPr lang="en-US" sz="1100" b="1" dirty="0" smtClean="0">
                <a:solidFill>
                  <a:srgbClr val="000000"/>
                </a:solidFill>
                <a:latin typeface="Garamond" panose="02020404030301010803" pitchFamily="18" charset="0"/>
                <a:cs typeface="Arial" charset="0"/>
              </a:rPr>
              <a:t>Sustainment Overlay:</a:t>
            </a:r>
            <a:r>
              <a:rPr lang="en-US" sz="1100" dirty="0" smtClean="0">
                <a:solidFill>
                  <a:srgbClr val="000000"/>
                </a:solidFill>
                <a:latin typeface="Garamond" panose="02020404030301010803" pitchFamily="18" charset="0"/>
                <a:cs typeface="Arial" charset="0"/>
              </a:rPr>
              <a:t> </a:t>
            </a:r>
            <a:r>
              <a:rPr lang="en-US" sz="900" i="1" dirty="0" smtClean="0">
                <a:latin typeface="Garamond" panose="02020404030301010803" pitchFamily="18" charset="0"/>
              </a:rPr>
              <a:t>(Current </a:t>
            </a:r>
            <a:r>
              <a:rPr lang="en-US" sz="900" i="1" dirty="0">
                <a:latin typeface="Garamond" panose="02020404030301010803" pitchFamily="18" charset="0"/>
              </a:rPr>
              <a:t>and proposed </a:t>
            </a:r>
            <a:r>
              <a:rPr lang="en-US" sz="900" i="1" dirty="0" smtClean="0">
                <a:latin typeface="Garamond" panose="02020404030301010803" pitchFamily="18" charset="0"/>
              </a:rPr>
              <a:t>trains </a:t>
            </a:r>
            <a:r>
              <a:rPr lang="en-US" sz="900" i="1" dirty="0">
                <a:latin typeface="Garamond" panose="02020404030301010803" pitchFamily="18" charset="0"/>
              </a:rPr>
              <a:t>locations</a:t>
            </a:r>
            <a:r>
              <a:rPr lang="en-US" sz="900" i="1" dirty="0" smtClean="0">
                <a:latin typeface="Garamond" panose="02020404030301010803" pitchFamily="18" charset="0"/>
              </a:rPr>
              <a:t>, </a:t>
            </a:r>
            <a:r>
              <a:rPr lang="en-US" sz="900" i="1" dirty="0">
                <a:latin typeface="Garamond" panose="02020404030301010803" pitchFamily="18" charset="0"/>
              </a:rPr>
              <a:t>and any friendly sustainment locations (FOBs, COPs </a:t>
            </a:r>
            <a:r>
              <a:rPr lang="en-US" sz="900" i="1" dirty="0" smtClean="0">
                <a:latin typeface="Garamond" panose="02020404030301010803" pitchFamily="18" charset="0"/>
              </a:rPr>
              <a:t>etc.)) </a:t>
            </a:r>
            <a:r>
              <a:rPr lang="en-US" sz="1100" dirty="0" smtClean="0">
                <a:solidFill>
                  <a:srgbClr val="000000"/>
                </a:solidFill>
                <a:latin typeface="Garamond" panose="02020404030301010803" pitchFamily="18" charset="0"/>
                <a:cs typeface="Arial" charset="0"/>
              </a:rPr>
              <a:t>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1100" b="1" dirty="0" smtClean="0">
              <a:solidFill>
                <a:srgbClr val="000000"/>
              </a:solidFill>
              <a:latin typeface="Garamond" panose="02020404030301010803" pitchFamily="18" charset="0"/>
              <a:cs typeface="Arial" charset="0"/>
            </a:endParaRPr>
          </a:p>
          <a:p>
            <a:pPr algn="just"/>
            <a:r>
              <a:rPr lang="en-US" sz="1100" b="1" dirty="0" smtClean="0">
                <a:solidFill>
                  <a:srgbClr val="000000"/>
                </a:solidFill>
                <a:latin typeface="Garamond" panose="02020404030301010803" pitchFamily="18" charset="0"/>
                <a:cs typeface="Arial" charset="0"/>
              </a:rPr>
              <a:t>Maintenance</a:t>
            </a:r>
            <a:r>
              <a:rPr lang="en-US" sz="1100" b="1" dirty="0">
                <a:solidFill>
                  <a:srgbClr val="000000"/>
                </a:solidFill>
                <a:latin typeface="Garamond" panose="02020404030301010803" pitchFamily="18" charset="0"/>
                <a:cs typeface="Arial" charset="0"/>
              </a:rPr>
              <a:t>: </a:t>
            </a:r>
            <a:r>
              <a:rPr lang="en-US" sz="800" dirty="0">
                <a:solidFill>
                  <a:srgbClr val="000000"/>
                </a:solidFill>
                <a:latin typeface="Garamond" panose="02020404030301010803" pitchFamily="18" charset="0"/>
                <a:cs typeface="Arial" charset="0"/>
              </a:rPr>
              <a:t>(</a:t>
            </a:r>
            <a:r>
              <a:rPr lang="en-US" sz="800" i="1" dirty="0">
                <a:solidFill>
                  <a:srgbClr val="000000"/>
                </a:solidFill>
                <a:latin typeface="Garamond" panose="02020404030301010803" pitchFamily="18" charset="0"/>
                <a:cs typeface="Arial" charset="0"/>
              </a:rPr>
              <a:t>Weapons, Equipment, DX Times/locations</a:t>
            </a:r>
            <a:r>
              <a:rPr lang="en-US" sz="800" dirty="0">
                <a:solidFill>
                  <a:srgbClr val="000000"/>
                </a:solidFill>
                <a:latin typeface="Garamond" panose="02020404030301010803" pitchFamily="18" charset="0"/>
                <a:cs typeface="Arial" charset="0"/>
              </a:rPr>
              <a:t>)</a:t>
            </a:r>
          </a:p>
          <a:p>
            <a:pPr algn="just"/>
            <a:r>
              <a:rPr lang="en-US" sz="1100" dirty="0" smtClean="0">
                <a:solidFill>
                  <a:srgbClr val="000000"/>
                </a:solidFill>
                <a:latin typeface="Garamond" panose="02020404030301010803" pitchFamily="18" charset="0"/>
                <a:cs typeface="Arial" charset="0"/>
              </a:rPr>
              <a:t>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1100" dirty="0">
              <a:solidFill>
                <a:srgbClr val="000000"/>
              </a:solidFill>
              <a:latin typeface="Garamond" panose="02020404030301010803" pitchFamily="18" charset="0"/>
              <a:cs typeface="Arial" charset="0"/>
            </a:endParaRPr>
          </a:p>
          <a:p>
            <a:pPr algn="just"/>
            <a:r>
              <a:rPr lang="en-US" sz="1100" b="1" dirty="0" smtClean="0">
                <a:solidFill>
                  <a:srgbClr val="000000"/>
                </a:solidFill>
                <a:latin typeface="Garamond" panose="02020404030301010803" pitchFamily="18" charset="0"/>
                <a:cs typeface="Arial" charset="0"/>
              </a:rPr>
              <a:t>Transportation</a:t>
            </a:r>
            <a:r>
              <a:rPr lang="en-US" sz="1100" b="1" dirty="0">
                <a:solidFill>
                  <a:srgbClr val="000000"/>
                </a:solidFill>
                <a:latin typeface="Garamond" panose="02020404030301010803" pitchFamily="18" charset="0"/>
                <a:cs typeface="Arial" charset="0"/>
              </a:rPr>
              <a:t>: </a:t>
            </a:r>
            <a:r>
              <a:rPr lang="en-US" sz="800" dirty="0">
                <a:solidFill>
                  <a:srgbClr val="000000"/>
                </a:solidFill>
                <a:latin typeface="Garamond" panose="02020404030301010803" pitchFamily="18" charset="0"/>
                <a:cs typeface="Arial" charset="0"/>
              </a:rPr>
              <a:t>(</a:t>
            </a:r>
            <a:r>
              <a:rPr lang="en-US" sz="800" i="1" dirty="0">
                <a:solidFill>
                  <a:srgbClr val="000000"/>
                </a:solidFill>
                <a:latin typeface="Garamond" panose="02020404030301010803" pitchFamily="18" charset="0"/>
                <a:cs typeface="Arial" charset="0"/>
              </a:rPr>
              <a:t>Load Plans, Bump Plans, PZ, LZ, VDOs, VPUs, Recovery</a:t>
            </a:r>
            <a:r>
              <a:rPr lang="en-US" sz="800" dirty="0">
                <a:solidFill>
                  <a:srgbClr val="000000"/>
                </a:solidFill>
                <a:latin typeface="Garamond" panose="02020404030301010803" pitchFamily="18" charset="0"/>
                <a:cs typeface="Arial" charset="0"/>
              </a:rPr>
              <a:t>)</a:t>
            </a:r>
          </a:p>
          <a:p>
            <a:pPr algn="just"/>
            <a:r>
              <a:rPr lang="en-US" sz="1100" dirty="0" smtClean="0">
                <a:solidFill>
                  <a:srgbClr val="000000"/>
                </a:solidFill>
                <a:latin typeface="Garamond" panose="02020404030301010803" pitchFamily="18" charset="0"/>
                <a:cs typeface="Arial" charset="0"/>
              </a:rPr>
              <a:t>___________________________________________________________________________________________________________________________________________________________________________________</a:t>
            </a:r>
            <a:r>
              <a:rPr lang="en-US" sz="1100" b="1" dirty="0" smtClean="0">
                <a:solidFill>
                  <a:srgbClr val="000000"/>
                </a:solidFill>
                <a:latin typeface="Garamond" panose="02020404030301010803" pitchFamily="18" charset="0"/>
                <a:cs typeface="Arial" charset="0"/>
              </a:rPr>
              <a:t>_____________________________________________________________________________</a:t>
            </a:r>
            <a:endParaRPr lang="en-US" sz="1100" b="1" dirty="0">
              <a:solidFill>
                <a:srgbClr val="000000"/>
              </a:solidFill>
              <a:latin typeface="Garamond" panose="02020404030301010803" pitchFamily="18" charset="0"/>
              <a:cs typeface="Arial" charset="0"/>
            </a:endParaRPr>
          </a:p>
          <a:p>
            <a:pPr algn="just"/>
            <a:endParaRPr lang="en-US" sz="1100" b="1" dirty="0">
              <a:solidFill>
                <a:srgbClr val="000000"/>
              </a:solidFill>
              <a:latin typeface="Garamond" panose="02020404030301010803" pitchFamily="18" charset="0"/>
              <a:cs typeface="Arial" charset="0"/>
            </a:endParaRPr>
          </a:p>
        </p:txBody>
      </p:sp>
      <p:sp>
        <p:nvSpPr>
          <p:cNvPr id="25" name="Rectangle 24"/>
          <p:cNvSpPr/>
          <p:nvPr/>
        </p:nvSpPr>
        <p:spPr>
          <a:xfrm>
            <a:off x="-1" y="3344473"/>
            <a:ext cx="9140388" cy="876615"/>
          </a:xfrm>
          <a:prstGeom prst="rect">
            <a:avLst/>
          </a:prstGeom>
        </p:spPr>
        <p:style>
          <a:lnRef idx="2">
            <a:schemeClr val="dk1"/>
          </a:lnRef>
          <a:fillRef idx="1">
            <a:schemeClr val="lt1"/>
          </a:fillRef>
          <a:effectRef idx="0">
            <a:schemeClr val="dk1"/>
          </a:effectRef>
          <a:fontRef idx="minor">
            <a:schemeClr val="dk1"/>
          </a:fontRef>
        </p:style>
        <p:txBody>
          <a:bodyPr/>
          <a:lstStyle/>
          <a:p>
            <a:pPr algn="just"/>
            <a:r>
              <a:rPr lang="en-US" sz="1100" b="1" dirty="0" smtClean="0">
                <a:solidFill>
                  <a:srgbClr val="000000"/>
                </a:solidFill>
                <a:latin typeface="Garamond" panose="02020404030301010803" pitchFamily="18" charset="0"/>
                <a:cs typeface="Arial" charset="0"/>
              </a:rPr>
              <a:t>b. Personal Services Support:</a:t>
            </a:r>
          </a:p>
          <a:p>
            <a:pPr algn="just"/>
            <a:r>
              <a:rPr lang="en-US" sz="1100" b="1" dirty="0" smtClean="0">
                <a:solidFill>
                  <a:srgbClr val="000000"/>
                </a:solidFill>
                <a:latin typeface="Garamond" panose="02020404030301010803" pitchFamily="18" charset="0"/>
                <a:cs typeface="Arial" charset="0"/>
              </a:rPr>
              <a:t>Religious Services:  _________</a:t>
            </a:r>
            <a:r>
              <a:rPr lang="en-US" sz="1100" dirty="0" smtClean="0">
                <a:solidFill>
                  <a:srgbClr val="000000"/>
                </a:solidFill>
                <a:latin typeface="Garamond" panose="02020404030301010803" pitchFamily="18" charset="0"/>
                <a:cs typeface="Arial" charset="0"/>
              </a:rPr>
              <a:t>______________________________________________________________________________________________________</a:t>
            </a:r>
            <a:endParaRPr lang="en-US" sz="1100" dirty="0">
              <a:solidFill>
                <a:srgbClr val="000000"/>
              </a:solidFill>
              <a:latin typeface="Garamond" panose="02020404030301010803" pitchFamily="18" charset="0"/>
              <a:cs typeface="Arial" charset="0"/>
            </a:endParaRPr>
          </a:p>
          <a:p>
            <a:pPr algn="just"/>
            <a:endParaRPr lang="en-US" sz="500" b="1" dirty="0" smtClean="0">
              <a:solidFill>
                <a:srgbClr val="000000"/>
              </a:solidFill>
              <a:latin typeface="Garamond" panose="02020404030301010803" pitchFamily="18" charset="0"/>
              <a:cs typeface="Arial" charset="0"/>
            </a:endParaRPr>
          </a:p>
          <a:p>
            <a:r>
              <a:rPr lang="en-US" sz="1100" b="1" dirty="0" smtClean="0">
                <a:solidFill>
                  <a:srgbClr val="000000"/>
                </a:solidFill>
                <a:latin typeface="Garamond" panose="02020404030301010803" pitchFamily="18" charset="0"/>
                <a:cs typeface="Arial" charset="0"/>
              </a:rPr>
              <a:t>EPWs</a:t>
            </a:r>
            <a:r>
              <a:rPr lang="en-US" sz="1100" b="1" dirty="0">
                <a:solidFill>
                  <a:srgbClr val="000000"/>
                </a:solidFill>
                <a:latin typeface="Garamond" panose="02020404030301010803" pitchFamily="18" charset="0"/>
                <a:cs typeface="Arial" charset="0"/>
              </a:rPr>
              <a:t>: </a:t>
            </a:r>
            <a:r>
              <a:rPr lang="en-US" sz="800" i="1" dirty="0">
                <a:solidFill>
                  <a:srgbClr val="000000"/>
                </a:solidFill>
                <a:latin typeface="Garamond" panose="02020404030301010803" pitchFamily="18" charset="0"/>
                <a:cs typeface="Arial" charset="0"/>
              </a:rPr>
              <a:t>(Method of </a:t>
            </a:r>
            <a:r>
              <a:rPr lang="en-US" sz="800" i="1" dirty="0" smtClean="0">
                <a:solidFill>
                  <a:srgbClr val="000000"/>
                </a:solidFill>
                <a:latin typeface="Garamond" panose="02020404030301010803" pitchFamily="18" charset="0"/>
                <a:cs typeface="Arial" charset="0"/>
              </a:rPr>
              <a:t>Marking/Handling/Transportation/5S-T)  </a:t>
            </a:r>
            <a:r>
              <a:rPr lang="en-US" sz="1100" dirty="0" smtClean="0">
                <a:solidFill>
                  <a:srgbClr val="000000"/>
                </a:solidFill>
                <a:latin typeface="Garamond" panose="02020404030301010803" pitchFamily="18" charset="0"/>
                <a:cs typeface="Arial" charset="0"/>
              </a:rPr>
              <a:t>______________________________________________________________________________________________</a:t>
            </a:r>
          </a:p>
          <a:p>
            <a:r>
              <a:rPr lang="en-US" sz="1100" dirty="0" smtClean="0">
                <a:solidFill>
                  <a:srgbClr val="000000"/>
                </a:solidFill>
                <a:latin typeface="Garamond" panose="02020404030301010803" pitchFamily="18" charset="0"/>
                <a:cs typeface="Arial" charset="0"/>
              </a:rPr>
              <a:t>________________________________________________________________________________________________________________________________</a:t>
            </a:r>
            <a:endParaRPr lang="en-US" sz="1100" dirty="0">
              <a:solidFill>
                <a:srgbClr val="000000"/>
              </a:solidFill>
              <a:latin typeface="Garamond" panose="02020404030301010803" pitchFamily="18" charset="0"/>
              <a:cs typeface="Arial" charset="0"/>
            </a:endParaRPr>
          </a:p>
        </p:txBody>
      </p:sp>
      <p:sp>
        <p:nvSpPr>
          <p:cNvPr id="26" name="Rectangle 25"/>
          <p:cNvSpPr/>
          <p:nvPr/>
        </p:nvSpPr>
        <p:spPr>
          <a:xfrm>
            <a:off x="0" y="0"/>
            <a:ext cx="9144000" cy="2286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b="1" dirty="0">
              <a:solidFill>
                <a:schemeClr val="bg1"/>
              </a:solidFill>
              <a:latin typeface="Garamond" panose="02020404030301010803" pitchFamily="18" charset="0"/>
              <a:cs typeface="Arial" charset="0"/>
            </a:endParaRPr>
          </a:p>
        </p:txBody>
      </p:sp>
      <p:sp>
        <p:nvSpPr>
          <p:cNvPr id="22" name="Rectangle 18">
            <a:extLst>
              <a:ext uri="{FF2B5EF4-FFF2-40B4-BE49-F238E27FC236}">
                <a16:creationId xmlns="" xmlns:a16="http://schemas.microsoft.com/office/drawing/2014/main" id="{81151E7A-D92E-4430-91BB-C9360B3E3667}"/>
              </a:ext>
            </a:extLst>
          </p:cNvPr>
          <p:cNvSpPr/>
          <p:nvPr/>
        </p:nvSpPr>
        <p:spPr>
          <a:xfrm>
            <a:off x="-2" y="4220110"/>
            <a:ext cx="9144001" cy="2637890"/>
          </a:xfrm>
          <a:prstGeom prst="rect">
            <a:avLst/>
          </a:prstGeom>
        </p:spPr>
        <p:style>
          <a:lnRef idx="2">
            <a:schemeClr val="dk1"/>
          </a:lnRef>
          <a:fillRef idx="1">
            <a:schemeClr val="lt1"/>
          </a:fillRef>
          <a:effectRef idx="0">
            <a:schemeClr val="dk1"/>
          </a:effectRef>
          <a:fontRef idx="minor">
            <a:schemeClr val="dk1"/>
          </a:fontRef>
        </p:style>
        <p:txBody>
          <a:bodyPr/>
          <a:lstStyle/>
          <a:p>
            <a:r>
              <a:rPr lang="en-US" sz="1100" b="1" dirty="0" smtClean="0">
                <a:solidFill>
                  <a:srgbClr val="000000"/>
                </a:solidFill>
                <a:latin typeface="Garamond" panose="02020404030301010803" pitchFamily="18" charset="0"/>
                <a:cs typeface="Arial" charset="0"/>
              </a:rPr>
              <a:t>c.  Army </a:t>
            </a:r>
            <a:r>
              <a:rPr lang="en-US" sz="1100" b="1" dirty="0">
                <a:solidFill>
                  <a:srgbClr val="000000"/>
                </a:solidFill>
                <a:latin typeface="Garamond" panose="02020404030301010803" pitchFamily="18" charset="0"/>
                <a:cs typeface="Arial" charset="0"/>
              </a:rPr>
              <a:t>Health System </a:t>
            </a:r>
            <a:r>
              <a:rPr lang="en-US" sz="1100" b="1" dirty="0" smtClean="0">
                <a:solidFill>
                  <a:srgbClr val="000000"/>
                </a:solidFill>
                <a:latin typeface="Garamond" panose="02020404030301010803" pitchFamily="18" charset="0"/>
                <a:cs typeface="Arial" charset="0"/>
              </a:rPr>
              <a:t>Support not already covered elsewhere</a:t>
            </a:r>
            <a:endParaRPr lang="en-US" sz="1100" b="1" dirty="0">
              <a:solidFill>
                <a:srgbClr val="000000"/>
              </a:solidFill>
              <a:latin typeface="Garamond" panose="02020404030301010803" pitchFamily="18" charset="0"/>
              <a:cs typeface="Arial" charset="0"/>
            </a:endParaRPr>
          </a:p>
          <a:p>
            <a:r>
              <a:rPr lang="en-US" sz="1100" b="1" dirty="0" smtClean="0">
                <a:solidFill>
                  <a:srgbClr val="000000"/>
                </a:solidFill>
                <a:latin typeface="Garamond" panose="02020404030301010803" pitchFamily="18" charset="0"/>
                <a:cs typeface="Arial" charset="0"/>
              </a:rPr>
              <a:t>    Preventative Medicine </a:t>
            </a:r>
            <a:r>
              <a:rPr lang="en-US" sz="800" i="1" dirty="0" smtClean="0">
                <a:solidFill>
                  <a:srgbClr val="000000"/>
                </a:solidFill>
                <a:latin typeface="Garamond" panose="02020404030301010803" pitchFamily="18" charset="0"/>
                <a:cs typeface="Arial" charset="0"/>
              </a:rPr>
              <a:t>(ID needs for allergy/sting medication, sun screen, bug spray, etc.) : </a:t>
            </a:r>
            <a:r>
              <a:rPr lang="en-US" sz="1100" b="1" i="1" dirty="0" smtClean="0">
                <a:solidFill>
                  <a:srgbClr val="000000"/>
                </a:solidFill>
                <a:latin typeface="Garamond" panose="02020404030301010803" pitchFamily="18" charset="0"/>
                <a:cs typeface="Arial" charset="0"/>
              </a:rPr>
              <a:t>__________________________________________________________________________</a:t>
            </a:r>
            <a:endParaRPr lang="en-US" sz="1100" b="1" i="1" dirty="0">
              <a:solidFill>
                <a:srgbClr val="000000"/>
              </a:solidFill>
              <a:latin typeface="Garamond" panose="02020404030301010803" pitchFamily="18" charset="0"/>
              <a:cs typeface="Arial" charset="0"/>
            </a:endParaRPr>
          </a:p>
        </p:txBody>
      </p:sp>
      <p:grpSp>
        <p:nvGrpSpPr>
          <p:cNvPr id="7" name="Group 6"/>
          <p:cNvGrpSpPr/>
          <p:nvPr/>
        </p:nvGrpSpPr>
        <p:grpSpPr>
          <a:xfrm>
            <a:off x="2983632" y="2155215"/>
            <a:ext cx="3275857" cy="1168498"/>
            <a:chOff x="0" y="3155780"/>
            <a:chExt cx="3275857" cy="1204000"/>
          </a:xfrm>
        </p:grpSpPr>
        <p:sp>
          <p:nvSpPr>
            <p:cNvPr id="21" name="Rectangle 20"/>
            <p:cNvSpPr/>
            <p:nvPr/>
          </p:nvSpPr>
          <p:spPr>
            <a:xfrm>
              <a:off x="0" y="3155780"/>
              <a:ext cx="3275857" cy="1204000"/>
            </a:xfrm>
            <a:prstGeom prst="rect">
              <a:avLst/>
            </a:prstGeom>
          </p:spPr>
          <p:style>
            <a:lnRef idx="2">
              <a:schemeClr val="dk1"/>
            </a:lnRef>
            <a:fillRef idx="1">
              <a:schemeClr val="lt1"/>
            </a:fillRef>
            <a:effectRef idx="0">
              <a:schemeClr val="dk1"/>
            </a:effectRef>
            <a:fontRef idx="minor">
              <a:schemeClr val="dk1"/>
            </a:fontRef>
          </p:style>
          <p:txBody>
            <a:bodyPr/>
            <a:lstStyle/>
            <a:p>
              <a:pPr algn="just"/>
              <a:r>
                <a:rPr lang="en-US" sz="1100" b="1" dirty="0">
                  <a:solidFill>
                    <a:srgbClr val="000000"/>
                  </a:solidFill>
                  <a:latin typeface="Garamond" panose="02020404030301010803" pitchFamily="18" charset="0"/>
                  <a:cs typeface="Arial" charset="0"/>
                </a:rPr>
                <a:t>CLASS V: </a:t>
              </a:r>
              <a:r>
                <a:rPr lang="en-US" sz="800" i="1" dirty="0">
                  <a:solidFill>
                    <a:srgbClr val="000000"/>
                  </a:solidFill>
                  <a:latin typeface="Garamond" panose="02020404030301010803" pitchFamily="18" charset="0"/>
                  <a:cs typeface="Arial" charset="0"/>
                </a:rPr>
                <a:t>(</a:t>
              </a:r>
              <a:r>
                <a:rPr lang="en-US" sz="800" i="1" dirty="0" smtClean="0">
                  <a:solidFill>
                    <a:srgbClr val="000000"/>
                  </a:solidFill>
                  <a:latin typeface="Garamond" panose="02020404030301010803" pitchFamily="18" charset="0"/>
                  <a:cs typeface="Arial" charset="0"/>
                </a:rPr>
                <a:t>Ammunition per Soldier)</a:t>
              </a:r>
              <a:endParaRPr lang="en-US" sz="800" i="1" dirty="0">
                <a:solidFill>
                  <a:srgbClr val="000000"/>
                </a:solidFill>
                <a:latin typeface="Garamond" panose="02020404030301010803" pitchFamily="18" charset="0"/>
                <a:cs typeface="Arial" charset="0"/>
              </a:endParaRPr>
            </a:p>
            <a:p>
              <a:pPr algn="just"/>
              <a:r>
                <a:rPr lang="en-US" sz="1100" dirty="0">
                  <a:solidFill>
                    <a:srgbClr val="000000"/>
                  </a:solidFill>
                  <a:latin typeface="Garamond" panose="02020404030301010803" pitchFamily="18" charset="0"/>
                  <a:cs typeface="Arial" charset="0"/>
                </a:rPr>
                <a:t>5.56 __________</a:t>
              </a:r>
            </a:p>
            <a:p>
              <a:pPr algn="just"/>
              <a:r>
                <a:rPr lang="en-US" sz="1100" dirty="0">
                  <a:solidFill>
                    <a:srgbClr val="000000"/>
                  </a:solidFill>
                  <a:latin typeface="Garamond" panose="02020404030301010803" pitchFamily="18" charset="0"/>
                  <a:cs typeface="Arial" charset="0"/>
                </a:rPr>
                <a:t>5.56 Link __________</a:t>
              </a:r>
            </a:p>
            <a:p>
              <a:pPr algn="just"/>
              <a:r>
                <a:rPr lang="en-US" sz="1100" dirty="0">
                  <a:solidFill>
                    <a:srgbClr val="000000"/>
                  </a:solidFill>
                  <a:latin typeface="Garamond" panose="02020404030301010803" pitchFamily="18" charset="0"/>
                  <a:cs typeface="Arial" charset="0"/>
                </a:rPr>
                <a:t>7.62 ___________</a:t>
              </a:r>
            </a:p>
            <a:p>
              <a:pPr algn="just"/>
              <a:r>
                <a:rPr lang="en-US" sz="1100" dirty="0">
                  <a:solidFill>
                    <a:srgbClr val="000000"/>
                  </a:solidFill>
                  <a:latin typeface="Garamond" panose="02020404030301010803" pitchFamily="18" charset="0"/>
                  <a:cs typeface="Arial" charset="0"/>
                </a:rPr>
                <a:t>Demo __________</a:t>
              </a:r>
            </a:p>
            <a:p>
              <a:pPr algn="just"/>
              <a:r>
                <a:rPr lang="en-US" sz="1100" dirty="0">
                  <a:solidFill>
                    <a:srgbClr val="000000"/>
                  </a:solidFill>
                  <a:latin typeface="Garamond" panose="02020404030301010803" pitchFamily="18" charset="0"/>
                  <a:cs typeface="Arial" charset="0"/>
                </a:rPr>
                <a:t>Smoke __________</a:t>
              </a:r>
            </a:p>
            <a:p>
              <a:pPr algn="just"/>
              <a:r>
                <a:rPr lang="en-US" sz="1100" dirty="0">
                  <a:solidFill>
                    <a:srgbClr val="000000"/>
                  </a:solidFill>
                  <a:latin typeface="Garamond" panose="02020404030301010803" pitchFamily="18" charset="0"/>
                  <a:cs typeface="Arial" charset="0"/>
                </a:rPr>
                <a:t>		</a:t>
              </a:r>
            </a:p>
            <a:p>
              <a:pPr algn="just"/>
              <a:endParaRPr lang="en-US" sz="1100" b="1" dirty="0">
                <a:solidFill>
                  <a:srgbClr val="000000"/>
                </a:solidFill>
                <a:latin typeface="Garamond" panose="02020404030301010803" pitchFamily="18" charset="0"/>
                <a:cs typeface="Arial" charset="0"/>
              </a:endParaRPr>
            </a:p>
            <a:p>
              <a:pPr algn="just"/>
              <a:endParaRPr lang="en-US" sz="1100" b="1" dirty="0">
                <a:solidFill>
                  <a:srgbClr val="000000"/>
                </a:solidFill>
                <a:latin typeface="Garamond" panose="02020404030301010803" pitchFamily="18" charset="0"/>
                <a:cs typeface="Arial" charset="0"/>
              </a:endParaRPr>
            </a:p>
            <a:p>
              <a:pPr algn="just"/>
              <a:endParaRPr lang="en-US" sz="1100" b="1" dirty="0">
                <a:solidFill>
                  <a:srgbClr val="000000"/>
                </a:solidFill>
                <a:latin typeface="Garamond" panose="02020404030301010803" pitchFamily="18" charset="0"/>
                <a:cs typeface="Arial" charset="0"/>
              </a:endParaRPr>
            </a:p>
          </p:txBody>
        </p:sp>
        <p:sp>
          <p:nvSpPr>
            <p:cNvPr id="5" name="TextBox 4">
              <a:extLst>
                <a:ext uri="{FF2B5EF4-FFF2-40B4-BE49-F238E27FC236}">
                  <a16:creationId xmlns="" xmlns:a16="http://schemas.microsoft.com/office/drawing/2014/main" id="{48976A52-5358-487E-BB09-6601CB96C641}"/>
                </a:ext>
              </a:extLst>
            </p:cNvPr>
            <p:cNvSpPr txBox="1"/>
            <p:nvPr/>
          </p:nvSpPr>
          <p:spPr>
            <a:xfrm>
              <a:off x="2123730" y="3165031"/>
              <a:ext cx="936104" cy="1094090"/>
            </a:xfrm>
            <a:prstGeom prst="rect">
              <a:avLst/>
            </a:prstGeom>
            <a:noFill/>
          </p:spPr>
          <p:txBody>
            <a:bodyPr wrap="square" rtlCol="0">
              <a:spAutoFit/>
            </a:bodyPr>
            <a:lstStyle/>
            <a:p>
              <a:r>
                <a:rPr lang="en-US" sz="1050" b="1" dirty="0">
                  <a:latin typeface="Garamond" panose="02020404030301010803" pitchFamily="18" charset="0"/>
                </a:rPr>
                <a:t>Speedballs: </a:t>
              </a:r>
              <a:r>
                <a:rPr lang="en-US" sz="1050" b="1" dirty="0" smtClean="0">
                  <a:latin typeface="Garamond" panose="02020404030301010803" pitchFamily="18" charset="0"/>
                </a:rPr>
                <a:t>_________________________________</a:t>
              </a:r>
              <a:r>
                <a:rPr lang="en-US" sz="1050" b="1" dirty="0">
                  <a:latin typeface="Garamond" panose="02020404030301010803" pitchFamily="18" charset="0"/>
                </a:rPr>
                <a:t> </a:t>
              </a:r>
              <a:r>
                <a:rPr lang="en-US" sz="1050" b="1" dirty="0" smtClean="0">
                  <a:latin typeface="Garamond" panose="02020404030301010803" pitchFamily="18" charset="0"/>
                </a:rPr>
                <a:t>______________________</a:t>
              </a:r>
              <a:endParaRPr lang="en-US" sz="1050" b="1" dirty="0">
                <a:latin typeface="Garamond" panose="02020404030301010803" pitchFamily="18" charset="0"/>
              </a:endParaRPr>
            </a:p>
          </p:txBody>
        </p:sp>
      </p:grpSp>
      <p:sp>
        <p:nvSpPr>
          <p:cNvPr id="18" name="Rectangle 4"/>
          <p:cNvSpPr>
            <a:spLocks noChangeArrowheads="1"/>
          </p:cNvSpPr>
          <p:nvPr/>
        </p:nvSpPr>
        <p:spPr bwMode="auto">
          <a:xfrm>
            <a:off x="0" y="-2132"/>
            <a:ext cx="1907704" cy="230797"/>
          </a:xfrm>
          <a:prstGeom prst="rect">
            <a:avLst/>
          </a:prstGeom>
          <a:solidFill>
            <a:schemeClr val="bg1"/>
          </a:solidFill>
          <a:ln w="25400">
            <a:solidFill>
              <a:schemeClr val="tx1"/>
            </a:solidFill>
          </a:ln>
        </p:spPr>
        <p:style>
          <a:lnRef idx="1">
            <a:schemeClr val="accent2"/>
          </a:lnRef>
          <a:fillRef idx="2">
            <a:schemeClr val="accent2"/>
          </a:fillRef>
          <a:effectRef idx="1">
            <a:schemeClr val="accent2"/>
          </a:effectRef>
          <a:fontRef idx="minor">
            <a:schemeClr val="dk1"/>
          </a:fontRef>
        </p:style>
        <p:txBody>
          <a:bodyPr lIns="132067" tIns="66032" rIns="132067" bIns="66032" rtlCol="0" anchor="ctr"/>
          <a:lstStyle/>
          <a:p>
            <a:r>
              <a:rPr lang="en-US" sz="1400" b="1" dirty="0" smtClean="0">
                <a:solidFill>
                  <a:schemeClr val="tx1"/>
                </a:solidFill>
                <a:latin typeface="Garamond" panose="02020404030301010803" pitchFamily="18" charset="0"/>
              </a:rPr>
              <a:t>4. SUSTAINMENT</a:t>
            </a:r>
            <a:endParaRPr lang="en-US" sz="1400" b="1" dirty="0">
              <a:solidFill>
                <a:schemeClr val="tx1"/>
              </a:solidFill>
              <a:latin typeface="Garamond" panose="02020404030301010803" pitchFamily="18" charset="0"/>
            </a:endParaRPr>
          </a:p>
        </p:txBody>
      </p:sp>
      <p:sp>
        <p:nvSpPr>
          <p:cNvPr id="3" name="Rectangle 18"/>
          <p:cNvSpPr/>
          <p:nvPr/>
        </p:nvSpPr>
        <p:spPr>
          <a:xfrm>
            <a:off x="6259489" y="2151285"/>
            <a:ext cx="2880897" cy="368592"/>
          </a:xfrm>
          <a:prstGeom prst="rect">
            <a:avLst/>
          </a:prstGeom>
        </p:spPr>
        <p:style>
          <a:lnRef idx="2">
            <a:schemeClr val="dk1"/>
          </a:lnRef>
          <a:fillRef idx="1">
            <a:schemeClr val="lt1"/>
          </a:fillRef>
          <a:effectRef idx="0">
            <a:schemeClr val="dk1"/>
          </a:effectRef>
          <a:fontRef idx="minor">
            <a:schemeClr val="dk1"/>
          </a:fontRef>
        </p:style>
        <p:txBody>
          <a:bodyPr/>
          <a:lstStyle/>
          <a:p>
            <a:pPr algn="just"/>
            <a:r>
              <a:rPr lang="en-US" sz="1100" b="1" dirty="0">
                <a:solidFill>
                  <a:srgbClr val="000000"/>
                </a:solidFill>
                <a:latin typeface="Garamond" panose="02020404030301010803" pitchFamily="18" charset="0"/>
                <a:cs typeface="Arial" charset="0"/>
              </a:rPr>
              <a:t>CLASS VII: </a:t>
            </a:r>
            <a:r>
              <a:rPr lang="en-US" sz="800" i="1" dirty="0">
                <a:solidFill>
                  <a:srgbClr val="000000"/>
                </a:solidFill>
                <a:latin typeface="Garamond" panose="02020404030301010803" pitchFamily="18" charset="0"/>
                <a:cs typeface="Arial" charset="0"/>
              </a:rPr>
              <a:t>(Major End Items</a:t>
            </a:r>
            <a:r>
              <a:rPr lang="en-US" sz="800" i="1" dirty="0" smtClean="0">
                <a:solidFill>
                  <a:srgbClr val="000000"/>
                </a:solidFill>
                <a:latin typeface="Garamond" panose="02020404030301010803" pitchFamily="18" charset="0"/>
                <a:cs typeface="Arial" charset="0"/>
              </a:rPr>
              <a:t>)</a:t>
            </a:r>
            <a:endParaRPr lang="en-US" sz="800" b="1" i="1" dirty="0">
              <a:solidFill>
                <a:srgbClr val="000000"/>
              </a:solidFill>
              <a:latin typeface="Garamond" panose="02020404030301010803" pitchFamily="18" charset="0"/>
              <a:cs typeface="Arial" charset="0"/>
            </a:endParaRPr>
          </a:p>
        </p:txBody>
      </p:sp>
      <p:graphicFrame>
        <p:nvGraphicFramePr>
          <p:cNvPr id="23" name="Table 22"/>
          <p:cNvGraphicFramePr>
            <a:graphicFrameLocks noGrp="1"/>
          </p:cNvGraphicFramePr>
          <p:nvPr>
            <p:extLst>
              <p:ext uri="{D42A27DB-BD31-4B8C-83A1-F6EECF244321}">
                <p14:modId xmlns:p14="http://schemas.microsoft.com/office/powerpoint/2010/main" val="3890048753"/>
              </p:ext>
            </p:extLst>
          </p:nvPr>
        </p:nvGraphicFramePr>
        <p:xfrm>
          <a:off x="60539" y="4653136"/>
          <a:ext cx="9032596" cy="2160240"/>
        </p:xfrm>
        <a:graphic>
          <a:graphicData uri="http://schemas.openxmlformats.org/drawingml/2006/table">
            <a:tbl>
              <a:tblPr firstRow="1" bandRow="1">
                <a:tableStyleId>{5C22544A-7EE6-4342-B048-85BDC9FD1C3A}</a:tableStyleId>
              </a:tblPr>
              <a:tblGrid>
                <a:gridCol w="1703149"/>
                <a:gridCol w="1440160"/>
                <a:gridCol w="1567828"/>
                <a:gridCol w="1429875"/>
                <a:gridCol w="1466793"/>
                <a:gridCol w="1424791"/>
              </a:tblGrid>
              <a:tr h="264193">
                <a:tc>
                  <a:txBody>
                    <a:bodyPr/>
                    <a:lstStyle/>
                    <a:p>
                      <a:pPr algn="ctr"/>
                      <a:r>
                        <a:rPr lang="en-US" sz="1000" b="1" dirty="0" smtClean="0">
                          <a:solidFill>
                            <a:schemeClr val="tx1"/>
                          </a:solidFill>
                        </a:rPr>
                        <a:t>Item</a:t>
                      </a:r>
                      <a:endParaRPr lang="en-US" sz="1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000" b="1" dirty="0" smtClean="0">
                          <a:solidFill>
                            <a:schemeClr val="tx1"/>
                          </a:solidFill>
                        </a:rPr>
                        <a:t>1</a:t>
                      </a:r>
                      <a:r>
                        <a:rPr lang="en-US" sz="1000" b="1" baseline="30000" dirty="0" smtClean="0">
                          <a:solidFill>
                            <a:schemeClr val="tx1"/>
                          </a:solidFill>
                        </a:rPr>
                        <a:t>st</a:t>
                      </a:r>
                      <a:r>
                        <a:rPr lang="en-US" sz="1000" b="1" baseline="0" dirty="0" smtClean="0">
                          <a:solidFill>
                            <a:schemeClr val="tx1"/>
                          </a:solidFill>
                        </a:rPr>
                        <a:t> Phase</a:t>
                      </a:r>
                      <a:endParaRPr lang="en-US" sz="1000" b="1" dirty="0">
                        <a:solidFill>
                          <a:schemeClr val="tx1"/>
                        </a:solidFill>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a:r>
                        <a:rPr lang="en-US" sz="1000" b="1" dirty="0" smtClean="0">
                          <a:solidFill>
                            <a:schemeClr val="tx1"/>
                          </a:solidFill>
                        </a:rPr>
                        <a:t>2</a:t>
                      </a:r>
                      <a:r>
                        <a:rPr lang="en-US" sz="1000" b="1" baseline="30000" dirty="0" smtClean="0">
                          <a:solidFill>
                            <a:schemeClr val="tx1"/>
                          </a:solidFill>
                        </a:rPr>
                        <a:t>nd</a:t>
                      </a:r>
                      <a:r>
                        <a:rPr lang="en-US" sz="1000" b="1" dirty="0" smtClean="0">
                          <a:solidFill>
                            <a:schemeClr val="tx1"/>
                          </a:solidFill>
                        </a:rPr>
                        <a:t> Phase</a:t>
                      </a:r>
                      <a:endParaRPr lang="en-US" sz="1000" b="1" dirty="0">
                        <a:solidFill>
                          <a:schemeClr val="tx1"/>
                        </a:solidFill>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a:r>
                        <a:rPr lang="en-US" sz="1000" b="1" dirty="0" smtClean="0">
                          <a:solidFill>
                            <a:schemeClr val="tx1"/>
                          </a:solidFill>
                        </a:rPr>
                        <a:t>3</a:t>
                      </a:r>
                      <a:r>
                        <a:rPr lang="en-US" sz="1000" b="1" baseline="30000" dirty="0" smtClean="0">
                          <a:solidFill>
                            <a:schemeClr val="tx1"/>
                          </a:solidFill>
                        </a:rPr>
                        <a:t>rd</a:t>
                      </a:r>
                      <a:r>
                        <a:rPr lang="en-US" sz="1000" b="1" dirty="0" smtClean="0">
                          <a:solidFill>
                            <a:schemeClr val="tx1"/>
                          </a:solidFill>
                        </a:rPr>
                        <a:t> Phase</a:t>
                      </a:r>
                      <a:endParaRPr lang="en-US" sz="1000" b="1" dirty="0">
                        <a:solidFill>
                          <a:schemeClr val="tx1"/>
                        </a:solidFill>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a:r>
                        <a:rPr lang="en-US" sz="1000" b="1" dirty="0" smtClean="0">
                          <a:solidFill>
                            <a:schemeClr val="tx1"/>
                          </a:solidFill>
                        </a:rPr>
                        <a:t>4</a:t>
                      </a:r>
                      <a:r>
                        <a:rPr lang="en-US" sz="1000" b="1" baseline="30000" dirty="0" smtClean="0">
                          <a:solidFill>
                            <a:schemeClr val="tx1"/>
                          </a:solidFill>
                        </a:rPr>
                        <a:t>th</a:t>
                      </a:r>
                      <a:r>
                        <a:rPr lang="en-US" sz="1000" b="1" dirty="0" smtClean="0">
                          <a:solidFill>
                            <a:schemeClr val="tx1"/>
                          </a:solidFill>
                        </a:rPr>
                        <a:t> Phase</a:t>
                      </a:r>
                      <a:endParaRPr lang="en-US" sz="1000" b="1" dirty="0">
                        <a:solidFill>
                          <a:schemeClr val="tx1"/>
                        </a:solidFill>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a:r>
                        <a:rPr lang="en-US" sz="1000" b="1" dirty="0" smtClean="0">
                          <a:solidFill>
                            <a:schemeClr val="tx1"/>
                          </a:solidFill>
                        </a:rPr>
                        <a:t>5</a:t>
                      </a:r>
                      <a:r>
                        <a:rPr lang="en-US" sz="1000" b="1" baseline="30000" dirty="0" smtClean="0">
                          <a:solidFill>
                            <a:schemeClr val="tx1"/>
                          </a:solidFill>
                        </a:rPr>
                        <a:t>th</a:t>
                      </a:r>
                      <a:r>
                        <a:rPr lang="en-US" sz="1000" b="1" dirty="0" smtClean="0">
                          <a:solidFill>
                            <a:schemeClr val="tx1"/>
                          </a:solidFill>
                        </a:rPr>
                        <a:t> Phase</a:t>
                      </a:r>
                      <a:endParaRPr lang="en-US" sz="1000" b="1" dirty="0">
                        <a:solidFill>
                          <a:schemeClr val="tx1"/>
                        </a:solidFill>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8316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000000"/>
                          </a:solidFill>
                          <a:latin typeface="Garamond" panose="02020404030301010803" pitchFamily="18" charset="0"/>
                          <a:cs typeface="Arial" charset="0"/>
                        </a:rPr>
                        <a:t>Medical C2 </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b="0" i="1" dirty="0" smtClean="0">
                          <a:solidFill>
                            <a:srgbClr val="000000"/>
                          </a:solidFill>
                          <a:latin typeface="Garamond" panose="02020404030301010803" pitchFamily="18" charset="0"/>
                          <a:cs typeface="Arial" charset="0"/>
                        </a:rPr>
                        <a:t>Location of  PSG/BTL &amp; Medic</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b="0" i="1" dirty="0" smtClean="0">
                          <a:solidFill>
                            <a:srgbClr val="000000"/>
                          </a:solidFill>
                          <a:latin typeface="Garamond" panose="02020404030301010803" pitchFamily="18" charset="0"/>
                          <a:cs typeface="Arial" charset="0"/>
                        </a:rPr>
                        <a:t>Locations &amp; Markings of BN Aid</a:t>
                      </a:r>
                      <a:r>
                        <a:rPr lang="en-US" sz="800" b="0" i="1" baseline="0" dirty="0" smtClean="0">
                          <a:solidFill>
                            <a:srgbClr val="000000"/>
                          </a:solidFill>
                          <a:latin typeface="Garamond" panose="02020404030301010803" pitchFamily="18" charset="0"/>
                          <a:cs typeface="Arial" charset="0"/>
                        </a:rPr>
                        <a:t> </a:t>
                      </a:r>
                      <a:r>
                        <a:rPr lang="en-US" sz="800" b="0" i="1" dirty="0" smtClean="0">
                          <a:solidFill>
                            <a:srgbClr val="000000"/>
                          </a:solidFill>
                          <a:latin typeface="Garamond" panose="02020404030301010803" pitchFamily="18" charset="0"/>
                          <a:cs typeface="Arial" charset="0"/>
                        </a:rPr>
                        <a:t>Station,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b="0" i="1" dirty="0" smtClean="0">
                          <a:solidFill>
                            <a:srgbClr val="000000"/>
                          </a:solidFill>
                          <a:latin typeface="Garamond" panose="02020404030301010803" pitchFamily="18" charset="0"/>
                          <a:cs typeface="Arial" charset="0"/>
                        </a:rPr>
                        <a:t>   CCP, A&amp;L Teams</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b="0" i="1" dirty="0" smtClean="0">
                          <a:solidFill>
                            <a:srgbClr val="000000"/>
                          </a:solidFill>
                          <a:latin typeface="Garamond" panose="02020404030301010803" pitchFamily="18" charset="0"/>
                          <a:cs typeface="Arial" charset="0"/>
                        </a:rPr>
                        <a:t>Method of Marking Patients</a:t>
                      </a:r>
                      <a:endParaRPr lang="en-US" sz="800" b="0" dirty="0" smtClean="0">
                        <a:solidFill>
                          <a:srgbClr val="000000"/>
                        </a:solidFill>
                        <a:latin typeface="Garamond" panose="02020404030301010803" pitchFamily="18" charset="0"/>
                        <a:cs typeface="Arial" charset="0"/>
                      </a:endParaRPr>
                    </a:p>
                  </a:txBody>
                  <a:tcPr marR="0" marT="0" marB="0">
                    <a:lnL w="12700" cap="flat" cmpd="sng" algn="ctr">
                      <a:solidFill>
                        <a:schemeClr val="tx1"/>
                      </a:solidFill>
                      <a:prstDash val="solid"/>
                      <a:round/>
                      <a:headEnd type="none" w="med" len="med"/>
                      <a:tailEnd type="none" w="med" len="med"/>
                    </a:lnL>
                  </a:tcPr>
                </a:tc>
                <a:tc>
                  <a:txBody>
                    <a:bodyPr/>
                    <a:lstStyle/>
                    <a:p>
                      <a:endParaRPr lang="en-US" sz="1000" b="0" dirty="0"/>
                    </a:p>
                  </a:txBody>
                  <a:tcPr marL="0" marR="0" marT="0" marB="0"/>
                </a:tc>
                <a:tc>
                  <a:txBody>
                    <a:bodyPr/>
                    <a:lstStyle/>
                    <a:p>
                      <a:endParaRPr lang="en-US" sz="1000" b="0" dirty="0"/>
                    </a:p>
                  </a:txBody>
                  <a:tcPr marL="0" marR="0" marT="0" marB="0"/>
                </a:tc>
                <a:tc>
                  <a:txBody>
                    <a:bodyPr/>
                    <a:lstStyle/>
                    <a:p>
                      <a:endParaRPr lang="en-US" sz="1000" b="0" dirty="0"/>
                    </a:p>
                  </a:txBody>
                  <a:tcPr marL="0" marR="0" marT="0" marB="0"/>
                </a:tc>
                <a:tc>
                  <a:txBody>
                    <a:bodyPr/>
                    <a:lstStyle/>
                    <a:p>
                      <a:endParaRPr lang="en-US" sz="1000" b="0" dirty="0"/>
                    </a:p>
                  </a:txBody>
                  <a:tcPr marL="0" marR="0" marT="0" marB="0"/>
                </a:tc>
                <a:tc>
                  <a:txBody>
                    <a:bodyPr/>
                    <a:lstStyle/>
                    <a:p>
                      <a:endParaRPr lang="en-US" sz="1000" b="0" dirty="0"/>
                    </a:p>
                  </a:txBody>
                  <a:tcPr marL="0" marR="0" marT="0" marB="0">
                    <a:lnR w="12700" cap="flat" cmpd="sng" algn="ctr">
                      <a:solidFill>
                        <a:schemeClr val="tx1"/>
                      </a:solidFill>
                      <a:prstDash val="solid"/>
                      <a:round/>
                      <a:headEnd type="none" w="med" len="med"/>
                      <a:tailEnd type="none" w="med" len="med"/>
                    </a:lnR>
                  </a:tcPr>
                </a:tc>
              </a:tr>
              <a:tr h="4214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solidFill>
                            <a:srgbClr val="000000"/>
                          </a:solidFill>
                          <a:latin typeface="Garamond" panose="02020404030301010803" pitchFamily="18" charset="0"/>
                          <a:cs typeface="Arial" charset="0"/>
                        </a:rPr>
                        <a:t>Medical Treatment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i="1" dirty="0" smtClean="0">
                          <a:solidFill>
                            <a:srgbClr val="000000"/>
                          </a:solidFill>
                          <a:latin typeface="Garamond" panose="02020404030301010803" pitchFamily="18" charset="0"/>
                          <a:cs typeface="Arial" charset="0"/>
                        </a:rPr>
                        <a:t>Self Aid, Buddy Aid, TC3, Medic, FST</a:t>
                      </a:r>
                      <a:endParaRPr lang="en-US" sz="800" b="1" i="1" dirty="0" smtClean="0">
                        <a:solidFill>
                          <a:srgbClr val="000000"/>
                        </a:solidFill>
                        <a:latin typeface="Garamond" panose="02020404030301010803" pitchFamily="18" charset="0"/>
                        <a:cs typeface="Arial" charset="0"/>
                      </a:endParaRPr>
                    </a:p>
                  </a:txBody>
                  <a:tcPr marR="0" marT="0" marB="0">
                    <a:lnL w="12700" cap="flat" cmpd="sng" algn="ctr">
                      <a:solidFill>
                        <a:schemeClr val="tx1"/>
                      </a:solidFill>
                      <a:prstDash val="solid"/>
                      <a:round/>
                      <a:headEnd type="none" w="med" len="med"/>
                      <a:tailEnd type="none" w="med" len="med"/>
                    </a:lnL>
                  </a:tcPr>
                </a:tc>
                <a:tc>
                  <a:txBody>
                    <a:bodyPr/>
                    <a:lstStyle/>
                    <a:p>
                      <a:endParaRPr lang="en-US" sz="1000" b="0" dirty="0"/>
                    </a:p>
                  </a:txBody>
                  <a:tcPr marL="0" marR="0" marT="0" marB="0"/>
                </a:tc>
                <a:tc>
                  <a:txBody>
                    <a:bodyPr/>
                    <a:lstStyle/>
                    <a:p>
                      <a:endParaRPr lang="en-US" sz="1000" b="0" dirty="0"/>
                    </a:p>
                  </a:txBody>
                  <a:tcPr marL="0" marR="0" marT="0" marB="0"/>
                </a:tc>
                <a:tc>
                  <a:txBody>
                    <a:bodyPr/>
                    <a:lstStyle/>
                    <a:p>
                      <a:endParaRPr lang="en-US" sz="1000" b="0" dirty="0"/>
                    </a:p>
                  </a:txBody>
                  <a:tcPr marL="0" marR="0" marT="0" marB="0"/>
                </a:tc>
                <a:tc>
                  <a:txBody>
                    <a:bodyPr/>
                    <a:lstStyle/>
                    <a:p>
                      <a:endParaRPr lang="en-US" sz="1000" b="0" dirty="0"/>
                    </a:p>
                  </a:txBody>
                  <a:tcPr marL="0" marR="0" marT="0" marB="0"/>
                </a:tc>
                <a:tc>
                  <a:txBody>
                    <a:bodyPr/>
                    <a:lstStyle/>
                    <a:p>
                      <a:endParaRPr lang="en-US" sz="1000" b="0" dirty="0"/>
                    </a:p>
                  </a:txBody>
                  <a:tcPr marL="0" marR="0" marT="0" marB="0">
                    <a:lnR w="12700" cap="flat" cmpd="sng" algn="ctr">
                      <a:solidFill>
                        <a:schemeClr val="tx1"/>
                      </a:solidFill>
                      <a:prstDash val="solid"/>
                      <a:round/>
                      <a:headEnd type="none" w="med" len="med"/>
                      <a:tailEnd type="none" w="med" len="med"/>
                    </a:lnR>
                  </a:tcPr>
                </a:tc>
              </a:tr>
              <a:tr h="6428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solidFill>
                            <a:srgbClr val="000000"/>
                          </a:solidFill>
                          <a:latin typeface="Garamond" panose="02020404030301010803" pitchFamily="18" charset="0"/>
                          <a:cs typeface="Arial" charset="0"/>
                        </a:rPr>
                        <a:t>Medical Evacuation </a:t>
                      </a:r>
                      <a:endParaRPr lang="en-US" sz="1000" b="0" i="1" dirty="0" smtClean="0">
                        <a:solidFill>
                          <a:srgbClr val="000000"/>
                        </a:solidFill>
                        <a:latin typeface="Garamond" panose="02020404030301010803" pitchFamily="18"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800" i="1" dirty="0" smtClean="0">
                          <a:solidFill>
                            <a:srgbClr val="000000"/>
                          </a:solidFill>
                          <a:latin typeface="Garamond" panose="02020404030301010803" pitchFamily="18" charset="0"/>
                          <a:cs typeface="Arial" charset="0"/>
                        </a:rPr>
                        <a:t>Location and Special Equipment for </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i="1" dirty="0" smtClean="0">
                          <a:solidFill>
                            <a:srgbClr val="000000"/>
                          </a:solidFill>
                          <a:latin typeface="Garamond" panose="02020404030301010803" pitchFamily="18" charset="0"/>
                          <a:cs typeface="Arial" charset="0"/>
                        </a:rPr>
                        <a:t>   AXPs, HLZs</a:t>
                      </a:r>
                      <a:endParaRPr lang="en-US" sz="1000" b="0" dirty="0"/>
                    </a:p>
                  </a:txBody>
                  <a:tcPr marR="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US" sz="1000" b="0" dirty="0"/>
                    </a:p>
                  </a:txBody>
                  <a:tcPr marL="0" marR="0" marT="0" marB="0">
                    <a:lnB w="12700" cap="flat" cmpd="sng" algn="ctr">
                      <a:solidFill>
                        <a:schemeClr val="tx1"/>
                      </a:solidFill>
                      <a:prstDash val="solid"/>
                      <a:round/>
                      <a:headEnd type="none" w="med" len="med"/>
                      <a:tailEnd type="none" w="med" len="med"/>
                    </a:lnB>
                  </a:tcPr>
                </a:tc>
                <a:tc>
                  <a:txBody>
                    <a:bodyPr/>
                    <a:lstStyle/>
                    <a:p>
                      <a:endParaRPr lang="en-US" sz="1000" b="0" dirty="0"/>
                    </a:p>
                  </a:txBody>
                  <a:tcPr marL="0" marR="0" marT="0" marB="0">
                    <a:lnB w="12700" cap="flat" cmpd="sng" algn="ctr">
                      <a:solidFill>
                        <a:schemeClr val="tx1"/>
                      </a:solidFill>
                      <a:prstDash val="solid"/>
                      <a:round/>
                      <a:headEnd type="none" w="med" len="med"/>
                      <a:tailEnd type="none" w="med" len="med"/>
                    </a:lnB>
                  </a:tcPr>
                </a:tc>
                <a:tc>
                  <a:txBody>
                    <a:bodyPr/>
                    <a:lstStyle/>
                    <a:p>
                      <a:endParaRPr lang="en-US" sz="1000" b="0" dirty="0"/>
                    </a:p>
                  </a:txBody>
                  <a:tcPr marL="0" marR="0" marT="0" marB="0">
                    <a:lnB w="12700" cap="flat" cmpd="sng" algn="ctr">
                      <a:solidFill>
                        <a:schemeClr val="tx1"/>
                      </a:solidFill>
                      <a:prstDash val="solid"/>
                      <a:round/>
                      <a:headEnd type="none" w="med" len="med"/>
                      <a:tailEnd type="none" w="med" len="med"/>
                    </a:lnB>
                  </a:tcPr>
                </a:tc>
                <a:tc>
                  <a:txBody>
                    <a:bodyPr/>
                    <a:lstStyle/>
                    <a:p>
                      <a:endParaRPr lang="en-US" sz="1000" b="0" dirty="0"/>
                    </a:p>
                  </a:txBody>
                  <a:tcPr marL="0" marR="0" marT="0" marB="0">
                    <a:lnB w="12700" cap="flat" cmpd="sng" algn="ctr">
                      <a:solidFill>
                        <a:schemeClr val="tx1"/>
                      </a:solidFill>
                      <a:prstDash val="solid"/>
                      <a:round/>
                      <a:headEnd type="none" w="med" len="med"/>
                      <a:tailEnd type="none" w="med" len="med"/>
                    </a:lnB>
                  </a:tcPr>
                </a:tc>
                <a:tc>
                  <a:txBody>
                    <a:bodyPr/>
                    <a:lstStyle/>
                    <a:p>
                      <a:endParaRPr lang="en-US" sz="1000" b="0" dirty="0"/>
                    </a:p>
                  </a:txBody>
                  <a:tcPr marL="0" marR="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2" name="Footer Placeholder 1"/>
          <p:cNvSpPr>
            <a:spLocks noGrp="1"/>
          </p:cNvSpPr>
          <p:nvPr>
            <p:ph type="ftr" sz="quarter" idx="11"/>
          </p:nvPr>
        </p:nvSpPr>
        <p:spPr/>
        <p:txBody>
          <a:bodyPr/>
          <a:lstStyle/>
          <a:p>
            <a:pPr>
              <a:defRPr/>
            </a:pPr>
            <a:r>
              <a:rPr lang="en-US" smtClean="0"/>
              <a:t>MyPatrolBase.com</a:t>
            </a:r>
            <a:endParaRPr lang="en-US" dirty="0"/>
          </a:p>
        </p:txBody>
      </p:sp>
      <p:sp>
        <p:nvSpPr>
          <p:cNvPr id="8" name="Slide Number Placeholder 7"/>
          <p:cNvSpPr>
            <a:spLocks noGrp="1"/>
          </p:cNvSpPr>
          <p:nvPr>
            <p:ph type="sldNum" sz="quarter" idx="12"/>
          </p:nvPr>
        </p:nvSpPr>
        <p:spPr/>
        <p:txBody>
          <a:bodyPr/>
          <a:lstStyle/>
          <a:p>
            <a:pPr>
              <a:defRPr/>
            </a:pPr>
            <a:fld id="{E6720408-2D1B-4BA1-A288-F5B1EE7FA1AF}" type="slidenum">
              <a:rPr lang="en-US" smtClean="0"/>
              <a:pPr>
                <a:defRPr/>
              </a:pPr>
              <a:t>33</a:t>
            </a:fld>
            <a:endParaRPr lang="en-US" dirty="0"/>
          </a:p>
        </p:txBody>
      </p:sp>
    </p:spTree>
    <p:extLst>
      <p:ext uri="{BB962C8B-B14F-4D97-AF65-F5344CB8AC3E}">
        <p14:creationId xmlns:p14="http://schemas.microsoft.com/office/powerpoint/2010/main" val="3562809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2286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b="1" dirty="0">
              <a:solidFill>
                <a:schemeClr val="bg1"/>
              </a:solidFill>
              <a:latin typeface="Garamond" panose="02020404030301010803" pitchFamily="18" charset="0"/>
              <a:cs typeface="Arial" charset="0"/>
            </a:endParaRPr>
          </a:p>
        </p:txBody>
      </p:sp>
      <p:sp>
        <p:nvSpPr>
          <p:cNvPr id="13" name="Rectangle 4"/>
          <p:cNvSpPr>
            <a:spLocks noChangeArrowheads="1"/>
          </p:cNvSpPr>
          <p:nvPr/>
        </p:nvSpPr>
        <p:spPr bwMode="auto">
          <a:xfrm>
            <a:off x="0" y="-2132"/>
            <a:ext cx="2699792" cy="230797"/>
          </a:xfrm>
          <a:prstGeom prst="rect">
            <a:avLst/>
          </a:prstGeom>
          <a:solidFill>
            <a:schemeClr val="bg1"/>
          </a:solidFill>
          <a:ln w="25400">
            <a:solidFill>
              <a:schemeClr val="tx1"/>
            </a:solidFill>
          </a:ln>
        </p:spPr>
        <p:style>
          <a:lnRef idx="1">
            <a:schemeClr val="accent2"/>
          </a:lnRef>
          <a:fillRef idx="2">
            <a:schemeClr val="accent2"/>
          </a:fillRef>
          <a:effectRef idx="1">
            <a:schemeClr val="accent2"/>
          </a:effectRef>
          <a:fontRef idx="minor">
            <a:schemeClr val="dk1"/>
          </a:fontRef>
        </p:style>
        <p:txBody>
          <a:bodyPr lIns="132067" tIns="66032" rIns="132067" bIns="66032" rtlCol="0" anchor="ctr"/>
          <a:lstStyle/>
          <a:p>
            <a:r>
              <a:rPr lang="en-US" sz="1400" b="1" dirty="0" smtClean="0">
                <a:solidFill>
                  <a:schemeClr val="tx1"/>
                </a:solidFill>
                <a:latin typeface="Garamond" panose="02020404030301010803" pitchFamily="18" charset="0"/>
              </a:rPr>
              <a:t>5.  COMMAND &amp; SIGNAL</a:t>
            </a:r>
            <a:endParaRPr lang="en-US" sz="1400" b="1" dirty="0">
              <a:solidFill>
                <a:schemeClr val="tx1"/>
              </a:solidFill>
              <a:latin typeface="Garamond" panose="02020404030301010803" pitchFamily="18" charset="0"/>
            </a:endParaRPr>
          </a:p>
        </p:txBody>
      </p:sp>
      <p:sp>
        <p:nvSpPr>
          <p:cNvPr id="3" name="TextBox 2"/>
          <p:cNvSpPr txBox="1"/>
          <p:nvPr/>
        </p:nvSpPr>
        <p:spPr>
          <a:xfrm>
            <a:off x="432" y="244054"/>
            <a:ext cx="9143568" cy="1200329"/>
          </a:xfrm>
          <a:prstGeom prst="rect">
            <a:avLst/>
          </a:prstGeom>
          <a:noFill/>
          <a:ln w="28575">
            <a:solidFill>
              <a:schemeClr val="tx2"/>
            </a:solidFill>
          </a:ln>
        </p:spPr>
        <p:txBody>
          <a:bodyPr wrap="square" rtlCol="0">
            <a:spAutoFit/>
          </a:bodyPr>
          <a:lstStyle/>
          <a:p>
            <a:pPr algn="just"/>
            <a:r>
              <a:rPr lang="en-US" sz="1200" b="1" dirty="0">
                <a:solidFill>
                  <a:srgbClr val="000000"/>
                </a:solidFill>
                <a:latin typeface="Garamond" panose="02020404030301010803" pitchFamily="18" charset="0"/>
                <a:cs typeface="Arial" charset="0"/>
              </a:rPr>
              <a:t>a.  </a:t>
            </a:r>
            <a:r>
              <a:rPr lang="en-US" sz="1200" b="1" dirty="0" smtClean="0">
                <a:solidFill>
                  <a:srgbClr val="000000"/>
                </a:solidFill>
                <a:latin typeface="Garamond" panose="02020404030301010803" pitchFamily="18" charset="0"/>
                <a:cs typeface="Arial" charset="0"/>
              </a:rPr>
              <a:t>Command</a:t>
            </a:r>
            <a:endParaRPr lang="en-US" sz="900" dirty="0">
              <a:solidFill>
                <a:srgbClr val="000000"/>
              </a:solidFill>
              <a:latin typeface="Garamond" panose="02020404030301010803" pitchFamily="18" charset="0"/>
              <a:cs typeface="Arial" charset="0"/>
            </a:endParaRPr>
          </a:p>
          <a:p>
            <a:pPr algn="just"/>
            <a:r>
              <a:rPr lang="en-US" sz="1200" b="1" dirty="0" smtClean="0">
                <a:solidFill>
                  <a:srgbClr val="000000"/>
                </a:solidFill>
                <a:latin typeface="Garamond" panose="02020404030301010803" pitchFamily="18" charset="0"/>
                <a:cs typeface="Arial" charset="0"/>
              </a:rPr>
              <a:t>     </a:t>
            </a:r>
            <a:r>
              <a:rPr lang="en-US" sz="1200" b="1" dirty="0">
                <a:solidFill>
                  <a:srgbClr val="000000"/>
                </a:solidFill>
                <a:latin typeface="Garamond" panose="02020404030301010803" pitchFamily="18" charset="0"/>
                <a:cs typeface="Arial" charset="0"/>
              </a:rPr>
              <a:t>Succession of Command:	</a:t>
            </a:r>
          </a:p>
          <a:p>
            <a:pPr algn="just"/>
            <a:r>
              <a:rPr lang="en-US" sz="1200" dirty="0">
                <a:solidFill>
                  <a:srgbClr val="000000"/>
                </a:solidFill>
                <a:latin typeface="Garamond" panose="02020404030301010803" pitchFamily="18" charset="0"/>
                <a:cs typeface="Arial" charset="0"/>
              </a:rPr>
              <a:t>     </a:t>
            </a:r>
            <a:r>
              <a:rPr lang="en-US" sz="1200" dirty="0" smtClean="0">
                <a:solidFill>
                  <a:srgbClr val="000000"/>
                </a:solidFill>
                <a:latin typeface="Garamond" panose="02020404030301010803" pitchFamily="18" charset="0"/>
                <a:cs typeface="Arial" charset="0"/>
              </a:rPr>
              <a:t>   </a:t>
            </a:r>
            <a:r>
              <a:rPr lang="en-US" sz="1200" dirty="0">
                <a:solidFill>
                  <a:srgbClr val="000000"/>
                </a:solidFill>
                <a:latin typeface="Garamond" panose="02020404030301010803" pitchFamily="18" charset="0"/>
                <a:cs typeface="Arial" charset="0"/>
              </a:rPr>
              <a:t>PL, PSG, WSL, 1/2/3 SL, DoR  /  SL, </a:t>
            </a:r>
            <a:r>
              <a:rPr lang="en-US" sz="1200" dirty="0" smtClean="0">
                <a:solidFill>
                  <a:srgbClr val="000000"/>
                </a:solidFill>
                <a:latin typeface="Garamond" panose="02020404030301010803" pitchFamily="18" charset="0"/>
                <a:cs typeface="Arial" charset="0"/>
              </a:rPr>
              <a:t>BTL</a:t>
            </a:r>
            <a:r>
              <a:rPr lang="en-US" sz="1200" dirty="0">
                <a:solidFill>
                  <a:srgbClr val="000000"/>
                </a:solidFill>
                <a:latin typeface="Garamond" panose="02020404030301010803" pitchFamily="18" charset="0"/>
                <a:cs typeface="Arial" charset="0"/>
              </a:rPr>
              <a:t>, </a:t>
            </a:r>
            <a:r>
              <a:rPr lang="en-US" sz="1200" dirty="0" smtClean="0">
                <a:solidFill>
                  <a:srgbClr val="000000"/>
                </a:solidFill>
                <a:latin typeface="Garamond" panose="02020404030301010803" pitchFamily="18" charset="0"/>
                <a:cs typeface="Arial" charset="0"/>
              </a:rPr>
              <a:t>ATL</a:t>
            </a:r>
            <a:r>
              <a:rPr lang="en-US" sz="1200" dirty="0">
                <a:solidFill>
                  <a:srgbClr val="000000"/>
                </a:solidFill>
                <a:latin typeface="Garamond" panose="02020404030301010803" pitchFamily="18" charset="0"/>
                <a:cs typeface="Arial" charset="0"/>
              </a:rPr>
              <a:t>, </a:t>
            </a:r>
            <a:r>
              <a:rPr lang="en-US" sz="1200" dirty="0" smtClean="0">
                <a:solidFill>
                  <a:srgbClr val="000000"/>
                </a:solidFill>
                <a:latin typeface="Garamond" panose="02020404030301010803" pitchFamily="18" charset="0"/>
                <a:cs typeface="Arial" charset="0"/>
              </a:rPr>
              <a:t>DoR</a:t>
            </a:r>
          </a:p>
          <a:p>
            <a:pPr algn="just"/>
            <a:endParaRPr lang="en-US" sz="1200" dirty="0">
              <a:solidFill>
                <a:srgbClr val="000000"/>
              </a:solidFill>
              <a:latin typeface="Garamond" panose="02020404030301010803" pitchFamily="18" charset="0"/>
              <a:cs typeface="Arial" charset="0"/>
            </a:endParaRPr>
          </a:p>
          <a:p>
            <a:pPr algn="just"/>
            <a:endParaRPr lang="en-US" sz="1200" dirty="0" smtClean="0">
              <a:solidFill>
                <a:srgbClr val="000000"/>
              </a:solidFill>
              <a:latin typeface="Garamond" panose="02020404030301010803" pitchFamily="18" charset="0"/>
              <a:cs typeface="Arial" charset="0"/>
            </a:endParaRPr>
          </a:p>
          <a:p>
            <a:pPr algn="just"/>
            <a:endParaRPr lang="en-US" sz="1200" dirty="0"/>
          </a:p>
        </p:txBody>
      </p:sp>
      <p:sp>
        <p:nvSpPr>
          <p:cNvPr id="5" name="TextBox 4"/>
          <p:cNvSpPr txBox="1"/>
          <p:nvPr/>
        </p:nvSpPr>
        <p:spPr>
          <a:xfrm>
            <a:off x="432" y="2644712"/>
            <a:ext cx="9143136" cy="4216539"/>
          </a:xfrm>
          <a:prstGeom prst="rect">
            <a:avLst/>
          </a:prstGeom>
          <a:noFill/>
          <a:ln w="28575">
            <a:solidFill>
              <a:schemeClr val="tx2"/>
            </a:solidFill>
          </a:ln>
        </p:spPr>
        <p:txBody>
          <a:bodyPr wrap="square" rtlCol="0">
            <a:spAutoFit/>
          </a:bodyPr>
          <a:lstStyle/>
          <a:p>
            <a:r>
              <a:rPr lang="en-US" sz="1200" b="1" dirty="0">
                <a:solidFill>
                  <a:srgbClr val="000000"/>
                </a:solidFill>
                <a:latin typeface="Garamond" panose="02020404030301010803" pitchFamily="18" charset="0"/>
                <a:cs typeface="Arial" charset="0"/>
              </a:rPr>
              <a:t>c.  Signal </a:t>
            </a:r>
            <a:r>
              <a:rPr lang="en-US" sz="1200" dirty="0">
                <a:solidFill>
                  <a:srgbClr val="000000"/>
                </a:solidFill>
                <a:latin typeface="Garamond" panose="02020404030301010803" pitchFamily="18" charset="0"/>
                <a:cs typeface="Arial" charset="0"/>
              </a:rPr>
              <a:t>– </a:t>
            </a:r>
            <a:r>
              <a:rPr lang="en-US" sz="1200" i="1" dirty="0">
                <a:solidFill>
                  <a:srgbClr val="000000"/>
                </a:solidFill>
                <a:latin typeface="Garamond" panose="02020404030301010803" pitchFamily="18" charset="0"/>
                <a:cs typeface="Arial" charset="0"/>
              </a:rPr>
              <a:t>Most found in Higher’s OPORD</a:t>
            </a:r>
            <a:endParaRPr lang="en-US" sz="1200" dirty="0">
              <a:solidFill>
                <a:srgbClr val="000000"/>
              </a:solidFill>
              <a:latin typeface="Garamond" panose="02020404030301010803" pitchFamily="18" charset="0"/>
              <a:cs typeface="Arial" charset="0"/>
            </a:endParaRPr>
          </a:p>
          <a:p>
            <a:pPr algn="just"/>
            <a:r>
              <a:rPr lang="en-US" sz="1200" b="1" dirty="0">
                <a:solidFill>
                  <a:srgbClr val="000000"/>
                </a:solidFill>
                <a:latin typeface="Garamond" panose="02020404030301010803" pitchFamily="18" charset="0"/>
                <a:cs typeface="Arial" charset="0"/>
              </a:rPr>
              <a:t> </a:t>
            </a:r>
            <a:r>
              <a:rPr lang="en-US" sz="1200" b="1" dirty="0" smtClean="0">
                <a:solidFill>
                  <a:srgbClr val="000000"/>
                </a:solidFill>
                <a:latin typeface="Garamond" panose="02020404030301010803" pitchFamily="18" charset="0"/>
                <a:cs typeface="Arial" charset="0"/>
              </a:rPr>
              <a:t>    </a:t>
            </a:r>
            <a:r>
              <a:rPr lang="en-US" sz="1200" b="1" dirty="0">
                <a:solidFill>
                  <a:srgbClr val="000000"/>
                </a:solidFill>
                <a:latin typeface="Garamond" panose="02020404030301010803" pitchFamily="18" charset="0"/>
                <a:cs typeface="Arial" charset="0"/>
              </a:rPr>
              <a:t>SOI Index: </a:t>
            </a:r>
            <a:r>
              <a:rPr lang="en-US" sz="1200" dirty="0">
                <a:solidFill>
                  <a:srgbClr val="000000"/>
                </a:solidFill>
                <a:latin typeface="Garamond" panose="02020404030301010803" pitchFamily="18" charset="0"/>
                <a:cs typeface="Arial" charset="0"/>
              </a:rPr>
              <a:t>__________</a:t>
            </a:r>
          </a:p>
          <a:p>
            <a:pPr algn="just"/>
            <a:endParaRPr lang="en-US" sz="1200" b="1" dirty="0">
              <a:solidFill>
                <a:srgbClr val="000000"/>
              </a:solidFill>
              <a:latin typeface="Garamond" panose="02020404030301010803" pitchFamily="18" charset="0"/>
              <a:cs typeface="Arial" charset="0"/>
            </a:endParaRPr>
          </a:p>
          <a:p>
            <a:pPr algn="just"/>
            <a:r>
              <a:rPr lang="en-US" sz="1200" b="1" dirty="0">
                <a:solidFill>
                  <a:srgbClr val="000000"/>
                </a:solidFill>
                <a:latin typeface="Garamond" panose="02020404030301010803" pitchFamily="18" charset="0"/>
                <a:cs typeface="Arial" charset="0"/>
              </a:rPr>
              <a:t>  </a:t>
            </a:r>
            <a:r>
              <a:rPr lang="en-US" sz="1200" b="1" dirty="0" smtClean="0">
                <a:solidFill>
                  <a:srgbClr val="000000"/>
                </a:solidFill>
                <a:latin typeface="Garamond" panose="02020404030301010803" pitchFamily="18" charset="0"/>
                <a:cs typeface="Arial" charset="0"/>
              </a:rPr>
              <a:t>   </a:t>
            </a:r>
            <a:r>
              <a:rPr lang="en-US" sz="1200" b="1" dirty="0">
                <a:solidFill>
                  <a:srgbClr val="000000"/>
                </a:solidFill>
                <a:latin typeface="Garamond" panose="02020404030301010803" pitchFamily="18" charset="0"/>
                <a:cs typeface="Arial" charset="0"/>
              </a:rPr>
              <a:t>PACE __________ (Day/Night):</a:t>
            </a:r>
          </a:p>
          <a:p>
            <a:pPr algn="just"/>
            <a:r>
              <a:rPr lang="en-US" sz="1200" b="1" dirty="0">
                <a:solidFill>
                  <a:srgbClr val="000000"/>
                </a:solidFill>
                <a:latin typeface="Garamond" panose="02020404030301010803" pitchFamily="18" charset="0"/>
                <a:cs typeface="Arial" charset="0"/>
              </a:rPr>
              <a:t>	</a:t>
            </a:r>
            <a:r>
              <a:rPr lang="en-US" sz="1200" dirty="0">
                <a:solidFill>
                  <a:srgbClr val="000000"/>
                </a:solidFill>
                <a:latin typeface="Garamond" panose="02020404030301010803" pitchFamily="18" charset="0"/>
                <a:cs typeface="Arial" charset="0"/>
              </a:rPr>
              <a:t>P: __________/__________</a:t>
            </a:r>
          </a:p>
          <a:p>
            <a:pPr algn="just"/>
            <a:r>
              <a:rPr lang="en-US" sz="1200" dirty="0">
                <a:solidFill>
                  <a:srgbClr val="000000"/>
                </a:solidFill>
                <a:latin typeface="Garamond" panose="02020404030301010803" pitchFamily="18" charset="0"/>
                <a:cs typeface="Arial" charset="0"/>
              </a:rPr>
              <a:t>	A: __________/__________</a:t>
            </a:r>
          </a:p>
          <a:p>
            <a:pPr algn="just"/>
            <a:r>
              <a:rPr lang="en-US" sz="1200" dirty="0">
                <a:solidFill>
                  <a:srgbClr val="000000"/>
                </a:solidFill>
                <a:latin typeface="Garamond" panose="02020404030301010803" pitchFamily="18" charset="0"/>
                <a:cs typeface="Arial" charset="0"/>
              </a:rPr>
              <a:t>	C: __________/__________</a:t>
            </a:r>
          </a:p>
          <a:p>
            <a:pPr algn="just"/>
            <a:r>
              <a:rPr lang="en-US" sz="1200" dirty="0">
                <a:solidFill>
                  <a:srgbClr val="000000"/>
                </a:solidFill>
                <a:latin typeface="Garamond" panose="02020404030301010803" pitchFamily="18" charset="0"/>
                <a:cs typeface="Arial" charset="0"/>
              </a:rPr>
              <a:t>	E: __________/__________</a:t>
            </a:r>
          </a:p>
          <a:p>
            <a:pPr algn="just"/>
            <a:endParaRPr lang="en-US" sz="1200" dirty="0">
              <a:solidFill>
                <a:srgbClr val="000000"/>
              </a:solidFill>
              <a:latin typeface="Garamond" panose="02020404030301010803" pitchFamily="18" charset="0"/>
              <a:cs typeface="Arial" charset="0"/>
            </a:endParaRPr>
          </a:p>
          <a:p>
            <a:pPr algn="just"/>
            <a:r>
              <a:rPr lang="en-US" sz="1200" b="1" dirty="0">
                <a:solidFill>
                  <a:srgbClr val="000000"/>
                </a:solidFill>
                <a:latin typeface="Garamond" panose="02020404030301010803" pitchFamily="18" charset="0"/>
                <a:cs typeface="Arial" charset="0"/>
              </a:rPr>
              <a:t>  </a:t>
            </a:r>
            <a:r>
              <a:rPr lang="en-US" sz="1200" b="1" dirty="0" smtClean="0">
                <a:solidFill>
                  <a:srgbClr val="000000"/>
                </a:solidFill>
                <a:latin typeface="Garamond" panose="02020404030301010803" pitchFamily="18" charset="0"/>
                <a:cs typeface="Arial" charset="0"/>
              </a:rPr>
              <a:t>  </a:t>
            </a:r>
            <a:r>
              <a:rPr lang="en-US" sz="1200" b="1" dirty="0">
                <a:solidFill>
                  <a:srgbClr val="000000"/>
                </a:solidFill>
                <a:latin typeface="Garamond" panose="02020404030301010803" pitchFamily="18" charset="0"/>
                <a:cs typeface="Arial" charset="0"/>
              </a:rPr>
              <a:t>Pyrotechnics/Signals</a:t>
            </a:r>
            <a:r>
              <a:rPr lang="en-US" sz="1200" dirty="0">
                <a:solidFill>
                  <a:srgbClr val="000000"/>
                </a:solidFill>
                <a:latin typeface="Garamond" panose="02020404030301010803" pitchFamily="18" charset="0"/>
                <a:cs typeface="Arial" charset="0"/>
              </a:rPr>
              <a:t>: (Hand/Arm)______________________________________________________________________________</a:t>
            </a:r>
          </a:p>
          <a:p>
            <a:pPr algn="just"/>
            <a:endParaRPr lang="en-US" sz="1200" b="1" dirty="0">
              <a:solidFill>
                <a:srgbClr val="000000"/>
              </a:solidFill>
              <a:latin typeface="Garamond" panose="02020404030301010803" pitchFamily="18" charset="0"/>
              <a:cs typeface="Arial" charset="0"/>
            </a:endParaRPr>
          </a:p>
          <a:p>
            <a:pPr algn="just"/>
            <a:r>
              <a:rPr lang="en-US" sz="1200" b="1" dirty="0">
                <a:solidFill>
                  <a:srgbClr val="000000"/>
                </a:solidFill>
                <a:latin typeface="Garamond" panose="02020404030301010803" pitchFamily="18" charset="0"/>
                <a:cs typeface="Arial" charset="0"/>
              </a:rPr>
              <a:t>  </a:t>
            </a:r>
            <a:r>
              <a:rPr lang="en-US" sz="1200" b="1" dirty="0" smtClean="0">
                <a:solidFill>
                  <a:srgbClr val="000000"/>
                </a:solidFill>
                <a:latin typeface="Garamond" panose="02020404030301010803" pitchFamily="18" charset="0"/>
                <a:cs typeface="Arial" charset="0"/>
              </a:rPr>
              <a:t>  </a:t>
            </a:r>
            <a:r>
              <a:rPr lang="en-US" sz="1200" b="1" dirty="0">
                <a:solidFill>
                  <a:srgbClr val="000000"/>
                </a:solidFill>
                <a:latin typeface="Garamond" panose="02020404030301010803" pitchFamily="18" charset="0"/>
                <a:cs typeface="Arial" charset="0"/>
              </a:rPr>
              <a:t>OPSKED/Code Words: </a:t>
            </a:r>
            <a:r>
              <a:rPr lang="en-US" sz="1200" dirty="0">
                <a:solidFill>
                  <a:srgbClr val="000000"/>
                </a:solidFill>
                <a:latin typeface="Garamond" panose="02020404030301010803" pitchFamily="18" charset="0"/>
                <a:cs typeface="Arial" charset="0"/>
              </a:rPr>
              <a:t>______________________________________________________________________________________</a:t>
            </a:r>
          </a:p>
          <a:p>
            <a:pPr algn="just"/>
            <a:endParaRPr lang="en-US" sz="1200" b="1" dirty="0">
              <a:solidFill>
                <a:srgbClr val="000000"/>
              </a:solidFill>
              <a:latin typeface="Garamond" panose="02020404030301010803" pitchFamily="18" charset="0"/>
              <a:cs typeface="Arial" charset="0"/>
            </a:endParaRPr>
          </a:p>
          <a:p>
            <a:pPr algn="just"/>
            <a:r>
              <a:rPr lang="en-US" sz="1200" b="1" dirty="0">
                <a:solidFill>
                  <a:srgbClr val="000000"/>
                </a:solidFill>
                <a:latin typeface="Garamond" panose="02020404030301010803" pitchFamily="18" charset="0"/>
                <a:cs typeface="Arial" charset="0"/>
              </a:rPr>
              <a:t>  </a:t>
            </a:r>
            <a:r>
              <a:rPr lang="en-US" sz="1200" b="1" dirty="0" smtClean="0">
                <a:solidFill>
                  <a:srgbClr val="000000"/>
                </a:solidFill>
                <a:latin typeface="Garamond" panose="02020404030301010803" pitchFamily="18" charset="0"/>
                <a:cs typeface="Arial" charset="0"/>
              </a:rPr>
              <a:t>  </a:t>
            </a:r>
            <a:r>
              <a:rPr lang="en-US" sz="1200" b="1" dirty="0">
                <a:solidFill>
                  <a:srgbClr val="000000"/>
                </a:solidFill>
                <a:latin typeface="Garamond" panose="02020404030301010803" pitchFamily="18" charset="0"/>
                <a:cs typeface="Arial" charset="0"/>
              </a:rPr>
              <a:t>Challenge/Password: </a:t>
            </a:r>
            <a:r>
              <a:rPr lang="en-US" sz="1200" dirty="0">
                <a:solidFill>
                  <a:srgbClr val="000000"/>
                </a:solidFill>
                <a:latin typeface="Garamond" panose="02020404030301010803" pitchFamily="18" charset="0"/>
                <a:cs typeface="Arial" charset="0"/>
              </a:rPr>
              <a:t>__________/__________</a:t>
            </a:r>
          </a:p>
          <a:p>
            <a:pPr algn="just"/>
            <a:r>
              <a:rPr lang="en-US" sz="1200" b="1" dirty="0">
                <a:solidFill>
                  <a:srgbClr val="000000"/>
                </a:solidFill>
                <a:latin typeface="Garamond" panose="02020404030301010803" pitchFamily="18" charset="0"/>
                <a:cs typeface="Arial" charset="0"/>
              </a:rPr>
              <a:t>  </a:t>
            </a:r>
            <a:r>
              <a:rPr lang="en-US" sz="1200" b="1" dirty="0" smtClean="0">
                <a:solidFill>
                  <a:srgbClr val="000000"/>
                </a:solidFill>
                <a:latin typeface="Garamond" panose="02020404030301010803" pitchFamily="18" charset="0"/>
                <a:cs typeface="Arial" charset="0"/>
              </a:rPr>
              <a:t>  </a:t>
            </a:r>
            <a:r>
              <a:rPr lang="en-US" sz="1200" b="1" dirty="0">
                <a:solidFill>
                  <a:srgbClr val="000000"/>
                </a:solidFill>
                <a:latin typeface="Garamond" panose="02020404030301010803" pitchFamily="18" charset="0"/>
                <a:cs typeface="Arial" charset="0"/>
              </a:rPr>
              <a:t># Combination: </a:t>
            </a:r>
            <a:r>
              <a:rPr lang="en-US" sz="1200" dirty="0">
                <a:solidFill>
                  <a:srgbClr val="000000"/>
                </a:solidFill>
                <a:latin typeface="Garamond" panose="02020404030301010803" pitchFamily="18" charset="0"/>
                <a:cs typeface="Arial" charset="0"/>
              </a:rPr>
              <a:t>__________</a:t>
            </a:r>
          </a:p>
          <a:p>
            <a:pPr algn="just"/>
            <a:r>
              <a:rPr lang="en-US" sz="1200" b="1" dirty="0">
                <a:solidFill>
                  <a:srgbClr val="000000"/>
                </a:solidFill>
                <a:latin typeface="Garamond" panose="02020404030301010803" pitchFamily="18" charset="0"/>
                <a:cs typeface="Arial" charset="0"/>
              </a:rPr>
              <a:t>   </a:t>
            </a:r>
            <a:r>
              <a:rPr lang="en-US" sz="1200" b="1" dirty="0" smtClean="0">
                <a:solidFill>
                  <a:srgbClr val="000000"/>
                </a:solidFill>
                <a:latin typeface="Garamond" panose="02020404030301010803" pitchFamily="18" charset="0"/>
                <a:cs typeface="Arial" charset="0"/>
              </a:rPr>
              <a:t> Running </a:t>
            </a:r>
            <a:r>
              <a:rPr lang="en-US" sz="1200" b="1" dirty="0">
                <a:solidFill>
                  <a:srgbClr val="000000"/>
                </a:solidFill>
                <a:latin typeface="Garamond" panose="02020404030301010803" pitchFamily="18" charset="0"/>
                <a:cs typeface="Arial" charset="0"/>
              </a:rPr>
              <a:t>Password: </a:t>
            </a:r>
            <a:r>
              <a:rPr lang="en-US" sz="1200" dirty="0">
                <a:solidFill>
                  <a:srgbClr val="000000"/>
                </a:solidFill>
                <a:latin typeface="Garamond" panose="02020404030301010803" pitchFamily="18" charset="0"/>
                <a:cs typeface="Arial" charset="0"/>
              </a:rPr>
              <a:t>__________</a:t>
            </a:r>
          </a:p>
          <a:p>
            <a:pPr algn="just"/>
            <a:endParaRPr lang="en-US" sz="1200" b="1" dirty="0">
              <a:solidFill>
                <a:srgbClr val="000000"/>
              </a:solidFill>
              <a:latin typeface="Garamond" panose="02020404030301010803" pitchFamily="18" charset="0"/>
              <a:cs typeface="Arial" charset="0"/>
            </a:endParaRPr>
          </a:p>
          <a:p>
            <a:pPr algn="just"/>
            <a:r>
              <a:rPr lang="en-US" sz="1200" b="1" dirty="0">
                <a:solidFill>
                  <a:srgbClr val="000000"/>
                </a:solidFill>
                <a:latin typeface="Garamond" panose="02020404030301010803" pitchFamily="18" charset="0"/>
                <a:cs typeface="Arial" charset="0"/>
              </a:rPr>
              <a:t> </a:t>
            </a:r>
            <a:r>
              <a:rPr lang="en-US" sz="1200" b="1" dirty="0" smtClean="0">
                <a:solidFill>
                  <a:srgbClr val="000000"/>
                </a:solidFill>
                <a:latin typeface="Garamond" panose="02020404030301010803" pitchFamily="18" charset="0"/>
                <a:cs typeface="Arial" charset="0"/>
              </a:rPr>
              <a:t>   </a:t>
            </a:r>
            <a:r>
              <a:rPr lang="en-US" sz="1200" b="1" dirty="0">
                <a:solidFill>
                  <a:srgbClr val="000000"/>
                </a:solidFill>
                <a:latin typeface="Garamond" panose="02020404030301010803" pitchFamily="18" charset="0"/>
                <a:cs typeface="Arial" charset="0"/>
              </a:rPr>
              <a:t>Recognition (Day/Night):</a:t>
            </a:r>
          </a:p>
          <a:p>
            <a:pPr algn="just"/>
            <a:r>
              <a:rPr lang="en-US" sz="1200" b="1" dirty="0">
                <a:solidFill>
                  <a:srgbClr val="000000"/>
                </a:solidFill>
                <a:latin typeface="Garamond" panose="02020404030301010803" pitchFamily="18" charset="0"/>
                <a:cs typeface="Arial" charset="0"/>
              </a:rPr>
              <a:t>	</a:t>
            </a:r>
            <a:r>
              <a:rPr lang="en-US" sz="1200" dirty="0">
                <a:solidFill>
                  <a:srgbClr val="000000"/>
                </a:solidFill>
                <a:latin typeface="Garamond" panose="02020404030301010803" pitchFamily="18" charset="0"/>
                <a:cs typeface="Arial" charset="0"/>
              </a:rPr>
              <a:t>Near: __________/__________</a:t>
            </a:r>
          </a:p>
          <a:p>
            <a:pPr algn="just"/>
            <a:r>
              <a:rPr lang="en-US" sz="1200" dirty="0">
                <a:solidFill>
                  <a:srgbClr val="000000"/>
                </a:solidFill>
                <a:latin typeface="Garamond" panose="02020404030301010803" pitchFamily="18" charset="0"/>
                <a:cs typeface="Arial" charset="0"/>
              </a:rPr>
              <a:t>	Far: __________/__________</a:t>
            </a:r>
          </a:p>
          <a:p>
            <a:endParaRPr lang="en-US" sz="1200" dirty="0"/>
          </a:p>
          <a:p>
            <a:endParaRPr lang="en-US" sz="800" dirty="0" smtClean="0"/>
          </a:p>
          <a:p>
            <a:endParaRPr lang="en-US" sz="800" dirty="0"/>
          </a:p>
        </p:txBody>
      </p:sp>
      <p:sp>
        <p:nvSpPr>
          <p:cNvPr id="4" name="TextBox 3"/>
          <p:cNvSpPr txBox="1"/>
          <p:nvPr/>
        </p:nvSpPr>
        <p:spPr>
          <a:xfrm>
            <a:off x="432" y="1444383"/>
            <a:ext cx="9143568" cy="1200329"/>
          </a:xfrm>
          <a:prstGeom prst="rect">
            <a:avLst/>
          </a:prstGeom>
          <a:solidFill>
            <a:schemeClr val="bg1"/>
          </a:solidFill>
          <a:ln w="28575">
            <a:solidFill>
              <a:schemeClr val="tx2"/>
            </a:solidFill>
          </a:ln>
        </p:spPr>
        <p:txBody>
          <a:bodyPr wrap="square" rtlCol="0">
            <a:spAutoFit/>
          </a:bodyPr>
          <a:lstStyle/>
          <a:p>
            <a:pPr algn="just"/>
            <a:r>
              <a:rPr lang="en-US" sz="1200" b="1" dirty="0">
                <a:solidFill>
                  <a:srgbClr val="000000"/>
                </a:solidFill>
                <a:latin typeface="Garamond" panose="02020404030301010803" pitchFamily="18" charset="0"/>
                <a:cs typeface="Arial" charset="0"/>
              </a:rPr>
              <a:t>b.  Control</a:t>
            </a:r>
          </a:p>
          <a:p>
            <a:r>
              <a:rPr lang="en-US" sz="1200" b="1" dirty="0">
                <a:solidFill>
                  <a:srgbClr val="000000"/>
                </a:solidFill>
                <a:latin typeface="Garamond" panose="02020404030301010803" pitchFamily="18" charset="0"/>
                <a:cs typeface="Arial" charset="0"/>
              </a:rPr>
              <a:t> </a:t>
            </a:r>
            <a:r>
              <a:rPr lang="en-US" sz="1200" b="1" dirty="0" smtClean="0">
                <a:solidFill>
                  <a:srgbClr val="000000"/>
                </a:solidFill>
                <a:latin typeface="Garamond" panose="02020404030301010803" pitchFamily="18" charset="0"/>
                <a:cs typeface="Arial" charset="0"/>
              </a:rPr>
              <a:t>     </a:t>
            </a:r>
            <a:r>
              <a:rPr lang="en-US" sz="1200" b="1" dirty="0">
                <a:solidFill>
                  <a:srgbClr val="000000"/>
                </a:solidFill>
                <a:latin typeface="Garamond" panose="02020404030301010803" pitchFamily="18" charset="0"/>
                <a:cs typeface="Arial" charset="0"/>
              </a:rPr>
              <a:t>Command Posts </a:t>
            </a:r>
            <a:r>
              <a:rPr lang="en-US" sz="1200" dirty="0">
                <a:solidFill>
                  <a:srgbClr val="000000"/>
                </a:solidFill>
                <a:latin typeface="Garamond" panose="02020404030301010803" pitchFamily="18" charset="0"/>
                <a:cs typeface="Arial" charset="0"/>
              </a:rPr>
              <a:t>(just company CP for SQD level</a:t>
            </a:r>
            <a:r>
              <a:rPr lang="en-US" sz="1200" dirty="0" smtClean="0">
                <a:solidFill>
                  <a:srgbClr val="000000"/>
                </a:solidFill>
                <a:latin typeface="Garamond" panose="02020404030301010803" pitchFamily="18" charset="0"/>
                <a:cs typeface="Arial" charset="0"/>
              </a:rPr>
              <a:t>):</a:t>
            </a:r>
          </a:p>
          <a:p>
            <a:r>
              <a:rPr lang="en-US" sz="1200" b="1" dirty="0">
                <a:solidFill>
                  <a:srgbClr val="000000"/>
                </a:solidFill>
                <a:latin typeface="Garamond" panose="02020404030301010803" pitchFamily="18" charset="0"/>
                <a:cs typeface="Arial" charset="0"/>
              </a:rPr>
              <a:t> </a:t>
            </a:r>
            <a:r>
              <a:rPr lang="en-US" sz="1200" b="1" dirty="0" smtClean="0">
                <a:solidFill>
                  <a:srgbClr val="000000"/>
                </a:solidFill>
                <a:latin typeface="Garamond" panose="02020404030301010803" pitchFamily="18" charset="0"/>
                <a:cs typeface="Arial" charset="0"/>
              </a:rPr>
              <a:t>     __________________________________________________________________________________________________________________      </a:t>
            </a:r>
            <a:endParaRPr lang="en-US" sz="1200" b="1" dirty="0">
              <a:solidFill>
                <a:srgbClr val="000000"/>
              </a:solidFill>
              <a:latin typeface="Garamond" panose="02020404030301010803" pitchFamily="18" charset="0"/>
              <a:cs typeface="Arial" charset="0"/>
            </a:endParaRPr>
          </a:p>
          <a:p>
            <a:r>
              <a:rPr lang="en-US" sz="1200" b="1" dirty="0" smtClean="0">
                <a:solidFill>
                  <a:srgbClr val="000000"/>
                </a:solidFill>
                <a:latin typeface="Garamond" panose="02020404030301010803" pitchFamily="18" charset="0"/>
                <a:cs typeface="Arial" charset="0"/>
              </a:rPr>
              <a:t>      Reports </a:t>
            </a:r>
            <a:r>
              <a:rPr lang="en-US" sz="1200" b="1" dirty="0">
                <a:solidFill>
                  <a:srgbClr val="000000"/>
                </a:solidFill>
                <a:latin typeface="Garamond" panose="02020404030301010803" pitchFamily="18" charset="0"/>
                <a:cs typeface="Arial" charset="0"/>
              </a:rPr>
              <a:t>not covered in SOP</a:t>
            </a:r>
            <a:r>
              <a:rPr lang="en-US" sz="1200" dirty="0">
                <a:solidFill>
                  <a:srgbClr val="000000"/>
                </a:solidFill>
                <a:latin typeface="Garamond" panose="02020404030301010803" pitchFamily="18" charset="0"/>
                <a:cs typeface="Arial" charset="0"/>
              </a:rPr>
              <a:t> (SALUTE, </a:t>
            </a:r>
            <a:r>
              <a:rPr lang="en-US" sz="1200" dirty="0" smtClean="0">
                <a:solidFill>
                  <a:srgbClr val="000000"/>
                </a:solidFill>
                <a:latin typeface="Garamond" panose="02020404030301010803" pitchFamily="18" charset="0"/>
                <a:cs typeface="Arial" charset="0"/>
              </a:rPr>
              <a:t>Contact/SITREP):  </a:t>
            </a:r>
          </a:p>
          <a:p>
            <a:r>
              <a:rPr lang="en-US" sz="1200" dirty="0">
                <a:solidFill>
                  <a:srgbClr val="000000"/>
                </a:solidFill>
                <a:latin typeface="Garamond" panose="02020404030301010803" pitchFamily="18" charset="0"/>
                <a:cs typeface="Arial" charset="0"/>
              </a:rPr>
              <a:t> </a:t>
            </a:r>
            <a:r>
              <a:rPr lang="en-US" sz="1200" dirty="0" smtClean="0">
                <a:solidFill>
                  <a:srgbClr val="000000"/>
                </a:solidFill>
                <a:latin typeface="Garamond" panose="02020404030301010803" pitchFamily="18" charset="0"/>
                <a:cs typeface="Arial" charset="0"/>
              </a:rPr>
              <a:t>     _________________________________________________________________________________________________________________</a:t>
            </a:r>
            <a:endParaRPr lang="en-US" sz="1200" dirty="0">
              <a:solidFill>
                <a:srgbClr val="000000"/>
              </a:solidFill>
              <a:latin typeface="Garamond" panose="02020404030301010803" pitchFamily="18" charset="0"/>
              <a:cs typeface="Arial" charset="0"/>
            </a:endParaRPr>
          </a:p>
          <a:p>
            <a:endParaRPr lang="en-US" sz="1200" dirty="0"/>
          </a:p>
        </p:txBody>
      </p:sp>
      <p:sp>
        <p:nvSpPr>
          <p:cNvPr id="2" name="Footer Placeholder 1"/>
          <p:cNvSpPr>
            <a:spLocks noGrp="1"/>
          </p:cNvSpPr>
          <p:nvPr>
            <p:ph type="ftr" sz="quarter" idx="11"/>
          </p:nvPr>
        </p:nvSpPr>
        <p:spPr/>
        <p:txBody>
          <a:bodyPr/>
          <a:lstStyle/>
          <a:p>
            <a:pPr>
              <a:defRPr/>
            </a:pPr>
            <a:r>
              <a:rPr lang="en-US" smtClean="0"/>
              <a:t>MyPatrolBase.com</a:t>
            </a:r>
            <a:endParaRPr lang="en-US" dirty="0"/>
          </a:p>
        </p:txBody>
      </p:sp>
      <p:sp>
        <p:nvSpPr>
          <p:cNvPr id="8" name="Slide Number Placeholder 7"/>
          <p:cNvSpPr>
            <a:spLocks noGrp="1"/>
          </p:cNvSpPr>
          <p:nvPr>
            <p:ph type="sldNum" sz="quarter" idx="12"/>
          </p:nvPr>
        </p:nvSpPr>
        <p:spPr/>
        <p:txBody>
          <a:bodyPr/>
          <a:lstStyle/>
          <a:p>
            <a:pPr>
              <a:defRPr/>
            </a:pPr>
            <a:fld id="{E6720408-2D1B-4BA1-A288-F5B1EE7FA1AF}" type="slidenum">
              <a:rPr lang="en-US" smtClean="0"/>
              <a:pPr>
                <a:defRPr/>
              </a:pPr>
              <a:t>34</a:t>
            </a:fld>
            <a:endParaRPr lang="en-US" dirty="0"/>
          </a:p>
        </p:txBody>
      </p:sp>
    </p:spTree>
    <p:extLst>
      <p:ext uri="{BB962C8B-B14F-4D97-AF65-F5344CB8AC3E}">
        <p14:creationId xmlns:p14="http://schemas.microsoft.com/office/powerpoint/2010/main" val="28947938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itle 1"/>
          <p:cNvSpPr>
            <a:spLocks noGrp="1"/>
          </p:cNvSpPr>
          <p:nvPr>
            <p:ph type="title" idx="4294967295"/>
          </p:nvPr>
        </p:nvSpPr>
        <p:spPr>
          <a:xfrm>
            <a:off x="457200" y="274638"/>
            <a:ext cx="8299938" cy="1143000"/>
          </a:xfrm>
          <a:prstGeom prst="rect">
            <a:avLst/>
          </a:prstGeom>
        </p:spPr>
        <p:txBody>
          <a:bodyPr/>
          <a:lstStyle/>
          <a:p>
            <a:endParaRPr lang="en-US" dirty="0">
              <a:latin typeface="Garamond" panose="02020404030301010803" pitchFamily="18" charset="0"/>
            </a:endParaRPr>
          </a:p>
        </p:txBody>
      </p:sp>
      <p:sp>
        <p:nvSpPr>
          <p:cNvPr id="11" name="Rectangle 10"/>
          <p:cNvSpPr/>
          <p:nvPr/>
        </p:nvSpPr>
        <p:spPr>
          <a:xfrm>
            <a:off x="10527" y="258009"/>
            <a:ext cx="9136376" cy="6599991"/>
          </a:xfrm>
          <a:prstGeom prst="rect">
            <a:avLst/>
          </a:prstGeom>
        </p:spPr>
        <p:style>
          <a:lnRef idx="2">
            <a:schemeClr val="dk1"/>
          </a:lnRef>
          <a:fillRef idx="1">
            <a:schemeClr val="lt1"/>
          </a:fillRef>
          <a:effectRef idx="0">
            <a:schemeClr val="dk1"/>
          </a:effectRef>
          <a:fontRef idx="minor">
            <a:schemeClr val="dk1"/>
          </a:fontRef>
        </p:style>
        <p:txBody>
          <a:bodyPr/>
          <a:lstStyle/>
          <a:p>
            <a:pPr algn="just"/>
            <a:endParaRPr lang="en-US" sz="1000" dirty="0">
              <a:solidFill>
                <a:srgbClr val="000000"/>
              </a:solidFill>
              <a:latin typeface="Garamond" panose="02020404030301010803" pitchFamily="18" charset="0"/>
              <a:cs typeface="Arial" charset="0"/>
            </a:endParaRPr>
          </a:p>
        </p:txBody>
      </p:sp>
      <p:sp>
        <p:nvSpPr>
          <p:cNvPr id="18" name="Rectangle 17"/>
          <p:cNvSpPr/>
          <p:nvPr/>
        </p:nvSpPr>
        <p:spPr>
          <a:xfrm>
            <a:off x="0" y="7883"/>
            <a:ext cx="9144000" cy="2286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b="1" dirty="0" smtClean="0">
                <a:solidFill>
                  <a:schemeClr val="bg1"/>
                </a:solidFill>
                <a:latin typeface="Garamond" panose="02020404030301010803" pitchFamily="18" charset="0"/>
                <a:cs typeface="Arial" charset="0"/>
              </a:rPr>
              <a:t>FINAL ITEMS</a:t>
            </a:r>
            <a:endParaRPr lang="en-US" sz="1200" b="1" dirty="0">
              <a:solidFill>
                <a:schemeClr val="bg1"/>
              </a:solidFill>
              <a:latin typeface="Garamond" panose="02020404030301010803" pitchFamily="18" charset="0"/>
              <a:cs typeface="Arial" charset="0"/>
            </a:endParaRPr>
          </a:p>
        </p:txBody>
      </p:sp>
      <p:sp>
        <p:nvSpPr>
          <p:cNvPr id="13" name="Rectangle 4"/>
          <p:cNvSpPr>
            <a:spLocks noChangeArrowheads="1"/>
          </p:cNvSpPr>
          <p:nvPr/>
        </p:nvSpPr>
        <p:spPr bwMode="auto">
          <a:xfrm>
            <a:off x="0" y="5751"/>
            <a:ext cx="2699792" cy="230797"/>
          </a:xfrm>
          <a:prstGeom prst="rect">
            <a:avLst/>
          </a:prstGeom>
          <a:solidFill>
            <a:schemeClr val="bg1"/>
          </a:solidFill>
          <a:ln w="25400">
            <a:solidFill>
              <a:schemeClr val="tx1"/>
            </a:solidFill>
          </a:ln>
        </p:spPr>
        <p:style>
          <a:lnRef idx="1">
            <a:schemeClr val="accent2"/>
          </a:lnRef>
          <a:fillRef idx="2">
            <a:schemeClr val="accent2"/>
          </a:fillRef>
          <a:effectRef idx="1">
            <a:schemeClr val="accent2"/>
          </a:effectRef>
          <a:fontRef idx="minor">
            <a:schemeClr val="dk1"/>
          </a:fontRef>
        </p:style>
        <p:txBody>
          <a:bodyPr lIns="132067" tIns="66032" rIns="132067" bIns="66032" rtlCol="0" anchor="ctr"/>
          <a:lstStyle/>
          <a:p>
            <a:r>
              <a:rPr lang="en-US" sz="1400" b="1" dirty="0" smtClean="0">
                <a:solidFill>
                  <a:schemeClr val="tx1"/>
                </a:solidFill>
                <a:latin typeface="Garamond" panose="02020404030301010803" pitchFamily="18" charset="0"/>
              </a:rPr>
              <a:t>ANNEXES</a:t>
            </a:r>
            <a:endParaRPr lang="en-US" sz="1400" b="1" dirty="0">
              <a:solidFill>
                <a:schemeClr val="tx1"/>
              </a:solidFill>
              <a:latin typeface="Garamond" panose="02020404030301010803" pitchFamily="18" charset="0"/>
            </a:endParaRPr>
          </a:p>
        </p:txBody>
      </p:sp>
      <p:sp>
        <p:nvSpPr>
          <p:cNvPr id="19" name="Rectangle 18"/>
          <p:cNvSpPr/>
          <p:nvPr/>
        </p:nvSpPr>
        <p:spPr>
          <a:xfrm>
            <a:off x="10527" y="1442741"/>
            <a:ext cx="9136376" cy="2286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b="1" dirty="0">
              <a:solidFill>
                <a:schemeClr val="bg1"/>
              </a:solidFill>
              <a:latin typeface="Garamond" panose="02020404030301010803" pitchFamily="18" charset="0"/>
              <a:cs typeface="Arial" charset="0"/>
            </a:endParaRPr>
          </a:p>
        </p:txBody>
      </p:sp>
      <p:sp>
        <p:nvSpPr>
          <p:cNvPr id="20" name="Rectangle 4"/>
          <p:cNvSpPr>
            <a:spLocks noChangeArrowheads="1"/>
          </p:cNvSpPr>
          <p:nvPr/>
        </p:nvSpPr>
        <p:spPr bwMode="auto">
          <a:xfrm>
            <a:off x="7685" y="1446647"/>
            <a:ext cx="2872078" cy="230797"/>
          </a:xfrm>
          <a:prstGeom prst="rect">
            <a:avLst/>
          </a:prstGeom>
          <a:solidFill>
            <a:schemeClr val="bg1"/>
          </a:solidFill>
          <a:ln w="25400">
            <a:solidFill>
              <a:schemeClr val="tx1"/>
            </a:solidFill>
          </a:ln>
        </p:spPr>
        <p:style>
          <a:lnRef idx="1">
            <a:schemeClr val="accent2"/>
          </a:lnRef>
          <a:fillRef idx="2">
            <a:schemeClr val="accent2"/>
          </a:fillRef>
          <a:effectRef idx="1">
            <a:schemeClr val="accent2"/>
          </a:effectRef>
          <a:fontRef idx="minor">
            <a:schemeClr val="dk1"/>
          </a:fontRef>
        </p:style>
        <p:txBody>
          <a:bodyPr lIns="132067" tIns="66032" rIns="132067" bIns="66032" rtlCol="0" anchor="ctr"/>
          <a:lstStyle/>
          <a:p>
            <a:r>
              <a:rPr lang="en-US" sz="1400" b="1" dirty="0" smtClean="0">
                <a:solidFill>
                  <a:schemeClr val="tx1"/>
                </a:solidFill>
                <a:latin typeface="Garamond" panose="02020404030301010803" pitchFamily="18" charset="0"/>
              </a:rPr>
              <a:t>REHEARSALS TO CONDUCT</a:t>
            </a:r>
            <a:endParaRPr lang="en-US" sz="1400" b="1" dirty="0">
              <a:solidFill>
                <a:schemeClr val="tx1"/>
              </a:solidFill>
              <a:latin typeface="Garamond" panose="02020404030301010803" pitchFamily="18" charset="0"/>
            </a:endParaRPr>
          </a:p>
        </p:txBody>
      </p:sp>
      <p:sp>
        <p:nvSpPr>
          <p:cNvPr id="21" name="Rectangle 20"/>
          <p:cNvSpPr/>
          <p:nvPr/>
        </p:nvSpPr>
        <p:spPr>
          <a:xfrm>
            <a:off x="8583" y="4568487"/>
            <a:ext cx="9135417" cy="2286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b="1" dirty="0">
              <a:solidFill>
                <a:schemeClr val="bg1"/>
              </a:solidFill>
              <a:latin typeface="Garamond" panose="02020404030301010803" pitchFamily="18" charset="0"/>
              <a:cs typeface="Arial" charset="0"/>
            </a:endParaRPr>
          </a:p>
        </p:txBody>
      </p:sp>
      <p:sp>
        <p:nvSpPr>
          <p:cNvPr id="22" name="Rectangle 4"/>
          <p:cNvSpPr>
            <a:spLocks noChangeArrowheads="1"/>
          </p:cNvSpPr>
          <p:nvPr/>
        </p:nvSpPr>
        <p:spPr bwMode="auto">
          <a:xfrm>
            <a:off x="8583" y="4566355"/>
            <a:ext cx="3411289" cy="230797"/>
          </a:xfrm>
          <a:prstGeom prst="rect">
            <a:avLst/>
          </a:prstGeom>
          <a:solidFill>
            <a:schemeClr val="bg1"/>
          </a:solidFill>
          <a:ln w="25400">
            <a:solidFill>
              <a:schemeClr val="tx1"/>
            </a:solidFill>
          </a:ln>
        </p:spPr>
        <p:style>
          <a:lnRef idx="1">
            <a:schemeClr val="accent2"/>
          </a:lnRef>
          <a:fillRef idx="2">
            <a:schemeClr val="accent2"/>
          </a:fillRef>
          <a:effectRef idx="1">
            <a:schemeClr val="accent2"/>
          </a:effectRef>
          <a:fontRef idx="minor">
            <a:schemeClr val="dk1"/>
          </a:fontRef>
        </p:style>
        <p:txBody>
          <a:bodyPr lIns="132067" tIns="66032" rIns="132067" bIns="66032" rtlCol="0" anchor="ctr"/>
          <a:lstStyle/>
          <a:p>
            <a:r>
              <a:rPr lang="en-US" sz="1400" b="1" dirty="0" smtClean="0">
                <a:solidFill>
                  <a:schemeClr val="tx1"/>
                </a:solidFill>
                <a:latin typeface="Garamond" panose="02020404030301010803" pitchFamily="18" charset="0"/>
              </a:rPr>
              <a:t>POST-OPORD LEADER DUTIES</a:t>
            </a:r>
            <a:endParaRPr lang="en-US" sz="1400" b="1" dirty="0">
              <a:solidFill>
                <a:schemeClr val="tx1"/>
              </a:solidFill>
              <a:latin typeface="Garamond" panose="02020404030301010803" pitchFamily="18" charset="0"/>
            </a:endParaRPr>
          </a:p>
        </p:txBody>
      </p:sp>
      <p:sp>
        <p:nvSpPr>
          <p:cNvPr id="4" name="TextBox 3"/>
          <p:cNvSpPr txBox="1"/>
          <p:nvPr/>
        </p:nvSpPr>
        <p:spPr>
          <a:xfrm>
            <a:off x="193904" y="4941168"/>
            <a:ext cx="8226205" cy="1754326"/>
          </a:xfrm>
          <a:prstGeom prst="rect">
            <a:avLst/>
          </a:prstGeom>
          <a:noFill/>
        </p:spPr>
        <p:txBody>
          <a:bodyPr wrap="square" rtlCol="0">
            <a:spAutoFit/>
          </a:bodyPr>
          <a:lstStyle/>
          <a:p>
            <a:pPr eaLnBrk="1" hangingPunct="1">
              <a:lnSpc>
                <a:spcPct val="90000"/>
              </a:lnSpc>
            </a:pPr>
            <a:r>
              <a:rPr lang="en-US" sz="1200" dirty="0" smtClean="0">
                <a:latin typeface="Garamond" panose="02020404030301010803" pitchFamily="18" charset="0"/>
              </a:rPr>
              <a:t>Ensure all required </a:t>
            </a:r>
            <a:r>
              <a:rPr lang="en-US" sz="1200" dirty="0">
                <a:latin typeface="Garamond" panose="02020404030301010803" pitchFamily="18" charset="0"/>
              </a:rPr>
              <a:t>activities and tasks </a:t>
            </a:r>
            <a:r>
              <a:rPr lang="en-US" sz="1200" dirty="0" smtClean="0">
                <a:latin typeface="Garamond" panose="02020404030301010803" pitchFamily="18" charset="0"/>
              </a:rPr>
              <a:t>completed </a:t>
            </a:r>
            <a:r>
              <a:rPr lang="en-US" sz="1200" dirty="0">
                <a:latin typeface="Garamond" panose="02020404030301010803" pitchFamily="18" charset="0"/>
              </a:rPr>
              <a:t>in a timely </a:t>
            </a:r>
            <a:r>
              <a:rPr lang="en-US" sz="1200" dirty="0" smtClean="0">
                <a:latin typeface="Garamond" panose="02020404030301010803" pitchFamily="18" charset="0"/>
              </a:rPr>
              <a:t>manner.  Supervision </a:t>
            </a:r>
            <a:r>
              <a:rPr lang="en-US" sz="1200" dirty="0">
                <a:latin typeface="Garamond" panose="02020404030301010803" pitchFamily="18" charset="0"/>
              </a:rPr>
              <a:t>is the primary </a:t>
            </a:r>
            <a:r>
              <a:rPr lang="en-US" sz="1200" dirty="0" smtClean="0">
                <a:latin typeface="Garamond" panose="02020404030301010803" pitchFamily="18" charset="0"/>
              </a:rPr>
              <a:t>role of all </a:t>
            </a:r>
            <a:r>
              <a:rPr lang="en-US" sz="1200" dirty="0">
                <a:latin typeface="Garamond" panose="02020404030301010803" pitchFamily="18" charset="0"/>
              </a:rPr>
              <a:t>leadership. </a:t>
            </a:r>
            <a:endParaRPr lang="en-US" sz="1200" dirty="0" smtClean="0">
              <a:latin typeface="Garamond" panose="02020404030301010803" pitchFamily="18" charset="0"/>
            </a:endParaRPr>
          </a:p>
          <a:p>
            <a:pPr eaLnBrk="1" hangingPunct="1">
              <a:lnSpc>
                <a:spcPct val="90000"/>
              </a:lnSpc>
            </a:pPr>
            <a:endParaRPr lang="en-US" sz="1200" dirty="0" smtClean="0">
              <a:latin typeface="Garamond" panose="02020404030301010803" pitchFamily="18" charset="0"/>
            </a:endParaRPr>
          </a:p>
          <a:p>
            <a:pPr marL="454025" indent="-169863" eaLnBrk="1" hangingPunct="1">
              <a:lnSpc>
                <a:spcPct val="90000"/>
              </a:lnSpc>
              <a:buFont typeface="Arial" panose="020B0604020202020204" pitchFamily="34" charset="0"/>
              <a:buChar char="•"/>
            </a:pPr>
            <a:r>
              <a:rPr lang="en-US" sz="1200" dirty="0" smtClean="0">
                <a:latin typeface="Garamond" panose="02020404030301010803" pitchFamily="18" charset="0"/>
              </a:rPr>
              <a:t>Conducting </a:t>
            </a:r>
            <a:r>
              <a:rPr lang="en-US" sz="1200" dirty="0">
                <a:latin typeface="Garamond" panose="02020404030301010803" pitchFamily="18" charset="0"/>
              </a:rPr>
              <a:t>numerous </a:t>
            </a:r>
            <a:r>
              <a:rPr lang="en-US" sz="1200" dirty="0" smtClean="0">
                <a:latin typeface="Garamond" panose="02020404030301010803" pitchFamily="18" charset="0"/>
              </a:rPr>
              <a:t>back briefs </a:t>
            </a:r>
            <a:r>
              <a:rPr lang="en-US" sz="1200" dirty="0">
                <a:latin typeface="Garamond" panose="02020404030301010803" pitchFamily="18" charset="0"/>
              </a:rPr>
              <a:t>on all aspects of the company and subordinate unit operations.</a:t>
            </a:r>
          </a:p>
          <a:p>
            <a:pPr marL="454025" indent="-169863" eaLnBrk="1" hangingPunct="1">
              <a:lnSpc>
                <a:spcPct val="90000"/>
              </a:lnSpc>
              <a:buFont typeface="Arial" panose="020B0604020202020204" pitchFamily="34" charset="0"/>
              <a:buChar char="•"/>
            </a:pPr>
            <a:r>
              <a:rPr lang="en-US" sz="1200" dirty="0">
                <a:latin typeface="Garamond" panose="02020404030301010803" pitchFamily="18" charset="0"/>
              </a:rPr>
              <a:t>Ensuring the second in command in each element is prepared to execute in his leaders’ absence.</a:t>
            </a:r>
          </a:p>
          <a:p>
            <a:pPr marL="454025" indent="-169863" eaLnBrk="1" hangingPunct="1">
              <a:lnSpc>
                <a:spcPct val="90000"/>
              </a:lnSpc>
              <a:buFont typeface="Arial" panose="020B0604020202020204" pitchFamily="34" charset="0"/>
              <a:buChar char="•"/>
            </a:pPr>
            <a:r>
              <a:rPr lang="en-US" sz="1200" dirty="0">
                <a:latin typeface="Garamond" panose="02020404030301010803" pitchFamily="18" charset="0"/>
              </a:rPr>
              <a:t>Listening to subordinate's operation orders.</a:t>
            </a:r>
          </a:p>
          <a:p>
            <a:pPr marL="454025" indent="-169863" eaLnBrk="1" hangingPunct="1">
              <a:lnSpc>
                <a:spcPct val="90000"/>
              </a:lnSpc>
              <a:buFont typeface="Arial" panose="020B0604020202020204" pitchFamily="34" charset="0"/>
              <a:buChar char="•"/>
            </a:pPr>
            <a:r>
              <a:rPr lang="en-US" sz="1200" dirty="0">
                <a:latin typeface="Garamond" panose="02020404030301010803" pitchFamily="18" charset="0"/>
              </a:rPr>
              <a:t>Observing rehearsals of subordinate units.</a:t>
            </a:r>
          </a:p>
          <a:p>
            <a:pPr marL="454025" indent="-169863" eaLnBrk="1" hangingPunct="1">
              <a:lnSpc>
                <a:spcPct val="90000"/>
              </a:lnSpc>
              <a:buFont typeface="Arial" panose="020B0604020202020204" pitchFamily="34" charset="0"/>
              <a:buChar char="•"/>
            </a:pPr>
            <a:r>
              <a:rPr lang="en-US" sz="1200" dirty="0">
                <a:latin typeface="Garamond" panose="02020404030301010803" pitchFamily="18" charset="0"/>
              </a:rPr>
              <a:t>Checking load plans to ensure they are carrying only what is necessary for the mission or what the OPORD specified.</a:t>
            </a:r>
          </a:p>
          <a:p>
            <a:pPr marL="454025" indent="-169863" eaLnBrk="1" hangingPunct="1">
              <a:lnSpc>
                <a:spcPct val="90000"/>
              </a:lnSpc>
              <a:buFont typeface="Arial" panose="020B0604020202020204" pitchFamily="34" charset="0"/>
              <a:buChar char="•"/>
            </a:pPr>
            <a:r>
              <a:rPr lang="en-US" sz="1200" dirty="0">
                <a:latin typeface="Garamond" panose="02020404030301010803" pitchFamily="18" charset="0"/>
              </a:rPr>
              <a:t>Checking the status and serviceability of weapons.</a:t>
            </a:r>
          </a:p>
          <a:p>
            <a:pPr marL="454025" indent="-169863" eaLnBrk="1" hangingPunct="1">
              <a:lnSpc>
                <a:spcPct val="90000"/>
              </a:lnSpc>
              <a:buFont typeface="Arial" panose="020B0604020202020204" pitchFamily="34" charset="0"/>
              <a:buChar char="•"/>
            </a:pPr>
            <a:r>
              <a:rPr lang="en-US" sz="1200" dirty="0">
                <a:latin typeface="Garamond" panose="02020404030301010803" pitchFamily="18" charset="0"/>
              </a:rPr>
              <a:t>Checking on maintenance activities of subordinate units.</a:t>
            </a:r>
          </a:p>
          <a:p>
            <a:pPr marL="454025" indent="-169863" eaLnBrk="1" hangingPunct="1">
              <a:lnSpc>
                <a:spcPct val="90000"/>
              </a:lnSpc>
              <a:buFont typeface="Arial" panose="020B0604020202020204" pitchFamily="34" charset="0"/>
              <a:buChar char="•"/>
            </a:pPr>
            <a:r>
              <a:rPr lang="en-US" sz="1200" dirty="0">
                <a:latin typeface="Garamond" panose="02020404030301010803" pitchFamily="18" charset="0"/>
              </a:rPr>
              <a:t>Ensuring local security is maintained</a:t>
            </a:r>
            <a:r>
              <a:rPr lang="en-US" sz="1200" dirty="0" smtClean="0">
                <a:latin typeface="Garamond" panose="02020404030301010803" pitchFamily="18" charset="0"/>
              </a:rPr>
              <a:t>.</a:t>
            </a:r>
            <a:endParaRPr lang="en-US" sz="1200" dirty="0">
              <a:latin typeface="Garamond" panose="02020404030301010803" pitchFamily="18" charset="0"/>
            </a:endParaRPr>
          </a:p>
        </p:txBody>
      </p:sp>
      <p:sp>
        <p:nvSpPr>
          <p:cNvPr id="14" name="TextBox 13"/>
          <p:cNvSpPr txBox="1"/>
          <p:nvPr/>
        </p:nvSpPr>
        <p:spPr>
          <a:xfrm>
            <a:off x="165362" y="3220660"/>
            <a:ext cx="8871134" cy="1269578"/>
          </a:xfrm>
          <a:prstGeom prst="rect">
            <a:avLst/>
          </a:prstGeom>
          <a:noFill/>
        </p:spPr>
        <p:txBody>
          <a:bodyPr wrap="square" rtlCol="0">
            <a:spAutoFit/>
          </a:bodyPr>
          <a:lstStyle/>
          <a:p>
            <a:pPr marL="170370" indent="-170370" eaLnBrk="1" hangingPunct="1">
              <a:lnSpc>
                <a:spcPct val="90000"/>
              </a:lnSpc>
              <a:buFont typeface="Arial" panose="020B0604020202020204" pitchFamily="34" charset="0"/>
              <a:buChar char="•"/>
            </a:pPr>
            <a:r>
              <a:rPr lang="en-US" sz="1200" dirty="0" smtClean="0">
                <a:latin typeface="Garamond" panose="02020404030301010803" pitchFamily="18" charset="0"/>
              </a:rPr>
              <a:t>Any Questions</a:t>
            </a:r>
          </a:p>
          <a:p>
            <a:pPr marL="170370" indent="-170370" eaLnBrk="1" hangingPunct="1">
              <a:lnSpc>
                <a:spcPct val="90000"/>
              </a:lnSpc>
              <a:buFont typeface="Arial" panose="020B0604020202020204" pitchFamily="34" charset="0"/>
              <a:buChar char="•"/>
            </a:pPr>
            <a:r>
              <a:rPr lang="en-US" sz="1200" dirty="0" smtClean="0">
                <a:latin typeface="Garamond" panose="02020404030301010803" pitchFamily="18" charset="0"/>
              </a:rPr>
              <a:t>Conduct back brief</a:t>
            </a:r>
          </a:p>
          <a:p>
            <a:pPr marL="170370" indent="-170370">
              <a:lnSpc>
                <a:spcPct val="90000"/>
              </a:lnSpc>
              <a:buFont typeface="Arial" panose="020B0604020202020204" pitchFamily="34" charset="0"/>
              <a:buChar char="•"/>
            </a:pPr>
            <a:r>
              <a:rPr lang="en-US" sz="1200" dirty="0" smtClean="0">
                <a:latin typeface="Garamond" panose="02020404030301010803" pitchFamily="18" charset="0"/>
              </a:rPr>
              <a:t>“Immediately following the brief: _____________________________________________________________________________________</a:t>
            </a:r>
          </a:p>
          <a:p>
            <a:pPr>
              <a:lnSpc>
                <a:spcPct val="90000"/>
              </a:lnSpc>
            </a:pPr>
            <a:r>
              <a:rPr lang="en-US" sz="1200" dirty="0" smtClean="0">
                <a:latin typeface="Garamond" panose="02020404030301010803" pitchFamily="18" charset="0"/>
              </a:rPr>
              <a:t>     ______________________________________________________________________________________________________________”</a:t>
            </a:r>
          </a:p>
          <a:p>
            <a:pPr>
              <a:lnSpc>
                <a:spcPct val="90000"/>
              </a:lnSpc>
            </a:pPr>
            <a:r>
              <a:rPr lang="en-US" sz="900" i="1" dirty="0" smtClean="0">
                <a:latin typeface="Garamond" panose="02020404030301010803" pitchFamily="18" charset="0"/>
              </a:rPr>
              <a:t>                                                                                   i.e</a:t>
            </a:r>
            <a:r>
              <a:rPr lang="en-US" sz="900" i="1" dirty="0">
                <a:latin typeface="Garamond" panose="02020404030301010803" pitchFamily="18" charset="0"/>
              </a:rPr>
              <a:t>.: “1</a:t>
            </a:r>
            <a:r>
              <a:rPr lang="en-US" sz="900" i="1" baseline="30000" dirty="0">
                <a:latin typeface="Garamond" panose="02020404030301010803" pitchFamily="18" charset="0"/>
              </a:rPr>
              <a:t>st</a:t>
            </a:r>
            <a:r>
              <a:rPr lang="en-US" sz="900" i="1" dirty="0">
                <a:latin typeface="Garamond" panose="02020404030301010803" pitchFamily="18" charset="0"/>
              </a:rPr>
              <a:t> SQD, you will brief your men for 15 minutes while 2</a:t>
            </a:r>
            <a:r>
              <a:rPr lang="en-US" sz="900" i="1" baseline="30000" dirty="0">
                <a:latin typeface="Garamond" panose="02020404030301010803" pitchFamily="18" charset="0"/>
              </a:rPr>
              <a:t>nd</a:t>
            </a:r>
            <a:r>
              <a:rPr lang="en-US" sz="900" i="1" dirty="0">
                <a:latin typeface="Garamond" panose="02020404030301010803" pitchFamily="18" charset="0"/>
              </a:rPr>
              <a:t> SQD pulls </a:t>
            </a:r>
            <a:r>
              <a:rPr lang="en-US" sz="900" i="1" dirty="0" smtClean="0">
                <a:latin typeface="Garamond" panose="02020404030301010803" pitchFamily="18" charset="0"/>
              </a:rPr>
              <a:t>security then 2</a:t>
            </a:r>
            <a:r>
              <a:rPr lang="en-US" sz="900" i="1" baseline="30000" dirty="0" smtClean="0">
                <a:latin typeface="Garamond" panose="02020404030301010803" pitchFamily="18" charset="0"/>
              </a:rPr>
              <a:t>nd</a:t>
            </a:r>
            <a:r>
              <a:rPr lang="en-US" sz="900" i="1" dirty="0" smtClean="0">
                <a:latin typeface="Garamond" panose="02020404030301010803" pitchFamily="18" charset="0"/>
              </a:rPr>
              <a:t> SQD you will brief your men and 1</a:t>
            </a:r>
            <a:r>
              <a:rPr lang="en-US" sz="900" i="1" baseline="30000" dirty="0" smtClean="0">
                <a:latin typeface="Garamond" panose="02020404030301010803" pitchFamily="18" charset="0"/>
              </a:rPr>
              <a:t>st</a:t>
            </a:r>
            <a:r>
              <a:rPr lang="en-US" sz="900" i="1" dirty="0" smtClean="0">
                <a:latin typeface="Garamond" panose="02020404030301010803" pitchFamily="18" charset="0"/>
              </a:rPr>
              <a:t> will pull security.” </a:t>
            </a:r>
          </a:p>
          <a:p>
            <a:pPr>
              <a:lnSpc>
                <a:spcPct val="90000"/>
              </a:lnSpc>
            </a:pPr>
            <a:endParaRPr lang="en-US" sz="400" i="1" dirty="0">
              <a:latin typeface="Garamond" panose="02020404030301010803" pitchFamily="18" charset="0"/>
            </a:endParaRPr>
          </a:p>
          <a:p>
            <a:pPr marL="170370" indent="-170370" eaLnBrk="1" hangingPunct="1">
              <a:lnSpc>
                <a:spcPct val="90000"/>
              </a:lnSpc>
              <a:buFont typeface="Arial" panose="020B0604020202020204" pitchFamily="34" charset="0"/>
              <a:buChar char="•"/>
            </a:pPr>
            <a:r>
              <a:rPr lang="en-US" sz="1200" dirty="0" smtClean="0">
                <a:latin typeface="Garamond" panose="02020404030301010803" pitchFamily="18" charset="0"/>
              </a:rPr>
              <a:t>“Leaders, be sure you have conducted PCCs and PCIs of your Soldiers.”</a:t>
            </a:r>
          </a:p>
          <a:p>
            <a:pPr marL="170370" indent="-170370">
              <a:lnSpc>
                <a:spcPct val="90000"/>
              </a:lnSpc>
              <a:buFont typeface="Arial" panose="020B0604020202020204" pitchFamily="34" charset="0"/>
              <a:buChar char="•"/>
            </a:pPr>
            <a:r>
              <a:rPr lang="en-US" sz="1200" dirty="0">
                <a:latin typeface="Garamond" panose="02020404030301010803" pitchFamily="18" charset="0"/>
              </a:rPr>
              <a:t>Sync </a:t>
            </a:r>
            <a:r>
              <a:rPr lang="en-US" sz="1200" dirty="0" smtClean="0">
                <a:latin typeface="Garamond" panose="02020404030301010803" pitchFamily="18" charset="0"/>
              </a:rPr>
              <a:t>watches</a:t>
            </a:r>
          </a:p>
        </p:txBody>
      </p:sp>
      <p:sp>
        <p:nvSpPr>
          <p:cNvPr id="15" name="Rectangle 14"/>
          <p:cNvSpPr/>
          <p:nvPr/>
        </p:nvSpPr>
        <p:spPr>
          <a:xfrm>
            <a:off x="10095" y="2927076"/>
            <a:ext cx="9133905" cy="2286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200" b="1" dirty="0">
              <a:solidFill>
                <a:schemeClr val="bg1"/>
              </a:solidFill>
              <a:latin typeface="Garamond" panose="02020404030301010803" pitchFamily="18" charset="0"/>
              <a:cs typeface="Arial" charset="0"/>
            </a:endParaRPr>
          </a:p>
        </p:txBody>
      </p:sp>
      <p:sp>
        <p:nvSpPr>
          <p:cNvPr id="16" name="Rectangle 4"/>
          <p:cNvSpPr>
            <a:spLocks noChangeArrowheads="1"/>
          </p:cNvSpPr>
          <p:nvPr/>
        </p:nvSpPr>
        <p:spPr bwMode="auto">
          <a:xfrm>
            <a:off x="10095" y="2924944"/>
            <a:ext cx="2113633" cy="230797"/>
          </a:xfrm>
          <a:prstGeom prst="rect">
            <a:avLst/>
          </a:prstGeom>
          <a:solidFill>
            <a:schemeClr val="bg1"/>
          </a:solidFill>
          <a:ln w="25400">
            <a:solidFill>
              <a:schemeClr val="tx1"/>
            </a:solidFill>
          </a:ln>
        </p:spPr>
        <p:style>
          <a:lnRef idx="1">
            <a:schemeClr val="accent2"/>
          </a:lnRef>
          <a:fillRef idx="2">
            <a:schemeClr val="accent2"/>
          </a:fillRef>
          <a:effectRef idx="1">
            <a:schemeClr val="accent2"/>
          </a:effectRef>
          <a:fontRef idx="minor">
            <a:schemeClr val="dk1"/>
          </a:fontRef>
        </p:style>
        <p:txBody>
          <a:bodyPr lIns="132067" tIns="66032" rIns="132067" bIns="66032" rtlCol="0" anchor="ctr"/>
          <a:lstStyle/>
          <a:p>
            <a:r>
              <a:rPr lang="en-US" sz="1400" b="1" dirty="0" smtClean="0">
                <a:solidFill>
                  <a:schemeClr val="tx1"/>
                </a:solidFill>
                <a:latin typeface="Garamond" panose="02020404030301010803" pitchFamily="18" charset="0"/>
              </a:rPr>
              <a:t>CLOSING REMARKS</a:t>
            </a:r>
            <a:endParaRPr lang="en-US" sz="1400" b="1" dirty="0">
              <a:solidFill>
                <a:schemeClr val="tx1"/>
              </a:solidFill>
              <a:latin typeface="Garamond" panose="02020404030301010803" pitchFamily="18" charset="0"/>
            </a:endParaRPr>
          </a:p>
        </p:txBody>
      </p:sp>
      <p:sp>
        <p:nvSpPr>
          <p:cNvPr id="17" name="TextBox 16"/>
          <p:cNvSpPr txBox="1"/>
          <p:nvPr/>
        </p:nvSpPr>
        <p:spPr>
          <a:xfrm>
            <a:off x="146434" y="404664"/>
            <a:ext cx="8226205" cy="260199"/>
          </a:xfrm>
          <a:prstGeom prst="rect">
            <a:avLst/>
          </a:prstGeom>
          <a:noFill/>
        </p:spPr>
        <p:txBody>
          <a:bodyPr wrap="square" rtlCol="0">
            <a:spAutoFit/>
          </a:bodyPr>
          <a:lstStyle/>
          <a:p>
            <a:pPr marL="170370" indent="-170370" eaLnBrk="1" hangingPunct="1">
              <a:lnSpc>
                <a:spcPct val="90000"/>
              </a:lnSpc>
              <a:buFont typeface="Arial" panose="020B0604020202020204" pitchFamily="34" charset="0"/>
              <a:buChar char="•"/>
            </a:pPr>
            <a:r>
              <a:rPr lang="en-US" sz="1200" dirty="0" smtClean="0">
                <a:latin typeface="Garamond" panose="02020404030301010803" pitchFamily="18" charset="0"/>
              </a:rPr>
              <a:t>FOOM Boards not already covered</a:t>
            </a:r>
            <a:endParaRPr lang="en-US" sz="1200" dirty="0">
              <a:latin typeface="Garamond" panose="02020404030301010803" pitchFamily="18" charset="0"/>
            </a:endParaRPr>
          </a:p>
        </p:txBody>
      </p:sp>
      <p:sp>
        <p:nvSpPr>
          <p:cNvPr id="23" name="TextBox 22"/>
          <p:cNvSpPr txBox="1"/>
          <p:nvPr/>
        </p:nvSpPr>
        <p:spPr>
          <a:xfrm>
            <a:off x="162578" y="1728641"/>
            <a:ext cx="8226205" cy="260199"/>
          </a:xfrm>
          <a:prstGeom prst="rect">
            <a:avLst/>
          </a:prstGeom>
          <a:noFill/>
        </p:spPr>
        <p:txBody>
          <a:bodyPr wrap="square" rtlCol="0">
            <a:spAutoFit/>
          </a:bodyPr>
          <a:lstStyle/>
          <a:p>
            <a:pPr marL="170370" indent="-170370" eaLnBrk="1" hangingPunct="1">
              <a:lnSpc>
                <a:spcPct val="90000"/>
              </a:lnSpc>
              <a:buFont typeface="Arial" panose="020B0604020202020204" pitchFamily="34" charset="0"/>
              <a:buChar char="•"/>
            </a:pPr>
            <a:r>
              <a:rPr lang="en-US" sz="1200" dirty="0" smtClean="0">
                <a:latin typeface="Garamond" panose="02020404030301010803" pitchFamily="18" charset="0"/>
              </a:rPr>
              <a:t>At a minimum:  Actions on the Objective &amp; Casualty Care</a:t>
            </a:r>
            <a:endParaRPr lang="en-US" sz="1200" dirty="0">
              <a:latin typeface="Garamond" panose="02020404030301010803" pitchFamily="18" charset="0"/>
            </a:endParaRPr>
          </a:p>
        </p:txBody>
      </p:sp>
      <p:sp>
        <p:nvSpPr>
          <p:cNvPr id="2" name="Footer Placeholder 1"/>
          <p:cNvSpPr>
            <a:spLocks noGrp="1"/>
          </p:cNvSpPr>
          <p:nvPr>
            <p:ph type="ftr" sz="quarter" idx="11"/>
          </p:nvPr>
        </p:nvSpPr>
        <p:spPr/>
        <p:txBody>
          <a:bodyPr/>
          <a:lstStyle/>
          <a:p>
            <a:pPr>
              <a:defRPr/>
            </a:pPr>
            <a:r>
              <a:rPr lang="en-US" smtClean="0"/>
              <a:t>MyPatrolBase.com</a:t>
            </a:r>
            <a:endParaRPr lang="en-US" dirty="0"/>
          </a:p>
        </p:txBody>
      </p:sp>
      <p:sp>
        <p:nvSpPr>
          <p:cNvPr id="3" name="Slide Number Placeholder 2"/>
          <p:cNvSpPr>
            <a:spLocks noGrp="1"/>
          </p:cNvSpPr>
          <p:nvPr>
            <p:ph type="sldNum" sz="quarter" idx="12"/>
          </p:nvPr>
        </p:nvSpPr>
        <p:spPr/>
        <p:txBody>
          <a:bodyPr/>
          <a:lstStyle/>
          <a:p>
            <a:pPr>
              <a:defRPr/>
            </a:pPr>
            <a:fld id="{E6720408-2D1B-4BA1-A288-F5B1EE7FA1AF}" type="slidenum">
              <a:rPr lang="en-US" smtClean="0"/>
              <a:pPr>
                <a:defRPr/>
              </a:pPr>
              <a:t>35</a:t>
            </a:fld>
            <a:endParaRPr lang="en-US" dirty="0"/>
          </a:p>
        </p:txBody>
      </p:sp>
    </p:spTree>
    <p:extLst>
      <p:ext uri="{BB962C8B-B14F-4D97-AF65-F5344CB8AC3E}">
        <p14:creationId xmlns:p14="http://schemas.microsoft.com/office/powerpoint/2010/main" val="29979780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w="38100"/>
        </p:spPr>
        <p:style>
          <a:lnRef idx="2">
            <a:schemeClr val="dk1"/>
          </a:lnRef>
          <a:fillRef idx="1">
            <a:schemeClr val="lt1"/>
          </a:fillRef>
          <a:effectRef idx="0">
            <a:schemeClr val="dk1"/>
          </a:effectRef>
          <a:fontRef idx="minor">
            <a:schemeClr val="dk1"/>
          </a:fontRef>
        </p:style>
        <p:txBody>
          <a:bodyPr/>
          <a:lstStyle/>
          <a:p>
            <a:pPr algn="ctr" fontAlgn="auto">
              <a:spcBef>
                <a:spcPts val="0"/>
              </a:spcBef>
              <a:spcAft>
                <a:spcPts val="0"/>
              </a:spcAft>
              <a:defRPr/>
            </a:pPr>
            <a:r>
              <a:rPr lang="en-US" sz="1050" dirty="0">
                <a:latin typeface="Garamond" panose="02020404030301010803" pitchFamily="18" charset="0"/>
                <a:cs typeface="Arial" pitchFamily="34" charset="0"/>
              </a:rPr>
              <a:t>Venues</a:t>
            </a:r>
          </a:p>
        </p:txBody>
      </p:sp>
      <p:sp>
        <p:nvSpPr>
          <p:cNvPr id="5" name="Rectangle 4"/>
          <p:cNvSpPr/>
          <p:nvPr/>
        </p:nvSpPr>
        <p:spPr>
          <a:xfrm>
            <a:off x="0" y="-15572"/>
            <a:ext cx="9144000" cy="334044"/>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smtClean="0">
                <a:solidFill>
                  <a:schemeClr val="bg1"/>
                </a:solidFill>
                <a:latin typeface="Garamond" panose="02020404030301010803" pitchFamily="18" charset="0"/>
                <a:cs typeface="Arial" pitchFamily="34" charset="0"/>
              </a:rPr>
              <a:t>TRUCK PLAN</a:t>
            </a:r>
            <a:endParaRPr lang="en-US" sz="1400" b="1" dirty="0">
              <a:solidFill>
                <a:schemeClr val="bg1"/>
              </a:solidFill>
              <a:latin typeface="Garamond" panose="02020404030301010803" pitchFamily="18" charset="0"/>
              <a:cs typeface="Arial" pitchFamily="34" charset="0"/>
            </a:endParaRPr>
          </a:p>
        </p:txBody>
      </p:sp>
      <p:sp>
        <p:nvSpPr>
          <p:cNvPr id="6" name="Rectangle 4"/>
          <p:cNvSpPr>
            <a:spLocks noChangeArrowheads="1"/>
          </p:cNvSpPr>
          <p:nvPr/>
        </p:nvSpPr>
        <p:spPr bwMode="auto">
          <a:xfrm>
            <a:off x="0" y="0"/>
            <a:ext cx="1907704" cy="318472"/>
          </a:xfrm>
          <a:prstGeom prst="rect">
            <a:avLst/>
          </a:prstGeom>
          <a:solidFill>
            <a:schemeClr val="bg1"/>
          </a:solidFill>
          <a:ln w="25400">
            <a:solidFill>
              <a:schemeClr val="tx1"/>
            </a:solidFill>
          </a:ln>
        </p:spPr>
        <p:style>
          <a:lnRef idx="1">
            <a:schemeClr val="accent2"/>
          </a:lnRef>
          <a:fillRef idx="2">
            <a:schemeClr val="accent2"/>
          </a:fillRef>
          <a:effectRef idx="1">
            <a:schemeClr val="accent2"/>
          </a:effectRef>
          <a:fontRef idx="minor">
            <a:schemeClr val="dk1"/>
          </a:fontRef>
        </p:style>
        <p:txBody>
          <a:bodyPr lIns="132067" tIns="66032" rIns="132067" bIns="66032" rtlCol="0" anchor="ctr"/>
          <a:lstStyle/>
          <a:p>
            <a:r>
              <a:rPr lang="en-US" sz="1400" b="1" dirty="0" smtClean="0">
                <a:solidFill>
                  <a:schemeClr val="tx1"/>
                </a:solidFill>
                <a:latin typeface="Garamond" panose="02020404030301010803" pitchFamily="18" charset="0"/>
              </a:rPr>
              <a:t>ANNEX</a:t>
            </a:r>
            <a:endParaRPr lang="en-US" sz="1400" b="1" dirty="0">
              <a:solidFill>
                <a:schemeClr val="tx1"/>
              </a:solidFill>
              <a:latin typeface="Garamond" panose="02020404030301010803" pitchFamily="18" charset="0"/>
            </a:endParaRPr>
          </a:p>
        </p:txBody>
      </p:sp>
      <p:pic>
        <p:nvPicPr>
          <p:cNvPr id="5122" name="Picture 2" descr="D:\1 Ext\FROM Training - Mil - Training\Combat Arms\SUT\Diagrams - SUT\2017-06-12 15 22 5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336" y="620688"/>
            <a:ext cx="3784600" cy="563245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D:\1 Ext\FROM Training - Mil - Training\Combat Arms\SUT\Diagrams - SUT\2017-06-12 15 23 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6138" y="604986"/>
            <a:ext cx="4578350" cy="584835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p:cNvSpPr>
            <a:spLocks noGrp="1"/>
          </p:cNvSpPr>
          <p:nvPr>
            <p:ph type="ftr" sz="quarter" idx="11"/>
          </p:nvPr>
        </p:nvSpPr>
        <p:spPr/>
        <p:txBody>
          <a:bodyPr/>
          <a:lstStyle/>
          <a:p>
            <a:pPr>
              <a:defRPr/>
            </a:pPr>
            <a:r>
              <a:rPr lang="en-US" smtClean="0"/>
              <a:t>MyPatrolBase.com</a:t>
            </a:r>
            <a:endParaRPr lang="en-US" dirty="0"/>
          </a:p>
        </p:txBody>
      </p:sp>
      <p:sp>
        <p:nvSpPr>
          <p:cNvPr id="8" name="Slide Number Placeholder 7"/>
          <p:cNvSpPr>
            <a:spLocks noGrp="1"/>
          </p:cNvSpPr>
          <p:nvPr>
            <p:ph type="sldNum" sz="quarter" idx="12"/>
          </p:nvPr>
        </p:nvSpPr>
        <p:spPr/>
        <p:txBody>
          <a:bodyPr/>
          <a:lstStyle/>
          <a:p>
            <a:pPr>
              <a:defRPr/>
            </a:pPr>
            <a:fld id="{E6720408-2D1B-4BA1-A288-F5B1EE7FA1AF}" type="slidenum">
              <a:rPr lang="en-US" smtClean="0"/>
              <a:pPr>
                <a:defRPr/>
              </a:pPr>
              <a:t>36</a:t>
            </a:fld>
            <a:endParaRPr lang="en-US" dirty="0"/>
          </a:p>
        </p:txBody>
      </p:sp>
    </p:spTree>
    <p:extLst>
      <p:ext uri="{BB962C8B-B14F-4D97-AF65-F5344CB8AC3E}">
        <p14:creationId xmlns:p14="http://schemas.microsoft.com/office/powerpoint/2010/main" val="22792259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w="38100"/>
        </p:spPr>
        <p:style>
          <a:lnRef idx="2">
            <a:schemeClr val="dk1"/>
          </a:lnRef>
          <a:fillRef idx="1">
            <a:schemeClr val="lt1"/>
          </a:fillRef>
          <a:effectRef idx="0">
            <a:schemeClr val="dk1"/>
          </a:effectRef>
          <a:fontRef idx="minor">
            <a:schemeClr val="dk1"/>
          </a:fontRef>
        </p:style>
        <p:txBody>
          <a:bodyPr/>
          <a:lstStyle/>
          <a:p>
            <a:pPr algn="ctr" fontAlgn="auto">
              <a:spcBef>
                <a:spcPts val="0"/>
              </a:spcBef>
              <a:spcAft>
                <a:spcPts val="0"/>
              </a:spcAft>
              <a:defRPr/>
            </a:pPr>
            <a:r>
              <a:rPr lang="en-US" sz="1050" dirty="0">
                <a:latin typeface="Garamond" panose="02020404030301010803" pitchFamily="18" charset="0"/>
                <a:cs typeface="Arial" pitchFamily="34" charset="0"/>
              </a:rPr>
              <a:t>Venues</a:t>
            </a:r>
          </a:p>
        </p:txBody>
      </p:sp>
      <p:sp>
        <p:nvSpPr>
          <p:cNvPr id="5" name="Rectangle 4"/>
          <p:cNvSpPr/>
          <p:nvPr/>
        </p:nvSpPr>
        <p:spPr>
          <a:xfrm>
            <a:off x="0" y="-15572"/>
            <a:ext cx="9144000" cy="334044"/>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smtClean="0">
                <a:solidFill>
                  <a:schemeClr val="bg1"/>
                </a:solidFill>
                <a:latin typeface="Garamond" panose="02020404030301010803" pitchFamily="18" charset="0"/>
                <a:cs typeface="Arial" pitchFamily="34" charset="0"/>
              </a:rPr>
              <a:t>FORMATIONS</a:t>
            </a:r>
            <a:endParaRPr lang="en-US" sz="1400" b="1" dirty="0">
              <a:solidFill>
                <a:schemeClr val="bg1"/>
              </a:solidFill>
              <a:latin typeface="Garamond" panose="02020404030301010803" pitchFamily="18" charset="0"/>
              <a:cs typeface="Arial" pitchFamily="34" charset="0"/>
            </a:endParaRPr>
          </a:p>
        </p:txBody>
      </p:sp>
      <p:sp>
        <p:nvSpPr>
          <p:cNvPr id="6" name="Rectangle 4"/>
          <p:cNvSpPr>
            <a:spLocks noChangeArrowheads="1"/>
          </p:cNvSpPr>
          <p:nvPr/>
        </p:nvSpPr>
        <p:spPr bwMode="auto">
          <a:xfrm>
            <a:off x="0" y="0"/>
            <a:ext cx="1907704" cy="318472"/>
          </a:xfrm>
          <a:prstGeom prst="rect">
            <a:avLst/>
          </a:prstGeom>
          <a:solidFill>
            <a:schemeClr val="bg1"/>
          </a:solidFill>
          <a:ln w="25400">
            <a:solidFill>
              <a:schemeClr val="tx1"/>
            </a:solidFill>
          </a:ln>
        </p:spPr>
        <p:style>
          <a:lnRef idx="1">
            <a:schemeClr val="accent2"/>
          </a:lnRef>
          <a:fillRef idx="2">
            <a:schemeClr val="accent2"/>
          </a:fillRef>
          <a:effectRef idx="1">
            <a:schemeClr val="accent2"/>
          </a:effectRef>
          <a:fontRef idx="minor">
            <a:schemeClr val="dk1"/>
          </a:fontRef>
        </p:style>
        <p:txBody>
          <a:bodyPr lIns="132067" tIns="66032" rIns="132067" bIns="66032" rtlCol="0" anchor="ctr"/>
          <a:lstStyle/>
          <a:p>
            <a:r>
              <a:rPr lang="en-US" sz="1400" b="1" dirty="0" smtClean="0">
                <a:solidFill>
                  <a:schemeClr val="tx1"/>
                </a:solidFill>
                <a:latin typeface="Garamond" panose="02020404030301010803" pitchFamily="18" charset="0"/>
              </a:rPr>
              <a:t>ANNEX</a:t>
            </a:r>
            <a:endParaRPr lang="en-US" sz="1400" b="1" dirty="0">
              <a:solidFill>
                <a:schemeClr val="tx1"/>
              </a:solidFill>
              <a:latin typeface="Garamond" panose="02020404030301010803" pitchFamily="18" charset="0"/>
            </a:endParaRPr>
          </a:p>
        </p:txBody>
      </p:sp>
      <p:pic>
        <p:nvPicPr>
          <p:cNvPr id="1026" name="Picture 2" descr="D:\1 Ext\FROM Training - Mil - Training\Combat Arms\SUT\Diagrams - SUT\2017-05-16 17 28 3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60" y="528910"/>
            <a:ext cx="4038600" cy="61023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1 Ext\FROM Training - Mil - Training\Combat Arms\SUT\Diagrams - SUT\2017-05-16 17 28 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4906" y="548680"/>
            <a:ext cx="1536700" cy="5969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1 Ext\FROM Training - Mil - Training\Combat Arms\SUT\Diagrams - SUT\2017-05-16 17 29 2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1700" y="548680"/>
            <a:ext cx="1295400" cy="601345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p:cNvSpPr>
            <a:spLocks noGrp="1"/>
          </p:cNvSpPr>
          <p:nvPr>
            <p:ph type="ftr" sz="quarter" idx="11"/>
          </p:nvPr>
        </p:nvSpPr>
        <p:spPr/>
        <p:txBody>
          <a:bodyPr/>
          <a:lstStyle/>
          <a:p>
            <a:pPr>
              <a:defRPr/>
            </a:pPr>
            <a:r>
              <a:rPr lang="en-US" smtClean="0"/>
              <a:t>MyPatrolBase.com</a:t>
            </a:r>
            <a:endParaRPr lang="en-US" dirty="0"/>
          </a:p>
        </p:txBody>
      </p:sp>
      <p:sp>
        <p:nvSpPr>
          <p:cNvPr id="8" name="Slide Number Placeholder 7"/>
          <p:cNvSpPr>
            <a:spLocks noGrp="1"/>
          </p:cNvSpPr>
          <p:nvPr>
            <p:ph type="sldNum" sz="quarter" idx="12"/>
          </p:nvPr>
        </p:nvSpPr>
        <p:spPr/>
        <p:txBody>
          <a:bodyPr/>
          <a:lstStyle/>
          <a:p>
            <a:pPr>
              <a:defRPr/>
            </a:pPr>
            <a:fld id="{E6720408-2D1B-4BA1-A288-F5B1EE7FA1AF}" type="slidenum">
              <a:rPr lang="en-US" smtClean="0"/>
              <a:pPr>
                <a:defRPr/>
              </a:pPr>
              <a:t>37</a:t>
            </a:fld>
            <a:endParaRPr lang="en-US" dirty="0"/>
          </a:p>
        </p:txBody>
      </p:sp>
    </p:spTree>
    <p:extLst>
      <p:ext uri="{BB962C8B-B14F-4D97-AF65-F5344CB8AC3E}">
        <p14:creationId xmlns:p14="http://schemas.microsoft.com/office/powerpoint/2010/main" val="19721433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w="38100"/>
        </p:spPr>
        <p:style>
          <a:lnRef idx="2">
            <a:schemeClr val="dk1"/>
          </a:lnRef>
          <a:fillRef idx="1">
            <a:schemeClr val="lt1"/>
          </a:fillRef>
          <a:effectRef idx="0">
            <a:schemeClr val="dk1"/>
          </a:effectRef>
          <a:fontRef idx="minor">
            <a:schemeClr val="dk1"/>
          </a:fontRef>
        </p:style>
        <p:txBody>
          <a:bodyPr/>
          <a:lstStyle/>
          <a:p>
            <a:pPr algn="ctr" fontAlgn="auto">
              <a:spcBef>
                <a:spcPts val="0"/>
              </a:spcBef>
              <a:spcAft>
                <a:spcPts val="0"/>
              </a:spcAft>
              <a:defRPr/>
            </a:pPr>
            <a:r>
              <a:rPr lang="en-US" sz="1050" dirty="0">
                <a:latin typeface="Garamond" panose="02020404030301010803" pitchFamily="18" charset="0"/>
                <a:cs typeface="Arial" pitchFamily="34" charset="0"/>
              </a:rPr>
              <a:t>Venues</a:t>
            </a:r>
          </a:p>
        </p:txBody>
      </p:sp>
      <p:sp>
        <p:nvSpPr>
          <p:cNvPr id="5" name="Rectangle 4"/>
          <p:cNvSpPr/>
          <p:nvPr/>
        </p:nvSpPr>
        <p:spPr>
          <a:xfrm>
            <a:off x="0" y="-15572"/>
            <a:ext cx="9144000" cy="334044"/>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smtClean="0">
                <a:solidFill>
                  <a:schemeClr val="bg1"/>
                </a:solidFill>
                <a:latin typeface="Garamond" panose="02020404030301010803" pitchFamily="18" charset="0"/>
                <a:cs typeface="Arial" pitchFamily="34" charset="0"/>
              </a:rPr>
              <a:t>BOUNDING</a:t>
            </a:r>
            <a:endParaRPr lang="en-US" sz="1400" b="1" dirty="0">
              <a:solidFill>
                <a:schemeClr val="bg1"/>
              </a:solidFill>
              <a:latin typeface="Garamond" panose="02020404030301010803" pitchFamily="18" charset="0"/>
              <a:cs typeface="Arial" pitchFamily="34" charset="0"/>
            </a:endParaRPr>
          </a:p>
        </p:txBody>
      </p:sp>
      <p:sp>
        <p:nvSpPr>
          <p:cNvPr id="6" name="Rectangle 4"/>
          <p:cNvSpPr>
            <a:spLocks noChangeArrowheads="1"/>
          </p:cNvSpPr>
          <p:nvPr/>
        </p:nvSpPr>
        <p:spPr bwMode="auto">
          <a:xfrm>
            <a:off x="0" y="0"/>
            <a:ext cx="1907704" cy="318472"/>
          </a:xfrm>
          <a:prstGeom prst="rect">
            <a:avLst/>
          </a:prstGeom>
          <a:solidFill>
            <a:schemeClr val="bg1"/>
          </a:solidFill>
          <a:ln w="25400">
            <a:solidFill>
              <a:schemeClr val="tx1"/>
            </a:solidFill>
          </a:ln>
        </p:spPr>
        <p:style>
          <a:lnRef idx="1">
            <a:schemeClr val="accent2"/>
          </a:lnRef>
          <a:fillRef idx="2">
            <a:schemeClr val="accent2"/>
          </a:fillRef>
          <a:effectRef idx="1">
            <a:schemeClr val="accent2"/>
          </a:effectRef>
          <a:fontRef idx="minor">
            <a:schemeClr val="dk1"/>
          </a:fontRef>
        </p:style>
        <p:txBody>
          <a:bodyPr lIns="132067" tIns="66032" rIns="132067" bIns="66032" rtlCol="0" anchor="ctr"/>
          <a:lstStyle/>
          <a:p>
            <a:r>
              <a:rPr lang="en-US" sz="1400" b="1" dirty="0" smtClean="0">
                <a:solidFill>
                  <a:schemeClr val="tx1"/>
                </a:solidFill>
                <a:latin typeface="Garamond" panose="02020404030301010803" pitchFamily="18" charset="0"/>
              </a:rPr>
              <a:t>ANNEX</a:t>
            </a:r>
            <a:endParaRPr lang="en-US" sz="1400" b="1" dirty="0">
              <a:solidFill>
                <a:schemeClr val="tx1"/>
              </a:solidFill>
              <a:latin typeface="Garamond" panose="02020404030301010803" pitchFamily="18" charset="0"/>
            </a:endParaRPr>
          </a:p>
        </p:txBody>
      </p:sp>
      <p:pic>
        <p:nvPicPr>
          <p:cNvPr id="9218" name="Picture 2" descr="D:\1 Ext\FROM Training - Mil - Training\Combat Arms\SUT\Diagrams - SUT\2017-06-13 11 36 2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9147" y="1034777"/>
            <a:ext cx="3724275" cy="3762375"/>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D:\1 Ext\FROM Training - Mil - Training\Combat Arms\SUT\Diagrams - SUT\2017-06-13 11 35 3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057994"/>
            <a:ext cx="4676775" cy="54673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90354" y="583445"/>
            <a:ext cx="1800200" cy="307777"/>
          </a:xfrm>
          <a:prstGeom prst="rect">
            <a:avLst/>
          </a:prstGeom>
          <a:noFill/>
        </p:spPr>
        <p:txBody>
          <a:bodyPr wrap="square" rtlCol="0">
            <a:spAutoFit/>
          </a:bodyPr>
          <a:lstStyle/>
          <a:p>
            <a:r>
              <a:rPr lang="en-US" sz="1400" b="1" dirty="0" smtClean="0"/>
              <a:t>ALTERNATING</a:t>
            </a:r>
            <a:endParaRPr lang="en-US" sz="1400" b="1" dirty="0"/>
          </a:p>
        </p:txBody>
      </p:sp>
      <p:sp>
        <p:nvSpPr>
          <p:cNvPr id="10" name="TextBox 9"/>
          <p:cNvSpPr txBox="1"/>
          <p:nvPr/>
        </p:nvSpPr>
        <p:spPr>
          <a:xfrm>
            <a:off x="4940424" y="548680"/>
            <a:ext cx="1800200" cy="307777"/>
          </a:xfrm>
          <a:prstGeom prst="rect">
            <a:avLst/>
          </a:prstGeom>
          <a:noFill/>
        </p:spPr>
        <p:txBody>
          <a:bodyPr wrap="square" rtlCol="0">
            <a:spAutoFit/>
          </a:bodyPr>
          <a:lstStyle/>
          <a:p>
            <a:r>
              <a:rPr lang="en-US" sz="1400" b="1" dirty="0" smtClean="0"/>
              <a:t>SUCCESSIVE</a:t>
            </a:r>
            <a:endParaRPr lang="en-US" sz="1400" b="1" dirty="0"/>
          </a:p>
        </p:txBody>
      </p:sp>
      <p:sp>
        <p:nvSpPr>
          <p:cNvPr id="7" name="Footer Placeholder 6"/>
          <p:cNvSpPr>
            <a:spLocks noGrp="1"/>
          </p:cNvSpPr>
          <p:nvPr>
            <p:ph type="ftr" sz="quarter" idx="11"/>
          </p:nvPr>
        </p:nvSpPr>
        <p:spPr/>
        <p:txBody>
          <a:bodyPr/>
          <a:lstStyle/>
          <a:p>
            <a:pPr>
              <a:defRPr/>
            </a:pPr>
            <a:r>
              <a:rPr lang="en-US" smtClean="0"/>
              <a:t>MyPatrolBase.com</a:t>
            </a:r>
            <a:endParaRPr lang="en-US" dirty="0"/>
          </a:p>
        </p:txBody>
      </p:sp>
      <p:sp>
        <p:nvSpPr>
          <p:cNvPr id="8" name="Slide Number Placeholder 7"/>
          <p:cNvSpPr>
            <a:spLocks noGrp="1"/>
          </p:cNvSpPr>
          <p:nvPr>
            <p:ph type="sldNum" sz="quarter" idx="12"/>
          </p:nvPr>
        </p:nvSpPr>
        <p:spPr/>
        <p:txBody>
          <a:bodyPr/>
          <a:lstStyle/>
          <a:p>
            <a:pPr>
              <a:defRPr/>
            </a:pPr>
            <a:fld id="{E6720408-2D1B-4BA1-A288-F5B1EE7FA1AF}" type="slidenum">
              <a:rPr lang="en-US" smtClean="0"/>
              <a:pPr>
                <a:defRPr/>
              </a:pPr>
              <a:t>38</a:t>
            </a:fld>
            <a:endParaRPr lang="en-US" dirty="0"/>
          </a:p>
        </p:txBody>
      </p:sp>
    </p:spTree>
    <p:extLst>
      <p:ext uri="{BB962C8B-B14F-4D97-AF65-F5344CB8AC3E}">
        <p14:creationId xmlns:p14="http://schemas.microsoft.com/office/powerpoint/2010/main" val="20072246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w="38100"/>
        </p:spPr>
        <p:style>
          <a:lnRef idx="2">
            <a:schemeClr val="dk1"/>
          </a:lnRef>
          <a:fillRef idx="1">
            <a:schemeClr val="lt1"/>
          </a:fillRef>
          <a:effectRef idx="0">
            <a:schemeClr val="dk1"/>
          </a:effectRef>
          <a:fontRef idx="minor">
            <a:schemeClr val="dk1"/>
          </a:fontRef>
        </p:style>
        <p:txBody>
          <a:bodyPr/>
          <a:lstStyle/>
          <a:p>
            <a:pPr algn="ctr" fontAlgn="auto">
              <a:spcBef>
                <a:spcPts val="0"/>
              </a:spcBef>
              <a:spcAft>
                <a:spcPts val="0"/>
              </a:spcAft>
              <a:defRPr/>
            </a:pPr>
            <a:r>
              <a:rPr lang="en-US" sz="1050" dirty="0">
                <a:latin typeface="Garamond" panose="02020404030301010803" pitchFamily="18" charset="0"/>
                <a:cs typeface="Arial" pitchFamily="34" charset="0"/>
              </a:rPr>
              <a:t>Venues</a:t>
            </a:r>
          </a:p>
        </p:txBody>
      </p:sp>
      <p:sp>
        <p:nvSpPr>
          <p:cNvPr id="5" name="Rectangle 4"/>
          <p:cNvSpPr/>
          <p:nvPr/>
        </p:nvSpPr>
        <p:spPr>
          <a:xfrm>
            <a:off x="0" y="-15572"/>
            <a:ext cx="9144000" cy="334044"/>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smtClean="0">
                <a:solidFill>
                  <a:schemeClr val="bg1"/>
                </a:solidFill>
                <a:latin typeface="Garamond" panose="02020404030301010803" pitchFamily="18" charset="0"/>
                <a:cs typeface="Arial" pitchFamily="34" charset="0"/>
              </a:rPr>
              <a:t>FORMATIONS</a:t>
            </a:r>
            <a:endParaRPr lang="en-US" sz="1400" b="1" dirty="0">
              <a:solidFill>
                <a:schemeClr val="bg1"/>
              </a:solidFill>
              <a:latin typeface="Garamond" panose="02020404030301010803" pitchFamily="18" charset="0"/>
              <a:cs typeface="Arial" pitchFamily="34" charset="0"/>
            </a:endParaRPr>
          </a:p>
        </p:txBody>
      </p:sp>
      <p:sp>
        <p:nvSpPr>
          <p:cNvPr id="6" name="Rectangle 4"/>
          <p:cNvSpPr>
            <a:spLocks noChangeArrowheads="1"/>
          </p:cNvSpPr>
          <p:nvPr/>
        </p:nvSpPr>
        <p:spPr bwMode="auto">
          <a:xfrm>
            <a:off x="0" y="0"/>
            <a:ext cx="1907704" cy="318472"/>
          </a:xfrm>
          <a:prstGeom prst="rect">
            <a:avLst/>
          </a:prstGeom>
          <a:solidFill>
            <a:schemeClr val="bg1"/>
          </a:solidFill>
          <a:ln w="25400">
            <a:solidFill>
              <a:schemeClr val="tx1"/>
            </a:solidFill>
          </a:ln>
        </p:spPr>
        <p:style>
          <a:lnRef idx="1">
            <a:schemeClr val="accent2"/>
          </a:lnRef>
          <a:fillRef idx="2">
            <a:schemeClr val="accent2"/>
          </a:fillRef>
          <a:effectRef idx="1">
            <a:schemeClr val="accent2"/>
          </a:effectRef>
          <a:fontRef idx="minor">
            <a:schemeClr val="dk1"/>
          </a:fontRef>
        </p:style>
        <p:txBody>
          <a:bodyPr lIns="132067" tIns="66032" rIns="132067" bIns="66032" rtlCol="0" anchor="ctr"/>
          <a:lstStyle/>
          <a:p>
            <a:r>
              <a:rPr lang="en-US" sz="1400" b="1" dirty="0" smtClean="0">
                <a:solidFill>
                  <a:schemeClr val="tx1"/>
                </a:solidFill>
                <a:latin typeface="Garamond" panose="02020404030301010803" pitchFamily="18" charset="0"/>
              </a:rPr>
              <a:t>ANNEX</a:t>
            </a:r>
            <a:endParaRPr lang="en-US" sz="1400" b="1" dirty="0">
              <a:solidFill>
                <a:schemeClr val="tx1"/>
              </a:solidFill>
              <a:latin typeface="Garamond" panose="02020404030301010803" pitchFamily="18" charset="0"/>
            </a:endParaRPr>
          </a:p>
        </p:txBody>
      </p:sp>
      <p:pic>
        <p:nvPicPr>
          <p:cNvPr id="10242" name="Picture 2" descr="D:\1 Ext\FROM Training - Mil - Training\Combat Arms\SUT\Diagrams - SUT\2017-06-14 09 15 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2120" y="785753"/>
            <a:ext cx="4254376" cy="55753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07504" y="785753"/>
            <a:ext cx="4320158" cy="4832509"/>
            <a:chOff x="107504" y="785753"/>
            <a:chExt cx="4320158" cy="4832509"/>
          </a:xfrm>
        </p:grpSpPr>
        <p:pic>
          <p:nvPicPr>
            <p:cNvPr id="10243" name="Picture 3" descr="D:\1 Ext\FROM Training - Mil - Training\Combat Arms\SUT\Diagrams - SUT\2017-06-13 13 42 00.pn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79512" y="836712"/>
              <a:ext cx="4248150" cy="47815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07504" y="785753"/>
              <a:ext cx="216024" cy="1923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07504" y="3685967"/>
              <a:ext cx="216024" cy="1923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Footer Placeholder 8"/>
          <p:cNvSpPr>
            <a:spLocks noGrp="1"/>
          </p:cNvSpPr>
          <p:nvPr>
            <p:ph type="ftr" sz="quarter" idx="11"/>
          </p:nvPr>
        </p:nvSpPr>
        <p:spPr/>
        <p:txBody>
          <a:bodyPr/>
          <a:lstStyle/>
          <a:p>
            <a:pPr>
              <a:defRPr/>
            </a:pPr>
            <a:r>
              <a:rPr lang="en-US" smtClean="0"/>
              <a:t>MyPatrolBase.com</a:t>
            </a:r>
            <a:endParaRPr lang="en-US" dirty="0"/>
          </a:p>
        </p:txBody>
      </p:sp>
      <p:sp>
        <p:nvSpPr>
          <p:cNvPr id="11" name="Slide Number Placeholder 10"/>
          <p:cNvSpPr>
            <a:spLocks noGrp="1"/>
          </p:cNvSpPr>
          <p:nvPr>
            <p:ph type="sldNum" sz="quarter" idx="12"/>
          </p:nvPr>
        </p:nvSpPr>
        <p:spPr/>
        <p:txBody>
          <a:bodyPr/>
          <a:lstStyle/>
          <a:p>
            <a:pPr>
              <a:defRPr/>
            </a:pPr>
            <a:fld id="{E6720408-2D1B-4BA1-A288-F5B1EE7FA1AF}" type="slidenum">
              <a:rPr lang="en-US" smtClean="0"/>
              <a:pPr>
                <a:defRPr/>
              </a:pPr>
              <a:t>39</a:t>
            </a:fld>
            <a:endParaRPr lang="en-US" dirty="0"/>
          </a:p>
        </p:txBody>
      </p:sp>
    </p:spTree>
    <p:extLst>
      <p:ext uri="{BB962C8B-B14F-4D97-AF65-F5344CB8AC3E}">
        <p14:creationId xmlns:p14="http://schemas.microsoft.com/office/powerpoint/2010/main" val="764084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203200" y="36910"/>
            <a:ext cx="5088880" cy="342900"/>
          </a:xfrm>
          <a:prstGeom prst="rect">
            <a:avLst/>
          </a:prstGeom>
          <a:noFill/>
        </p:spPr>
        <p:txBody>
          <a:bodyPr/>
          <a:lstStyle>
            <a:lvl1pPr algn="ctr" rtl="0" eaLnBrk="0" fontAlgn="base" hangingPunct="0">
              <a:spcBef>
                <a:spcPct val="0"/>
              </a:spcBef>
              <a:spcAft>
                <a:spcPct val="0"/>
              </a:spcAft>
              <a:defRPr sz="4400">
                <a:solidFill>
                  <a:schemeClr val="tx2"/>
                </a:solidFill>
                <a:latin typeface="+mj-lt"/>
                <a:ea typeface="Arial" pitchFamily="-110" charset="0"/>
                <a:cs typeface="+mj-cs"/>
              </a:defRPr>
            </a:lvl1pPr>
            <a:lvl2pPr algn="ctr" rtl="0" eaLnBrk="0" fontAlgn="base" hangingPunct="0">
              <a:spcBef>
                <a:spcPct val="0"/>
              </a:spcBef>
              <a:spcAft>
                <a:spcPct val="0"/>
              </a:spcAft>
              <a:defRPr sz="4400">
                <a:solidFill>
                  <a:schemeClr val="tx2"/>
                </a:solidFill>
                <a:latin typeface="Arial" charset="0"/>
                <a:ea typeface="Arial" pitchFamily="-110" charset="0"/>
                <a:cs typeface="Arial" charset="0"/>
              </a:defRPr>
            </a:lvl2pPr>
            <a:lvl3pPr algn="ctr" rtl="0" eaLnBrk="0" fontAlgn="base" hangingPunct="0">
              <a:spcBef>
                <a:spcPct val="0"/>
              </a:spcBef>
              <a:spcAft>
                <a:spcPct val="0"/>
              </a:spcAft>
              <a:defRPr sz="4400">
                <a:solidFill>
                  <a:schemeClr val="tx2"/>
                </a:solidFill>
                <a:latin typeface="Arial" charset="0"/>
                <a:ea typeface="Arial" pitchFamily="-110" charset="0"/>
                <a:cs typeface="Arial" charset="0"/>
              </a:defRPr>
            </a:lvl3pPr>
            <a:lvl4pPr algn="ctr" rtl="0" eaLnBrk="0" fontAlgn="base" hangingPunct="0">
              <a:spcBef>
                <a:spcPct val="0"/>
              </a:spcBef>
              <a:spcAft>
                <a:spcPct val="0"/>
              </a:spcAft>
              <a:defRPr sz="4400">
                <a:solidFill>
                  <a:schemeClr val="tx2"/>
                </a:solidFill>
                <a:latin typeface="Arial" charset="0"/>
                <a:ea typeface="Arial" pitchFamily="-110" charset="0"/>
                <a:cs typeface="Arial" charset="0"/>
              </a:defRPr>
            </a:lvl4pPr>
            <a:lvl5pPr algn="ctr" rtl="0" eaLnBrk="0" fontAlgn="base" hangingPunct="0">
              <a:spcBef>
                <a:spcPct val="0"/>
              </a:spcBef>
              <a:spcAft>
                <a:spcPct val="0"/>
              </a:spcAft>
              <a:defRPr sz="4400">
                <a:solidFill>
                  <a:schemeClr val="tx2"/>
                </a:solidFill>
                <a:latin typeface="Arial" charset="0"/>
                <a:ea typeface="Arial" pitchFamily="-110"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a:r>
              <a:rPr lang="en-US" sz="1800" b="1" kern="0" dirty="0" smtClean="0">
                <a:latin typeface="Garamond" panose="02020404030301010803" pitchFamily="18" charset="0"/>
              </a:rPr>
              <a:t>WARNO ____ </a:t>
            </a:r>
            <a:r>
              <a:rPr lang="en-US" sz="1200" b="1" kern="0" dirty="0" smtClean="0">
                <a:latin typeface="Garamond" panose="02020404030301010803" pitchFamily="18" charset="0"/>
              </a:rPr>
              <a:t>TO OPORD _______________</a:t>
            </a:r>
            <a:r>
              <a:rPr lang="en-US" sz="1800" b="1" kern="0" dirty="0" smtClean="0">
                <a:latin typeface="Garamond" panose="02020404030301010803" pitchFamily="18" charset="0"/>
              </a:rPr>
              <a:t> </a:t>
            </a:r>
          </a:p>
        </p:txBody>
      </p:sp>
      <p:sp>
        <p:nvSpPr>
          <p:cNvPr id="11" name="Text Box 10"/>
          <p:cNvSpPr txBox="1">
            <a:spLocks noChangeArrowheads="1"/>
          </p:cNvSpPr>
          <p:nvPr/>
        </p:nvSpPr>
        <p:spPr bwMode="auto">
          <a:xfrm>
            <a:off x="-21166" y="515541"/>
            <a:ext cx="3323167" cy="1261884"/>
          </a:xfrm>
          <a:prstGeom prst="rect">
            <a:avLst/>
          </a:prstGeom>
          <a:noFill/>
          <a:ln w="12700">
            <a:noFill/>
            <a:miter lim="800000"/>
            <a:headEnd/>
            <a:tailEnd/>
          </a:ln>
        </p:spPr>
        <p:txBody>
          <a:bodyPr wrap="square">
            <a:spAutoFit/>
          </a:bodyPr>
          <a:lstStyle/>
          <a:p>
            <a:r>
              <a:rPr lang="en-US" dirty="0">
                <a:latin typeface="Garamond" panose="02020404030301010803" pitchFamily="18" charset="0"/>
              </a:rPr>
              <a:t>COORD INSTRUCTIONS</a:t>
            </a:r>
            <a:r>
              <a:rPr lang="en-US" dirty="0" smtClean="0">
                <a:latin typeface="Garamond" panose="02020404030301010803" pitchFamily="18" charset="0"/>
              </a:rPr>
              <a:t>:</a:t>
            </a:r>
          </a:p>
          <a:p>
            <a:r>
              <a:rPr lang="en-US" sz="1000" dirty="0" smtClean="0">
                <a:latin typeface="Garamond" panose="02020404030301010803" pitchFamily="18" charset="0"/>
              </a:rPr>
              <a:t>Tactical and Non-Tactical Tasks: _______________________</a:t>
            </a:r>
          </a:p>
          <a:p>
            <a:r>
              <a:rPr lang="en-US" sz="1000" dirty="0" smtClean="0">
                <a:latin typeface="Garamond" panose="02020404030301010803" pitchFamily="18" charset="0"/>
              </a:rPr>
              <a:t>_____________________________________________________________________________________________________________________________________________________________________________________________________________________________________________________</a:t>
            </a:r>
            <a:endParaRPr lang="en-US" sz="1000" dirty="0">
              <a:latin typeface="Garamond" panose="02020404030301010803" pitchFamily="18" charset="0"/>
            </a:endParaRPr>
          </a:p>
        </p:txBody>
      </p:sp>
      <p:sp>
        <p:nvSpPr>
          <p:cNvPr id="12" name="Rectangle 12"/>
          <p:cNvSpPr>
            <a:spLocks noChangeArrowheads="1"/>
          </p:cNvSpPr>
          <p:nvPr/>
        </p:nvSpPr>
        <p:spPr bwMode="auto">
          <a:xfrm>
            <a:off x="1" y="514350"/>
            <a:ext cx="5473700" cy="1343025"/>
          </a:xfrm>
          <a:prstGeom prst="rect">
            <a:avLst/>
          </a:prstGeom>
          <a:noFill/>
          <a:ln w="38100">
            <a:solidFill>
              <a:schemeClr val="tx1"/>
            </a:solidFill>
            <a:miter lim="800000"/>
            <a:headEnd/>
            <a:tailEnd/>
          </a:ln>
        </p:spPr>
        <p:txBody>
          <a:bodyPr wrap="none" anchor="ctr"/>
          <a:lstStyle/>
          <a:p>
            <a:endParaRPr lang="en-US" dirty="0">
              <a:latin typeface="Garamond" panose="02020404030301010803" pitchFamily="18" charset="0"/>
            </a:endParaRPr>
          </a:p>
        </p:txBody>
      </p:sp>
      <p:sp>
        <p:nvSpPr>
          <p:cNvPr id="13" name="Rectangle 18"/>
          <p:cNvSpPr>
            <a:spLocks noChangeArrowheads="1"/>
          </p:cNvSpPr>
          <p:nvPr/>
        </p:nvSpPr>
        <p:spPr bwMode="auto">
          <a:xfrm>
            <a:off x="3302000" y="514350"/>
            <a:ext cx="5842000" cy="1343025"/>
          </a:xfrm>
          <a:prstGeom prst="rect">
            <a:avLst/>
          </a:prstGeom>
          <a:noFill/>
          <a:ln w="38100">
            <a:solidFill>
              <a:schemeClr val="tx1"/>
            </a:solidFill>
            <a:miter lim="800000"/>
            <a:headEnd/>
            <a:tailEnd/>
          </a:ln>
        </p:spPr>
        <p:txBody>
          <a:bodyPr wrap="none" anchor="ctr"/>
          <a:lstStyle/>
          <a:p>
            <a:endParaRPr lang="en-US" dirty="0">
              <a:latin typeface="Garamond" panose="02020404030301010803" pitchFamily="18" charset="0"/>
            </a:endParaRPr>
          </a:p>
        </p:txBody>
      </p:sp>
      <p:sp>
        <p:nvSpPr>
          <p:cNvPr id="14" name="Text Box 20"/>
          <p:cNvSpPr txBox="1">
            <a:spLocks noChangeArrowheads="1"/>
          </p:cNvSpPr>
          <p:nvPr/>
        </p:nvSpPr>
        <p:spPr bwMode="auto">
          <a:xfrm>
            <a:off x="5528389" y="550844"/>
            <a:ext cx="2792496" cy="276999"/>
          </a:xfrm>
          <a:prstGeom prst="rect">
            <a:avLst/>
          </a:prstGeom>
          <a:noFill/>
          <a:ln w="12700">
            <a:noFill/>
            <a:miter lim="800000"/>
            <a:headEnd/>
            <a:tailEnd/>
          </a:ln>
        </p:spPr>
        <p:txBody>
          <a:bodyPr wrap="none">
            <a:spAutoFit/>
          </a:bodyPr>
          <a:lstStyle/>
          <a:p>
            <a:r>
              <a:rPr lang="en-US" sz="1200" dirty="0">
                <a:latin typeface="Garamond" panose="02020404030301010803" pitchFamily="18" charset="0"/>
              </a:rPr>
              <a:t>Priorities of </a:t>
            </a:r>
            <a:r>
              <a:rPr lang="en-US" sz="1200" dirty="0" smtClean="0">
                <a:latin typeface="Garamond" panose="02020404030301010803" pitchFamily="18" charset="0"/>
              </a:rPr>
              <a:t>Work / Priorities </a:t>
            </a:r>
            <a:r>
              <a:rPr lang="en-US" sz="1200" dirty="0">
                <a:latin typeface="Garamond" panose="02020404030301010803" pitchFamily="18" charset="0"/>
              </a:rPr>
              <a:t>of Rehearsal:</a:t>
            </a:r>
          </a:p>
        </p:txBody>
      </p:sp>
      <p:sp>
        <p:nvSpPr>
          <p:cNvPr id="15" name="Text Box 47"/>
          <p:cNvSpPr txBox="1">
            <a:spLocks noChangeArrowheads="1"/>
          </p:cNvSpPr>
          <p:nvPr/>
        </p:nvSpPr>
        <p:spPr bwMode="auto">
          <a:xfrm>
            <a:off x="8134352" y="0"/>
            <a:ext cx="684803" cy="215444"/>
          </a:xfrm>
          <a:prstGeom prst="rect">
            <a:avLst/>
          </a:prstGeom>
          <a:noFill/>
          <a:ln w="12700">
            <a:noFill/>
            <a:miter lim="800000"/>
            <a:headEnd/>
            <a:tailEnd/>
          </a:ln>
        </p:spPr>
        <p:txBody>
          <a:bodyPr wrap="none">
            <a:spAutoFit/>
          </a:bodyPr>
          <a:lstStyle/>
          <a:p>
            <a:r>
              <a:rPr lang="en-US" sz="800" b="1" dirty="0">
                <a:latin typeface="Garamond" panose="02020404030301010803" pitchFamily="18" charset="0"/>
              </a:rPr>
              <a:t>Page 2 of 2:</a:t>
            </a:r>
          </a:p>
        </p:txBody>
      </p:sp>
      <p:sp>
        <p:nvSpPr>
          <p:cNvPr id="16" name="Text Box 48"/>
          <p:cNvSpPr txBox="1">
            <a:spLocks noChangeArrowheads="1"/>
          </p:cNvSpPr>
          <p:nvPr/>
        </p:nvSpPr>
        <p:spPr bwMode="auto">
          <a:xfrm>
            <a:off x="-21167" y="1875235"/>
            <a:ext cx="5249333" cy="338554"/>
          </a:xfrm>
          <a:prstGeom prst="rect">
            <a:avLst/>
          </a:prstGeom>
          <a:noFill/>
          <a:ln w="12700">
            <a:noFill/>
            <a:miter lim="800000"/>
            <a:headEnd/>
            <a:tailEnd/>
          </a:ln>
        </p:spPr>
        <p:txBody>
          <a:bodyPr>
            <a:spAutoFit/>
          </a:bodyPr>
          <a:lstStyle/>
          <a:p>
            <a:r>
              <a:rPr lang="en-US" b="1" u="sng" dirty="0">
                <a:latin typeface="Garamond" panose="02020404030301010803" pitchFamily="18" charset="0"/>
              </a:rPr>
              <a:t>Initial Operational / Planning timeline</a:t>
            </a:r>
            <a:r>
              <a:rPr lang="en-US" dirty="0">
                <a:latin typeface="Garamond" panose="02020404030301010803" pitchFamily="18" charset="0"/>
              </a:rPr>
              <a:t>:</a:t>
            </a:r>
          </a:p>
        </p:txBody>
      </p:sp>
      <p:sp>
        <p:nvSpPr>
          <p:cNvPr id="17" name="Rectangle 49"/>
          <p:cNvSpPr>
            <a:spLocks noChangeArrowheads="1"/>
          </p:cNvSpPr>
          <p:nvPr/>
        </p:nvSpPr>
        <p:spPr bwMode="auto">
          <a:xfrm>
            <a:off x="0" y="1857375"/>
            <a:ext cx="9144000" cy="2559844"/>
          </a:xfrm>
          <a:prstGeom prst="rect">
            <a:avLst/>
          </a:prstGeom>
          <a:noFill/>
          <a:ln w="38100">
            <a:noFill/>
            <a:miter lim="800000"/>
            <a:headEnd/>
            <a:tailEnd/>
          </a:ln>
        </p:spPr>
        <p:txBody>
          <a:bodyPr wrap="none" anchor="ctr"/>
          <a:lstStyle/>
          <a:p>
            <a:pPr algn="ctr"/>
            <a:endParaRPr lang="en-US" sz="1200" dirty="0">
              <a:latin typeface="Garamond" panose="02020404030301010803" pitchFamily="18" charset="0"/>
            </a:endParaRPr>
          </a:p>
        </p:txBody>
      </p:sp>
      <p:sp>
        <p:nvSpPr>
          <p:cNvPr id="18" name="Text Box 73"/>
          <p:cNvSpPr txBox="1">
            <a:spLocks noChangeArrowheads="1"/>
          </p:cNvSpPr>
          <p:nvPr/>
        </p:nvSpPr>
        <p:spPr bwMode="auto">
          <a:xfrm>
            <a:off x="62517" y="4234846"/>
            <a:ext cx="1454244" cy="338554"/>
          </a:xfrm>
          <a:prstGeom prst="rect">
            <a:avLst/>
          </a:prstGeom>
          <a:noFill/>
          <a:ln w="12700">
            <a:noFill/>
            <a:miter lim="800000"/>
            <a:headEnd/>
            <a:tailEnd/>
          </a:ln>
        </p:spPr>
        <p:txBody>
          <a:bodyPr wrap="none">
            <a:spAutoFit/>
          </a:bodyPr>
          <a:lstStyle/>
          <a:p>
            <a:r>
              <a:rPr lang="en-US" dirty="0">
                <a:latin typeface="Garamond" panose="02020404030301010803" pitchFamily="18" charset="0"/>
              </a:rPr>
              <a:t>4. LOGISTICS:</a:t>
            </a:r>
            <a:endParaRPr lang="en-US" sz="1000" dirty="0">
              <a:latin typeface="Garamond" panose="02020404030301010803" pitchFamily="18" charset="0"/>
            </a:endParaRPr>
          </a:p>
        </p:txBody>
      </p:sp>
      <p:sp>
        <p:nvSpPr>
          <p:cNvPr id="19" name="Rectangle 74"/>
          <p:cNvSpPr>
            <a:spLocks noChangeArrowheads="1"/>
          </p:cNvSpPr>
          <p:nvPr/>
        </p:nvSpPr>
        <p:spPr bwMode="auto">
          <a:xfrm>
            <a:off x="1" y="4212431"/>
            <a:ext cx="9122833" cy="1343025"/>
          </a:xfrm>
          <a:prstGeom prst="rect">
            <a:avLst/>
          </a:prstGeom>
          <a:noFill/>
          <a:ln w="38100">
            <a:solidFill>
              <a:schemeClr val="tx1"/>
            </a:solidFill>
            <a:miter lim="800000"/>
            <a:headEnd/>
            <a:tailEnd/>
          </a:ln>
        </p:spPr>
        <p:txBody>
          <a:bodyPr wrap="none" anchor="ctr"/>
          <a:lstStyle/>
          <a:p>
            <a:endParaRPr lang="en-US" dirty="0">
              <a:latin typeface="Garamond" panose="02020404030301010803" pitchFamily="18" charset="0"/>
            </a:endParaRPr>
          </a:p>
        </p:txBody>
      </p:sp>
      <p:sp>
        <p:nvSpPr>
          <p:cNvPr id="20" name="Text Box 75"/>
          <p:cNvSpPr txBox="1">
            <a:spLocks noChangeArrowheads="1"/>
          </p:cNvSpPr>
          <p:nvPr/>
        </p:nvSpPr>
        <p:spPr bwMode="auto">
          <a:xfrm>
            <a:off x="0" y="5604273"/>
            <a:ext cx="2161169" cy="338554"/>
          </a:xfrm>
          <a:prstGeom prst="rect">
            <a:avLst/>
          </a:prstGeom>
          <a:noFill/>
          <a:ln w="12700">
            <a:noFill/>
            <a:miter lim="800000"/>
            <a:headEnd/>
            <a:tailEnd/>
          </a:ln>
        </p:spPr>
        <p:txBody>
          <a:bodyPr wrap="none">
            <a:spAutoFit/>
          </a:bodyPr>
          <a:lstStyle/>
          <a:p>
            <a:r>
              <a:rPr lang="en-US" dirty="0">
                <a:latin typeface="Garamond" panose="02020404030301010803" pitchFamily="18" charset="0"/>
              </a:rPr>
              <a:t>5. Command </a:t>
            </a:r>
            <a:r>
              <a:rPr lang="en-US" dirty="0" smtClean="0">
                <a:latin typeface="Garamond" panose="02020404030301010803" pitchFamily="18" charset="0"/>
              </a:rPr>
              <a:t>&amp; Control</a:t>
            </a:r>
            <a:r>
              <a:rPr lang="en-US" dirty="0">
                <a:latin typeface="Garamond" panose="02020404030301010803" pitchFamily="18" charset="0"/>
              </a:rPr>
              <a:t>:</a:t>
            </a:r>
            <a:r>
              <a:rPr lang="en-US" sz="1000" dirty="0">
                <a:latin typeface="Garamond" panose="02020404030301010803" pitchFamily="18" charset="0"/>
              </a:rPr>
              <a:t>:</a:t>
            </a:r>
          </a:p>
        </p:txBody>
      </p:sp>
      <p:sp>
        <p:nvSpPr>
          <p:cNvPr id="21" name="Text Box 78"/>
          <p:cNvSpPr txBox="1">
            <a:spLocks noChangeArrowheads="1"/>
          </p:cNvSpPr>
          <p:nvPr/>
        </p:nvSpPr>
        <p:spPr bwMode="auto">
          <a:xfrm>
            <a:off x="54704" y="4638229"/>
            <a:ext cx="1909497" cy="246221"/>
          </a:xfrm>
          <a:prstGeom prst="rect">
            <a:avLst/>
          </a:prstGeom>
          <a:noFill/>
          <a:ln w="12700">
            <a:noFill/>
            <a:miter lim="800000"/>
            <a:headEnd/>
            <a:tailEnd/>
          </a:ln>
        </p:spPr>
        <p:txBody>
          <a:bodyPr wrap="none">
            <a:spAutoFit/>
          </a:bodyPr>
          <a:lstStyle/>
          <a:p>
            <a:r>
              <a:rPr lang="en-US" sz="1000" dirty="0">
                <a:latin typeface="Garamond" panose="02020404030301010803" pitchFamily="18" charset="0"/>
              </a:rPr>
              <a:t>CLASS I: 	</a:t>
            </a:r>
            <a:r>
              <a:rPr lang="en-US" sz="1000" dirty="0" smtClean="0">
                <a:latin typeface="Garamond" panose="02020404030301010803" pitchFamily="18" charset="0"/>
              </a:rPr>
              <a:t> ____________</a:t>
            </a:r>
            <a:endParaRPr lang="en-US" sz="1000" dirty="0">
              <a:latin typeface="Garamond" panose="02020404030301010803" pitchFamily="18" charset="0"/>
            </a:endParaRPr>
          </a:p>
        </p:txBody>
      </p:sp>
      <p:sp>
        <p:nvSpPr>
          <p:cNvPr id="22" name="Text Box 79"/>
          <p:cNvSpPr txBox="1">
            <a:spLocks noChangeArrowheads="1"/>
          </p:cNvSpPr>
          <p:nvPr/>
        </p:nvSpPr>
        <p:spPr bwMode="auto">
          <a:xfrm>
            <a:off x="54704" y="4823967"/>
            <a:ext cx="1909497" cy="246221"/>
          </a:xfrm>
          <a:prstGeom prst="rect">
            <a:avLst/>
          </a:prstGeom>
          <a:noFill/>
          <a:ln w="12700">
            <a:noFill/>
            <a:miter lim="800000"/>
            <a:headEnd/>
            <a:tailEnd/>
          </a:ln>
        </p:spPr>
        <p:txBody>
          <a:bodyPr wrap="none">
            <a:spAutoFit/>
          </a:bodyPr>
          <a:lstStyle/>
          <a:p>
            <a:r>
              <a:rPr lang="en-US" sz="1000" dirty="0">
                <a:latin typeface="Garamond" panose="02020404030301010803" pitchFamily="18" charset="0"/>
              </a:rPr>
              <a:t>CLASS III:	 ____________</a:t>
            </a:r>
          </a:p>
        </p:txBody>
      </p:sp>
      <p:sp>
        <p:nvSpPr>
          <p:cNvPr id="23" name="Text Box 80"/>
          <p:cNvSpPr txBox="1">
            <a:spLocks noChangeArrowheads="1"/>
          </p:cNvSpPr>
          <p:nvPr/>
        </p:nvSpPr>
        <p:spPr bwMode="auto">
          <a:xfrm>
            <a:off x="54704" y="5038279"/>
            <a:ext cx="1909497" cy="246221"/>
          </a:xfrm>
          <a:prstGeom prst="rect">
            <a:avLst/>
          </a:prstGeom>
          <a:noFill/>
          <a:ln w="12700">
            <a:noFill/>
            <a:miter lim="800000"/>
            <a:headEnd/>
            <a:tailEnd/>
          </a:ln>
        </p:spPr>
        <p:txBody>
          <a:bodyPr wrap="none">
            <a:spAutoFit/>
          </a:bodyPr>
          <a:lstStyle/>
          <a:p>
            <a:r>
              <a:rPr lang="en-US" sz="1000" dirty="0">
                <a:latin typeface="Garamond" panose="02020404030301010803" pitchFamily="18" charset="0"/>
              </a:rPr>
              <a:t>CLASS IV: 	 ____________</a:t>
            </a:r>
          </a:p>
        </p:txBody>
      </p:sp>
      <p:sp>
        <p:nvSpPr>
          <p:cNvPr id="24" name="Text Box 81"/>
          <p:cNvSpPr txBox="1">
            <a:spLocks noChangeArrowheads="1"/>
          </p:cNvSpPr>
          <p:nvPr/>
        </p:nvSpPr>
        <p:spPr bwMode="auto">
          <a:xfrm>
            <a:off x="62517" y="5252592"/>
            <a:ext cx="1877437" cy="246221"/>
          </a:xfrm>
          <a:prstGeom prst="rect">
            <a:avLst/>
          </a:prstGeom>
          <a:noFill/>
          <a:ln w="12700">
            <a:noFill/>
            <a:miter lim="800000"/>
            <a:headEnd/>
            <a:tailEnd/>
          </a:ln>
        </p:spPr>
        <p:txBody>
          <a:bodyPr wrap="none">
            <a:spAutoFit/>
          </a:bodyPr>
          <a:lstStyle/>
          <a:p>
            <a:r>
              <a:rPr lang="en-US" sz="1000" dirty="0">
                <a:latin typeface="Garamond" panose="02020404030301010803" pitchFamily="18" charset="0"/>
              </a:rPr>
              <a:t>CLASS V: 	</a:t>
            </a:r>
            <a:r>
              <a:rPr lang="en-US" sz="1000" dirty="0" smtClean="0">
                <a:latin typeface="Garamond" panose="02020404030301010803" pitchFamily="18" charset="0"/>
              </a:rPr>
              <a:t>____________</a:t>
            </a:r>
            <a:endParaRPr lang="en-US" sz="1000" dirty="0">
              <a:latin typeface="Garamond" panose="02020404030301010803" pitchFamily="18" charset="0"/>
            </a:endParaRPr>
          </a:p>
        </p:txBody>
      </p:sp>
      <p:sp>
        <p:nvSpPr>
          <p:cNvPr id="25" name="Text Box 82"/>
          <p:cNvSpPr txBox="1">
            <a:spLocks noChangeArrowheads="1"/>
          </p:cNvSpPr>
          <p:nvPr/>
        </p:nvSpPr>
        <p:spPr bwMode="auto">
          <a:xfrm>
            <a:off x="-9526" y="5906692"/>
            <a:ext cx="4561417" cy="553998"/>
          </a:xfrm>
          <a:prstGeom prst="rect">
            <a:avLst/>
          </a:prstGeom>
          <a:noFill/>
          <a:ln w="12700">
            <a:noFill/>
            <a:miter lim="800000"/>
            <a:headEnd/>
            <a:tailEnd/>
          </a:ln>
        </p:spPr>
        <p:txBody>
          <a:bodyPr wrap="square">
            <a:spAutoFit/>
          </a:bodyPr>
          <a:lstStyle/>
          <a:p>
            <a:r>
              <a:rPr lang="en-US" sz="1000" dirty="0">
                <a:latin typeface="Garamond" panose="02020404030301010803" pitchFamily="18" charset="0"/>
              </a:rPr>
              <a:t>Succession of Command: </a:t>
            </a:r>
            <a:r>
              <a:rPr lang="en-US" sz="1000" dirty="0" smtClean="0">
                <a:latin typeface="Garamond" panose="02020404030301010803" pitchFamily="18" charset="0"/>
              </a:rPr>
              <a:t>_______________________________</a:t>
            </a:r>
            <a:endParaRPr lang="en-US" sz="1000" dirty="0">
              <a:latin typeface="Garamond" panose="02020404030301010803" pitchFamily="18" charset="0"/>
            </a:endParaRPr>
          </a:p>
          <a:p>
            <a:endParaRPr lang="en-US" sz="1000" dirty="0">
              <a:latin typeface="Garamond" panose="02020404030301010803" pitchFamily="18" charset="0"/>
            </a:endParaRPr>
          </a:p>
          <a:p>
            <a:r>
              <a:rPr lang="en-US" sz="1000" dirty="0" smtClean="0">
                <a:latin typeface="Garamond" panose="02020404030301010803" pitchFamily="18" charset="0"/>
              </a:rPr>
              <a:t>TOC </a:t>
            </a:r>
            <a:r>
              <a:rPr lang="en-US" sz="1000" dirty="0">
                <a:latin typeface="Garamond" panose="02020404030301010803" pitchFamily="18" charset="0"/>
              </a:rPr>
              <a:t>Grid: ______________</a:t>
            </a:r>
          </a:p>
        </p:txBody>
      </p:sp>
      <p:grpSp>
        <p:nvGrpSpPr>
          <p:cNvPr id="27" name="Group 135"/>
          <p:cNvGrpSpPr>
            <a:grpSpLocks/>
          </p:cNvGrpSpPr>
          <p:nvPr/>
        </p:nvGrpSpPr>
        <p:grpSpPr bwMode="auto">
          <a:xfrm>
            <a:off x="2631008" y="4359622"/>
            <a:ext cx="1684867" cy="1175147"/>
            <a:chOff x="-22" y="3487"/>
            <a:chExt cx="796" cy="987"/>
          </a:xfrm>
        </p:grpSpPr>
        <p:sp>
          <p:nvSpPr>
            <p:cNvPr id="28" name="Text Box 77"/>
            <p:cNvSpPr txBox="1">
              <a:spLocks noChangeArrowheads="1"/>
            </p:cNvSpPr>
            <p:nvPr/>
          </p:nvSpPr>
          <p:spPr bwMode="auto">
            <a:xfrm>
              <a:off x="-16" y="3487"/>
              <a:ext cx="790" cy="207"/>
            </a:xfrm>
            <a:prstGeom prst="rect">
              <a:avLst/>
            </a:prstGeom>
            <a:noFill/>
            <a:ln w="12700">
              <a:noFill/>
              <a:miter lim="800000"/>
              <a:headEnd/>
              <a:tailEnd/>
            </a:ln>
          </p:spPr>
          <p:txBody>
            <a:bodyPr wrap="none">
              <a:spAutoFit/>
            </a:bodyPr>
            <a:lstStyle/>
            <a:p>
              <a:r>
                <a:rPr lang="en-US" sz="1000" dirty="0">
                  <a:latin typeface="Garamond" panose="02020404030301010803" pitchFamily="18" charset="0"/>
                </a:rPr>
                <a:t>CTCP Grid:	________</a:t>
              </a:r>
            </a:p>
          </p:txBody>
        </p:sp>
        <p:sp>
          <p:nvSpPr>
            <p:cNvPr id="29" name="Text Box 83"/>
            <p:cNvSpPr txBox="1">
              <a:spLocks noChangeArrowheads="1"/>
            </p:cNvSpPr>
            <p:nvPr/>
          </p:nvSpPr>
          <p:spPr bwMode="auto">
            <a:xfrm>
              <a:off x="-16" y="3637"/>
              <a:ext cx="790" cy="207"/>
            </a:xfrm>
            <a:prstGeom prst="rect">
              <a:avLst/>
            </a:prstGeom>
            <a:noFill/>
            <a:ln w="12700">
              <a:noFill/>
              <a:miter lim="800000"/>
              <a:headEnd/>
              <a:tailEnd/>
            </a:ln>
          </p:spPr>
          <p:txBody>
            <a:bodyPr wrap="none">
              <a:spAutoFit/>
            </a:bodyPr>
            <a:lstStyle/>
            <a:p>
              <a:r>
                <a:rPr lang="en-US" sz="1000" dirty="0">
                  <a:latin typeface="Garamond" panose="02020404030301010803" pitchFamily="18" charset="0"/>
                </a:rPr>
                <a:t>UMCP Grid: 	________</a:t>
              </a:r>
            </a:p>
          </p:txBody>
        </p:sp>
        <p:sp>
          <p:nvSpPr>
            <p:cNvPr id="30" name="Text Box 85"/>
            <p:cNvSpPr txBox="1">
              <a:spLocks noChangeArrowheads="1"/>
            </p:cNvSpPr>
            <p:nvPr/>
          </p:nvSpPr>
          <p:spPr bwMode="auto">
            <a:xfrm>
              <a:off x="-16" y="3961"/>
              <a:ext cx="790" cy="207"/>
            </a:xfrm>
            <a:prstGeom prst="rect">
              <a:avLst/>
            </a:prstGeom>
            <a:noFill/>
            <a:ln w="12700">
              <a:noFill/>
              <a:miter lim="800000"/>
              <a:headEnd/>
              <a:tailEnd/>
            </a:ln>
          </p:spPr>
          <p:txBody>
            <a:bodyPr wrap="none">
              <a:spAutoFit/>
            </a:bodyPr>
            <a:lstStyle/>
            <a:p>
              <a:r>
                <a:rPr lang="en-US" sz="1000" dirty="0">
                  <a:latin typeface="Garamond" panose="02020404030301010803" pitchFamily="18" charset="0"/>
                </a:rPr>
                <a:t>AXP Grid:    	________</a:t>
              </a:r>
            </a:p>
          </p:txBody>
        </p:sp>
        <p:sp>
          <p:nvSpPr>
            <p:cNvPr id="31" name="Text Box 86"/>
            <p:cNvSpPr txBox="1">
              <a:spLocks noChangeArrowheads="1"/>
            </p:cNvSpPr>
            <p:nvPr/>
          </p:nvSpPr>
          <p:spPr bwMode="auto">
            <a:xfrm>
              <a:off x="-16" y="4123"/>
              <a:ext cx="790" cy="207"/>
            </a:xfrm>
            <a:prstGeom prst="rect">
              <a:avLst/>
            </a:prstGeom>
            <a:noFill/>
            <a:ln w="12700">
              <a:noFill/>
              <a:miter lim="800000"/>
              <a:headEnd/>
              <a:tailEnd/>
            </a:ln>
          </p:spPr>
          <p:txBody>
            <a:bodyPr wrap="none">
              <a:spAutoFit/>
            </a:bodyPr>
            <a:lstStyle/>
            <a:p>
              <a:r>
                <a:rPr lang="en-US" sz="1000" dirty="0">
                  <a:latin typeface="Garamond" panose="02020404030301010803" pitchFamily="18" charset="0"/>
                </a:rPr>
                <a:t>CCP Grid:   	________</a:t>
              </a:r>
            </a:p>
          </p:txBody>
        </p:sp>
        <p:sp>
          <p:nvSpPr>
            <p:cNvPr id="32" name="Text Box 88"/>
            <p:cNvSpPr txBox="1">
              <a:spLocks noChangeArrowheads="1"/>
            </p:cNvSpPr>
            <p:nvPr/>
          </p:nvSpPr>
          <p:spPr bwMode="auto">
            <a:xfrm>
              <a:off x="-22" y="3811"/>
              <a:ext cx="790" cy="207"/>
            </a:xfrm>
            <a:prstGeom prst="rect">
              <a:avLst/>
            </a:prstGeom>
            <a:noFill/>
            <a:ln w="12700">
              <a:noFill/>
              <a:miter lim="800000"/>
              <a:headEnd/>
              <a:tailEnd/>
            </a:ln>
          </p:spPr>
          <p:txBody>
            <a:bodyPr wrap="none">
              <a:spAutoFit/>
            </a:bodyPr>
            <a:lstStyle/>
            <a:p>
              <a:r>
                <a:rPr lang="en-US" sz="1000" dirty="0">
                  <a:latin typeface="Garamond" panose="02020404030301010803" pitchFamily="18" charset="0"/>
                </a:rPr>
                <a:t>LRP Grid:     	________</a:t>
              </a:r>
            </a:p>
          </p:txBody>
        </p:sp>
        <p:sp>
          <p:nvSpPr>
            <p:cNvPr id="33" name="Text Box 89"/>
            <p:cNvSpPr txBox="1">
              <a:spLocks noChangeArrowheads="1"/>
            </p:cNvSpPr>
            <p:nvPr/>
          </p:nvSpPr>
          <p:spPr bwMode="auto">
            <a:xfrm>
              <a:off x="-16" y="4267"/>
              <a:ext cx="790" cy="207"/>
            </a:xfrm>
            <a:prstGeom prst="rect">
              <a:avLst/>
            </a:prstGeom>
            <a:noFill/>
            <a:ln w="12700">
              <a:noFill/>
              <a:miter lim="800000"/>
              <a:headEnd/>
              <a:tailEnd/>
            </a:ln>
          </p:spPr>
          <p:txBody>
            <a:bodyPr wrap="none">
              <a:spAutoFit/>
            </a:bodyPr>
            <a:lstStyle/>
            <a:p>
              <a:r>
                <a:rPr lang="en-US" sz="1000" dirty="0">
                  <a:latin typeface="Garamond" panose="02020404030301010803" pitchFamily="18" charset="0"/>
                </a:rPr>
                <a:t>MCP Grid:   	________</a:t>
              </a:r>
            </a:p>
          </p:txBody>
        </p:sp>
      </p:grpSp>
      <p:sp>
        <p:nvSpPr>
          <p:cNvPr id="36" name="Rectangle 93"/>
          <p:cNvSpPr>
            <a:spLocks noChangeArrowheads="1"/>
          </p:cNvSpPr>
          <p:nvPr/>
        </p:nvSpPr>
        <p:spPr bwMode="auto">
          <a:xfrm>
            <a:off x="4561417" y="14288"/>
            <a:ext cx="4582583" cy="492919"/>
          </a:xfrm>
          <a:prstGeom prst="rect">
            <a:avLst/>
          </a:prstGeom>
          <a:noFill/>
          <a:ln w="38100">
            <a:solidFill>
              <a:schemeClr val="tx1"/>
            </a:solidFill>
            <a:miter lim="800000"/>
            <a:headEnd/>
            <a:tailEnd/>
          </a:ln>
        </p:spPr>
        <p:txBody>
          <a:bodyPr wrap="none" anchor="ctr"/>
          <a:lstStyle/>
          <a:p>
            <a:endParaRPr lang="en-US" dirty="0">
              <a:latin typeface="Garamond" panose="02020404030301010803" pitchFamily="18" charset="0"/>
            </a:endParaRPr>
          </a:p>
        </p:txBody>
      </p:sp>
      <p:sp>
        <p:nvSpPr>
          <p:cNvPr id="39" name="Rectangle 122"/>
          <p:cNvSpPr>
            <a:spLocks noChangeArrowheads="1"/>
          </p:cNvSpPr>
          <p:nvPr/>
        </p:nvSpPr>
        <p:spPr bwMode="auto">
          <a:xfrm>
            <a:off x="0" y="0"/>
            <a:ext cx="9144000" cy="6858000"/>
          </a:xfrm>
          <a:prstGeom prst="rect">
            <a:avLst/>
          </a:prstGeom>
          <a:noFill/>
          <a:ln w="50800">
            <a:solidFill>
              <a:schemeClr val="tx1"/>
            </a:solidFill>
            <a:miter lim="800000"/>
            <a:headEnd/>
            <a:tailEnd/>
          </a:ln>
        </p:spPr>
        <p:txBody>
          <a:bodyPr wrap="none" anchor="ctr"/>
          <a:lstStyle/>
          <a:p>
            <a:endParaRPr lang="en-US" dirty="0">
              <a:latin typeface="Garamond" panose="02020404030301010803" pitchFamily="18" charset="0"/>
            </a:endParaRPr>
          </a:p>
        </p:txBody>
      </p:sp>
      <p:sp>
        <p:nvSpPr>
          <p:cNvPr id="40" name="Text Box 124"/>
          <p:cNvSpPr txBox="1">
            <a:spLocks noChangeArrowheads="1"/>
          </p:cNvSpPr>
          <p:nvPr/>
        </p:nvSpPr>
        <p:spPr bwMode="auto">
          <a:xfrm>
            <a:off x="3302001" y="544117"/>
            <a:ext cx="2062087" cy="1323439"/>
          </a:xfrm>
          <a:prstGeom prst="rect">
            <a:avLst/>
          </a:prstGeom>
          <a:noFill/>
          <a:ln w="12700">
            <a:noFill/>
            <a:miter lim="800000"/>
            <a:headEnd/>
            <a:tailEnd/>
          </a:ln>
        </p:spPr>
        <p:txBody>
          <a:bodyPr wrap="square">
            <a:spAutoFit/>
          </a:bodyPr>
          <a:lstStyle/>
          <a:p>
            <a:r>
              <a:rPr lang="en-US" sz="1000" dirty="0" smtClean="0">
                <a:latin typeface="Garamond" panose="02020404030301010803" pitchFamily="18" charset="0"/>
              </a:rPr>
              <a:t>CCIR </a:t>
            </a:r>
            <a:r>
              <a:rPr lang="en-US" sz="800" i="1" dirty="0" smtClean="0">
                <a:latin typeface="Garamond" panose="02020404030301010803" pitchFamily="18" charset="0"/>
              </a:rPr>
              <a:t>(info needed to create COA)</a:t>
            </a:r>
            <a:endParaRPr lang="en-US" sz="800" i="1" dirty="0">
              <a:latin typeface="Garamond" panose="02020404030301010803" pitchFamily="18" charset="0"/>
            </a:endParaRPr>
          </a:p>
          <a:p>
            <a:r>
              <a:rPr lang="en-US" sz="1000" dirty="0" smtClean="0">
                <a:latin typeface="Garamond" panose="02020404030301010803" pitchFamily="18" charset="0"/>
              </a:rPr>
              <a:t>PIR</a:t>
            </a:r>
            <a:r>
              <a:rPr lang="en-US" sz="1000" dirty="0">
                <a:latin typeface="Garamond" panose="02020404030301010803" pitchFamily="18" charset="0"/>
              </a:rPr>
              <a:t>: _______________</a:t>
            </a:r>
          </a:p>
          <a:p>
            <a:r>
              <a:rPr lang="en-US" sz="1000" dirty="0">
                <a:latin typeface="Garamond" panose="02020404030301010803" pitchFamily="18" charset="0"/>
              </a:rPr>
              <a:t>___________________</a:t>
            </a:r>
          </a:p>
          <a:p>
            <a:r>
              <a:rPr lang="en-US" sz="1000" dirty="0">
                <a:latin typeface="Garamond" panose="02020404030301010803" pitchFamily="18" charset="0"/>
              </a:rPr>
              <a:t>___________________</a:t>
            </a:r>
          </a:p>
          <a:p>
            <a:endParaRPr lang="en-US" sz="1000" dirty="0">
              <a:latin typeface="Garamond" panose="02020404030301010803" pitchFamily="18" charset="0"/>
            </a:endParaRPr>
          </a:p>
          <a:p>
            <a:r>
              <a:rPr lang="en-US" sz="1000" dirty="0">
                <a:latin typeface="Garamond" panose="02020404030301010803" pitchFamily="18" charset="0"/>
              </a:rPr>
              <a:t>FFIR: </a:t>
            </a:r>
            <a:r>
              <a:rPr lang="en-US" sz="800" i="1" dirty="0" smtClean="0">
                <a:latin typeface="Garamond" panose="02020404030301010803" pitchFamily="18" charset="0"/>
              </a:rPr>
              <a:t>(tells what FFs can do)</a:t>
            </a:r>
            <a:endParaRPr lang="en-US" sz="800" i="1" dirty="0">
              <a:latin typeface="Garamond" panose="02020404030301010803" pitchFamily="18" charset="0"/>
            </a:endParaRPr>
          </a:p>
          <a:p>
            <a:r>
              <a:rPr lang="en-US" sz="1000" dirty="0" smtClean="0">
                <a:latin typeface="Garamond" panose="02020404030301010803" pitchFamily="18" charset="0"/>
              </a:rPr>
              <a:t>__________________________</a:t>
            </a:r>
            <a:endParaRPr lang="en-US" sz="1000" dirty="0">
              <a:latin typeface="Garamond" panose="02020404030301010803" pitchFamily="18" charset="0"/>
            </a:endParaRPr>
          </a:p>
          <a:p>
            <a:r>
              <a:rPr lang="en-US" sz="1000" dirty="0" smtClean="0">
                <a:latin typeface="Garamond" panose="02020404030301010803" pitchFamily="18" charset="0"/>
              </a:rPr>
              <a:t>__________________________</a:t>
            </a:r>
            <a:endParaRPr lang="en-US" sz="1000" dirty="0">
              <a:latin typeface="Garamond" panose="02020404030301010803" pitchFamily="18" charset="0"/>
            </a:endParaRPr>
          </a:p>
        </p:txBody>
      </p:sp>
      <p:sp>
        <p:nvSpPr>
          <p:cNvPr id="41" name="Rectangle 125"/>
          <p:cNvSpPr>
            <a:spLocks noChangeArrowheads="1"/>
          </p:cNvSpPr>
          <p:nvPr/>
        </p:nvSpPr>
        <p:spPr bwMode="auto">
          <a:xfrm>
            <a:off x="4561417" y="4140786"/>
            <a:ext cx="3178242" cy="338554"/>
          </a:xfrm>
          <a:prstGeom prst="rect">
            <a:avLst/>
          </a:prstGeom>
          <a:noFill/>
          <a:ln w="12700">
            <a:noFill/>
            <a:miter lim="800000"/>
            <a:headEnd/>
            <a:tailEnd/>
          </a:ln>
        </p:spPr>
        <p:txBody>
          <a:bodyPr wrap="none" anchor="ctr">
            <a:spAutoFit/>
          </a:bodyPr>
          <a:lstStyle/>
          <a:p>
            <a:pPr defTabSz="762000">
              <a:buFont typeface="Times New Roman" pitchFamily="18" charset="0"/>
              <a:buNone/>
              <a:tabLst>
                <a:tab pos="457200" algn="l"/>
              </a:tabLst>
            </a:pPr>
            <a:r>
              <a:rPr lang="en-US" b="1" u="sng" dirty="0">
                <a:latin typeface="Garamond" panose="02020404030301010803" pitchFamily="18" charset="0"/>
              </a:rPr>
              <a:t>Planning/preparation instructions</a:t>
            </a:r>
            <a:endParaRPr lang="en-US" dirty="0">
              <a:latin typeface="Garamond" panose="02020404030301010803" pitchFamily="18" charset="0"/>
            </a:endParaRPr>
          </a:p>
        </p:txBody>
      </p:sp>
      <p:sp>
        <p:nvSpPr>
          <p:cNvPr id="42" name="Line 129"/>
          <p:cNvSpPr>
            <a:spLocks noChangeShapeType="1"/>
          </p:cNvSpPr>
          <p:nvPr/>
        </p:nvSpPr>
        <p:spPr bwMode="auto">
          <a:xfrm>
            <a:off x="381000" y="2426494"/>
            <a:ext cx="8763000" cy="7144"/>
          </a:xfrm>
          <a:prstGeom prst="line">
            <a:avLst/>
          </a:prstGeom>
          <a:noFill/>
          <a:ln w="28575">
            <a:solidFill>
              <a:schemeClr val="tx1"/>
            </a:solidFill>
            <a:round/>
            <a:headEnd/>
            <a:tailEnd/>
          </a:ln>
        </p:spPr>
        <p:txBody>
          <a:bodyPr/>
          <a:lstStyle/>
          <a:p>
            <a:endParaRPr lang="en-US" dirty="0">
              <a:latin typeface="Garamond" panose="02020404030301010803" pitchFamily="18" charset="0"/>
            </a:endParaRPr>
          </a:p>
        </p:txBody>
      </p:sp>
      <p:sp>
        <p:nvSpPr>
          <p:cNvPr id="43" name="Line 130"/>
          <p:cNvSpPr>
            <a:spLocks noChangeShapeType="1"/>
          </p:cNvSpPr>
          <p:nvPr/>
        </p:nvSpPr>
        <p:spPr bwMode="auto">
          <a:xfrm>
            <a:off x="381000" y="3033713"/>
            <a:ext cx="8763000" cy="7144"/>
          </a:xfrm>
          <a:prstGeom prst="line">
            <a:avLst/>
          </a:prstGeom>
          <a:noFill/>
          <a:ln w="28575">
            <a:solidFill>
              <a:srgbClr val="0000FF"/>
            </a:solidFill>
            <a:round/>
            <a:headEnd/>
            <a:tailEnd/>
          </a:ln>
        </p:spPr>
        <p:txBody>
          <a:bodyPr/>
          <a:lstStyle/>
          <a:p>
            <a:endParaRPr lang="en-US" dirty="0">
              <a:latin typeface="Garamond" panose="02020404030301010803" pitchFamily="18" charset="0"/>
            </a:endParaRPr>
          </a:p>
        </p:txBody>
      </p:sp>
      <p:sp>
        <p:nvSpPr>
          <p:cNvPr id="44" name="Line 131"/>
          <p:cNvSpPr>
            <a:spLocks noChangeShapeType="1"/>
          </p:cNvSpPr>
          <p:nvPr/>
        </p:nvSpPr>
        <p:spPr bwMode="auto">
          <a:xfrm>
            <a:off x="381000" y="3602832"/>
            <a:ext cx="8763000" cy="7144"/>
          </a:xfrm>
          <a:prstGeom prst="line">
            <a:avLst/>
          </a:prstGeom>
          <a:noFill/>
          <a:ln w="28575">
            <a:solidFill>
              <a:schemeClr val="hlink"/>
            </a:solidFill>
            <a:round/>
            <a:headEnd/>
            <a:tailEnd/>
          </a:ln>
        </p:spPr>
        <p:txBody>
          <a:bodyPr/>
          <a:lstStyle/>
          <a:p>
            <a:endParaRPr lang="en-US" dirty="0">
              <a:latin typeface="Garamond" panose="02020404030301010803" pitchFamily="18" charset="0"/>
            </a:endParaRPr>
          </a:p>
        </p:txBody>
      </p:sp>
      <p:sp>
        <p:nvSpPr>
          <p:cNvPr id="45" name="Text Box 132"/>
          <p:cNvSpPr txBox="1">
            <a:spLocks noChangeArrowheads="1"/>
          </p:cNvSpPr>
          <p:nvPr/>
        </p:nvSpPr>
        <p:spPr bwMode="auto">
          <a:xfrm>
            <a:off x="1" y="2243138"/>
            <a:ext cx="876300" cy="215444"/>
          </a:xfrm>
          <a:prstGeom prst="rect">
            <a:avLst/>
          </a:prstGeom>
          <a:noFill/>
          <a:ln w="12700">
            <a:noFill/>
            <a:miter lim="800000"/>
            <a:headEnd/>
            <a:tailEnd/>
          </a:ln>
        </p:spPr>
        <p:txBody>
          <a:bodyPr>
            <a:spAutoFit/>
          </a:bodyPr>
          <a:lstStyle/>
          <a:p>
            <a:pPr>
              <a:spcBef>
                <a:spcPct val="50000"/>
              </a:spcBef>
            </a:pPr>
            <a:r>
              <a:rPr lang="en-US" sz="800" dirty="0" smtClean="0">
                <a:latin typeface="Garamond" panose="02020404030301010803" pitchFamily="18" charset="0"/>
              </a:rPr>
              <a:t>HIGHER</a:t>
            </a:r>
            <a:endParaRPr lang="en-US" sz="800" dirty="0">
              <a:latin typeface="Garamond" panose="02020404030301010803" pitchFamily="18" charset="0"/>
            </a:endParaRPr>
          </a:p>
        </p:txBody>
      </p:sp>
      <p:sp>
        <p:nvSpPr>
          <p:cNvPr id="46" name="Text Box 133"/>
          <p:cNvSpPr txBox="1">
            <a:spLocks noChangeArrowheads="1"/>
          </p:cNvSpPr>
          <p:nvPr/>
        </p:nvSpPr>
        <p:spPr bwMode="auto">
          <a:xfrm>
            <a:off x="-33867" y="2805112"/>
            <a:ext cx="2015067" cy="215444"/>
          </a:xfrm>
          <a:prstGeom prst="rect">
            <a:avLst/>
          </a:prstGeom>
          <a:noFill/>
          <a:ln w="12700">
            <a:noFill/>
            <a:miter lim="800000"/>
            <a:headEnd/>
            <a:tailEnd/>
          </a:ln>
        </p:spPr>
        <p:txBody>
          <a:bodyPr>
            <a:spAutoFit/>
          </a:bodyPr>
          <a:lstStyle/>
          <a:p>
            <a:pPr>
              <a:spcBef>
                <a:spcPct val="50000"/>
              </a:spcBef>
            </a:pPr>
            <a:r>
              <a:rPr lang="en-US" sz="800" dirty="0" smtClean="0">
                <a:latin typeface="Garamond" panose="02020404030301010803" pitchFamily="18" charset="0"/>
              </a:rPr>
              <a:t>OUR PLANNING / </a:t>
            </a:r>
            <a:r>
              <a:rPr lang="en-US" sz="800" dirty="0">
                <a:latin typeface="Garamond" panose="02020404030301010803" pitchFamily="18" charset="0"/>
              </a:rPr>
              <a:t>OPERATIONAL</a:t>
            </a:r>
          </a:p>
        </p:txBody>
      </p:sp>
      <p:sp>
        <p:nvSpPr>
          <p:cNvPr id="47" name="Text Box 134"/>
          <p:cNvSpPr txBox="1">
            <a:spLocks noChangeArrowheads="1"/>
          </p:cNvSpPr>
          <p:nvPr/>
        </p:nvSpPr>
        <p:spPr bwMode="auto">
          <a:xfrm>
            <a:off x="0" y="3409950"/>
            <a:ext cx="1346200" cy="215444"/>
          </a:xfrm>
          <a:prstGeom prst="rect">
            <a:avLst/>
          </a:prstGeom>
          <a:noFill/>
          <a:ln w="12700">
            <a:noFill/>
            <a:miter lim="800000"/>
            <a:headEnd/>
            <a:tailEnd/>
          </a:ln>
        </p:spPr>
        <p:txBody>
          <a:bodyPr>
            <a:spAutoFit/>
          </a:bodyPr>
          <a:lstStyle/>
          <a:p>
            <a:pPr>
              <a:spcBef>
                <a:spcPct val="50000"/>
              </a:spcBef>
            </a:pPr>
            <a:r>
              <a:rPr lang="en-US" sz="800" dirty="0">
                <a:latin typeface="Garamond" panose="02020404030301010803" pitchFamily="18" charset="0"/>
              </a:rPr>
              <a:t>ENEMY</a:t>
            </a:r>
          </a:p>
        </p:txBody>
      </p:sp>
      <p:sp>
        <p:nvSpPr>
          <p:cNvPr id="48" name="Line 137"/>
          <p:cNvSpPr>
            <a:spLocks noChangeShapeType="1"/>
          </p:cNvSpPr>
          <p:nvPr/>
        </p:nvSpPr>
        <p:spPr bwMode="auto">
          <a:xfrm>
            <a:off x="381000" y="4050507"/>
            <a:ext cx="8763000" cy="7144"/>
          </a:xfrm>
          <a:prstGeom prst="line">
            <a:avLst/>
          </a:prstGeom>
          <a:noFill/>
          <a:ln w="28575">
            <a:solidFill>
              <a:schemeClr val="accent2"/>
            </a:solidFill>
            <a:round/>
            <a:headEnd/>
            <a:tailEnd/>
          </a:ln>
        </p:spPr>
        <p:txBody>
          <a:bodyPr/>
          <a:lstStyle/>
          <a:p>
            <a:endParaRPr lang="en-US" dirty="0">
              <a:latin typeface="Garamond" panose="02020404030301010803" pitchFamily="18" charset="0"/>
            </a:endParaRPr>
          </a:p>
        </p:txBody>
      </p:sp>
      <p:sp>
        <p:nvSpPr>
          <p:cNvPr id="49" name="Text Box 138"/>
          <p:cNvSpPr txBox="1">
            <a:spLocks noChangeArrowheads="1"/>
          </p:cNvSpPr>
          <p:nvPr/>
        </p:nvSpPr>
        <p:spPr bwMode="auto">
          <a:xfrm>
            <a:off x="0" y="3857625"/>
            <a:ext cx="1718733" cy="215444"/>
          </a:xfrm>
          <a:prstGeom prst="rect">
            <a:avLst/>
          </a:prstGeom>
          <a:noFill/>
          <a:ln w="12700">
            <a:noFill/>
            <a:miter lim="800000"/>
            <a:headEnd/>
            <a:tailEnd/>
          </a:ln>
        </p:spPr>
        <p:txBody>
          <a:bodyPr>
            <a:spAutoFit/>
          </a:bodyPr>
          <a:lstStyle/>
          <a:p>
            <a:pPr>
              <a:spcBef>
                <a:spcPct val="50000"/>
              </a:spcBef>
            </a:pPr>
            <a:r>
              <a:rPr lang="en-US" sz="800" dirty="0">
                <a:latin typeface="Garamond" panose="02020404030301010803" pitchFamily="18" charset="0"/>
              </a:rPr>
              <a:t>WX / LIGHT DATA</a:t>
            </a:r>
          </a:p>
        </p:txBody>
      </p:sp>
      <p:sp>
        <p:nvSpPr>
          <p:cNvPr id="50" name="Line 139"/>
          <p:cNvSpPr>
            <a:spLocks noChangeShapeType="1"/>
          </p:cNvSpPr>
          <p:nvPr/>
        </p:nvSpPr>
        <p:spPr bwMode="auto">
          <a:xfrm>
            <a:off x="4427984" y="4210050"/>
            <a:ext cx="0" cy="1343025"/>
          </a:xfrm>
          <a:prstGeom prst="line">
            <a:avLst/>
          </a:prstGeom>
          <a:noFill/>
          <a:ln w="38100">
            <a:solidFill>
              <a:schemeClr val="tx1"/>
            </a:solidFill>
            <a:round/>
            <a:headEnd/>
            <a:tailEnd/>
          </a:ln>
        </p:spPr>
        <p:txBody>
          <a:bodyPr/>
          <a:lstStyle/>
          <a:p>
            <a:endParaRPr lang="en-US" dirty="0">
              <a:latin typeface="Garamond" panose="02020404030301010803" pitchFamily="18" charset="0"/>
            </a:endParaRPr>
          </a:p>
        </p:txBody>
      </p:sp>
      <p:sp>
        <p:nvSpPr>
          <p:cNvPr id="51" name="Text Box 78"/>
          <p:cNvSpPr txBox="1">
            <a:spLocks noChangeArrowheads="1"/>
          </p:cNvSpPr>
          <p:nvPr/>
        </p:nvSpPr>
        <p:spPr bwMode="auto">
          <a:xfrm>
            <a:off x="4588933" y="4404123"/>
            <a:ext cx="2198038" cy="246221"/>
          </a:xfrm>
          <a:prstGeom prst="rect">
            <a:avLst/>
          </a:prstGeom>
          <a:noFill/>
          <a:ln w="12700">
            <a:noFill/>
            <a:miter lim="800000"/>
            <a:headEnd/>
            <a:tailEnd/>
          </a:ln>
        </p:spPr>
        <p:txBody>
          <a:bodyPr wrap="none">
            <a:spAutoFit/>
          </a:bodyPr>
          <a:lstStyle/>
          <a:p>
            <a:r>
              <a:rPr lang="en-US" sz="1000" dirty="0">
                <a:latin typeface="Garamond" panose="02020404030301010803" pitchFamily="18" charset="0"/>
              </a:rPr>
              <a:t>Special </a:t>
            </a:r>
            <a:r>
              <a:rPr lang="en-US" sz="1000" dirty="0" smtClean="0">
                <a:latin typeface="Garamond" panose="02020404030301010803" pitchFamily="18" charset="0"/>
              </a:rPr>
              <a:t>Equipment, Trans, What to Prep</a:t>
            </a:r>
            <a:endParaRPr lang="en-US" sz="1000" dirty="0">
              <a:latin typeface="Garamond" panose="02020404030301010803" pitchFamily="18" charset="0"/>
            </a:endParaRPr>
          </a:p>
        </p:txBody>
      </p:sp>
      <p:sp>
        <p:nvSpPr>
          <p:cNvPr id="2" name="Footer Placeholder 1"/>
          <p:cNvSpPr>
            <a:spLocks noGrp="1"/>
          </p:cNvSpPr>
          <p:nvPr>
            <p:ph type="ftr" sz="quarter" idx="11"/>
          </p:nvPr>
        </p:nvSpPr>
        <p:spPr/>
        <p:txBody>
          <a:bodyPr/>
          <a:lstStyle/>
          <a:p>
            <a:pPr>
              <a:defRPr/>
            </a:pPr>
            <a:r>
              <a:rPr lang="en-US" smtClean="0"/>
              <a:t>MyPatrolBase.com</a:t>
            </a:r>
            <a:endParaRPr lang="en-US" dirty="0"/>
          </a:p>
        </p:txBody>
      </p:sp>
      <p:sp>
        <p:nvSpPr>
          <p:cNvPr id="3" name="Slide Number Placeholder 2"/>
          <p:cNvSpPr>
            <a:spLocks noGrp="1"/>
          </p:cNvSpPr>
          <p:nvPr>
            <p:ph type="sldNum" sz="quarter" idx="12"/>
          </p:nvPr>
        </p:nvSpPr>
        <p:spPr/>
        <p:txBody>
          <a:bodyPr/>
          <a:lstStyle/>
          <a:p>
            <a:pPr>
              <a:defRPr/>
            </a:pPr>
            <a:fld id="{E6720408-2D1B-4BA1-A288-F5B1EE7FA1AF}" type="slidenum">
              <a:rPr lang="en-US" smtClean="0"/>
              <a:pPr>
                <a:defRPr/>
              </a:pPr>
              <a:t>4</a:t>
            </a:fld>
            <a:endParaRPr lang="en-US" dirty="0"/>
          </a:p>
        </p:txBody>
      </p:sp>
    </p:spTree>
    <p:extLst>
      <p:ext uri="{BB962C8B-B14F-4D97-AF65-F5344CB8AC3E}">
        <p14:creationId xmlns:p14="http://schemas.microsoft.com/office/powerpoint/2010/main" val="4158107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5572"/>
            <a:ext cx="9144000" cy="334044"/>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smtClean="0">
                <a:solidFill>
                  <a:schemeClr val="bg1"/>
                </a:solidFill>
                <a:latin typeface="Garamond" panose="02020404030301010803" pitchFamily="18" charset="0"/>
                <a:cs typeface="Arial" pitchFamily="34" charset="0"/>
              </a:rPr>
              <a:t>CASUALTY CARRY</a:t>
            </a:r>
            <a:endParaRPr lang="en-US" sz="1400" b="1" dirty="0">
              <a:solidFill>
                <a:schemeClr val="bg1"/>
              </a:solidFill>
              <a:latin typeface="Garamond" panose="02020404030301010803" pitchFamily="18" charset="0"/>
              <a:cs typeface="Arial" pitchFamily="34" charset="0"/>
            </a:endParaRPr>
          </a:p>
        </p:txBody>
      </p:sp>
      <p:sp>
        <p:nvSpPr>
          <p:cNvPr id="6" name="Rectangle 4"/>
          <p:cNvSpPr>
            <a:spLocks noChangeArrowheads="1"/>
          </p:cNvSpPr>
          <p:nvPr/>
        </p:nvSpPr>
        <p:spPr bwMode="auto">
          <a:xfrm>
            <a:off x="0" y="0"/>
            <a:ext cx="1907704" cy="318472"/>
          </a:xfrm>
          <a:prstGeom prst="rect">
            <a:avLst/>
          </a:prstGeom>
          <a:solidFill>
            <a:schemeClr val="bg1"/>
          </a:solidFill>
          <a:ln w="25400">
            <a:solidFill>
              <a:schemeClr val="tx1"/>
            </a:solidFill>
          </a:ln>
        </p:spPr>
        <p:style>
          <a:lnRef idx="1">
            <a:schemeClr val="accent2"/>
          </a:lnRef>
          <a:fillRef idx="2">
            <a:schemeClr val="accent2"/>
          </a:fillRef>
          <a:effectRef idx="1">
            <a:schemeClr val="accent2"/>
          </a:effectRef>
          <a:fontRef idx="minor">
            <a:schemeClr val="dk1"/>
          </a:fontRef>
        </p:style>
        <p:txBody>
          <a:bodyPr lIns="132067" tIns="66032" rIns="132067" bIns="66032" rtlCol="0" anchor="ctr"/>
          <a:lstStyle/>
          <a:p>
            <a:r>
              <a:rPr lang="en-US" sz="1400" b="1" dirty="0" smtClean="0">
                <a:solidFill>
                  <a:schemeClr val="tx1"/>
                </a:solidFill>
                <a:latin typeface="Garamond" panose="02020404030301010803" pitchFamily="18" charset="0"/>
              </a:rPr>
              <a:t>ANNEX</a:t>
            </a:r>
            <a:endParaRPr lang="en-US" sz="1400" b="1" dirty="0">
              <a:solidFill>
                <a:schemeClr val="tx1"/>
              </a:solidFill>
              <a:latin typeface="Garamond" panose="02020404030301010803" pitchFamily="18" charset="0"/>
            </a:endParaRPr>
          </a:p>
        </p:txBody>
      </p:sp>
      <p:pic>
        <p:nvPicPr>
          <p:cNvPr id="14338" name="Picture 2" descr="D:\1 Ext\FROM Training - Mil - Training\Combat Arms\SUT\Diagrams - SUT\Position Circles\2017-11-20 16 44 2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498" y="764704"/>
            <a:ext cx="442913" cy="422151"/>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D:\1 Ext\FROM Training - Mil - Training\Combat Arms\SUT\Diagrams - SUT\Position Circles\2017-11-20 16 45 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247" y="1658448"/>
            <a:ext cx="401390" cy="422152"/>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D:\1 Ext\FROM Training - Mil - Training\Combat Arms\SUT\Diagrams - SUT\Position Circles\2017-11-20 16 45 3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248" y="1967901"/>
            <a:ext cx="401390" cy="401390"/>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D:\1 Ext\FROM Training - Mil - Training\Combat Arms\SUT\Diagrams - SUT\Position Circles\2017-11-20 16 45 2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5638" y="2276129"/>
            <a:ext cx="401390" cy="422152"/>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D:\1 Ext\FROM Training - Mil - Training\Combat Arms\SUT\Diagrams - SUT\Position Circles\2017-11-20 16 45 4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2123" y="3816846"/>
            <a:ext cx="422151" cy="401389"/>
          </a:xfrm>
          <a:prstGeom prst="rect">
            <a:avLst/>
          </a:prstGeom>
          <a:noFill/>
          <a:extLst>
            <a:ext uri="{909E8E84-426E-40DD-AFC4-6F175D3DCCD1}">
              <a14:hiddenFill xmlns:a14="http://schemas.microsoft.com/office/drawing/2010/main">
                <a:solidFill>
                  <a:srgbClr val="FFFFFF"/>
                </a:solidFill>
              </a14:hiddenFill>
            </a:ext>
          </a:extLst>
        </p:spPr>
      </p:pic>
      <p:pic>
        <p:nvPicPr>
          <p:cNvPr id="14343" name="Picture 7" descr="D:\1 Ext\FROM Training - Mil - Training\Combat Arms\SUT\Diagrams - SUT\Position Circles\2017-11-20 16 44 4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3648" y="3377694"/>
            <a:ext cx="401390" cy="401390"/>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D:\1 Ext\FROM Training - Mil - Training\Combat Arms\SUT\Diagrams - SUT\Position Circles\2017-11-20 16 46 00.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8184" y="3284984"/>
            <a:ext cx="401390" cy="401390"/>
          </a:xfrm>
          <a:prstGeom prst="rect">
            <a:avLst/>
          </a:prstGeom>
          <a:noFill/>
          <a:extLst>
            <a:ext uri="{909E8E84-426E-40DD-AFC4-6F175D3DCCD1}">
              <a14:hiddenFill xmlns:a14="http://schemas.microsoft.com/office/drawing/2010/main">
                <a:solidFill>
                  <a:srgbClr val="FFFFFF"/>
                </a:solidFill>
              </a14:hiddenFill>
            </a:ext>
          </a:extLst>
        </p:spPr>
      </p:pic>
      <p:pic>
        <p:nvPicPr>
          <p:cNvPr id="14345" name="Picture 9" descr="D:\1 Ext\FROM Training - Mil - Training\Combat Arms\SUT\Diagrams - SUT\Position Circles\2017-11-20 16 44 2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2984" y="6215310"/>
            <a:ext cx="442913" cy="422151"/>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D:\1 Ext\FROM Training - Mil - Training\Combat Arms\SUT\Diagrams - SUT\Position Circles\2017-11-20 16 44 34.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6824" y="6236072"/>
            <a:ext cx="401390" cy="380628"/>
          </a:xfrm>
          <a:prstGeom prst="rect">
            <a:avLst/>
          </a:prstGeom>
          <a:noFill/>
          <a:extLst>
            <a:ext uri="{909E8E84-426E-40DD-AFC4-6F175D3DCCD1}">
              <a14:hiddenFill xmlns:a14="http://schemas.microsoft.com/office/drawing/2010/main">
                <a:solidFill>
                  <a:srgbClr val="FFFFFF"/>
                </a:solidFill>
              </a14:hiddenFill>
            </a:ext>
          </a:extLst>
        </p:spPr>
      </p:pic>
      <p:pic>
        <p:nvPicPr>
          <p:cNvPr id="14347" name="Picture 11" descr="D:\1 Ext\FROM Training - Mil - Training\Combat Arms\SUT\Diagrams - SUT\Position Circles\2017-11-20 16 44 52.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02093" y="3379961"/>
            <a:ext cx="442913" cy="422151"/>
          </a:xfrm>
          <a:prstGeom prst="rect">
            <a:avLst/>
          </a:prstGeom>
          <a:noFill/>
          <a:extLst>
            <a:ext uri="{909E8E84-426E-40DD-AFC4-6F175D3DCCD1}">
              <a14:hiddenFill xmlns:a14="http://schemas.microsoft.com/office/drawing/2010/main">
                <a:solidFill>
                  <a:srgbClr val="FFFFFF"/>
                </a:solidFill>
              </a14:hiddenFill>
            </a:ext>
          </a:extLst>
        </p:spPr>
      </p:pic>
      <p:pic>
        <p:nvPicPr>
          <p:cNvPr id="14348" name="Picture 12" descr="D:\1 Ext\FROM Training - Mil - Training\Combat Arms\SUT\Diagrams - SUT\Position Circles\2017-11-20 16 46 3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09424" y="3412455"/>
            <a:ext cx="389657" cy="389657"/>
          </a:xfrm>
          <a:prstGeom prst="rect">
            <a:avLst/>
          </a:prstGeom>
          <a:noFill/>
          <a:extLst>
            <a:ext uri="{909E8E84-426E-40DD-AFC4-6F175D3DCCD1}">
              <a14:hiddenFill xmlns:a14="http://schemas.microsoft.com/office/drawing/2010/main">
                <a:solidFill>
                  <a:srgbClr val="FFFFFF"/>
                </a:solidFill>
              </a14:hiddenFill>
            </a:ext>
          </a:extLst>
        </p:spPr>
      </p:pic>
      <p:pic>
        <p:nvPicPr>
          <p:cNvPr id="14349" name="Picture 13" descr="D:\1 Ext\FROM Training - Mil - Training\Combat Arms\SUT\Diagrams - SUT\Position Circles\A RM.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37341" y="4502556"/>
            <a:ext cx="442571" cy="464337"/>
          </a:xfrm>
          <a:prstGeom prst="rect">
            <a:avLst/>
          </a:prstGeom>
          <a:noFill/>
          <a:extLst>
            <a:ext uri="{909E8E84-426E-40DD-AFC4-6F175D3DCCD1}">
              <a14:hiddenFill xmlns:a14="http://schemas.microsoft.com/office/drawing/2010/main">
                <a:solidFill>
                  <a:srgbClr val="FFFFFF"/>
                </a:solidFill>
              </a14:hiddenFill>
            </a:ext>
          </a:extLst>
        </p:spPr>
      </p:pic>
      <p:pic>
        <p:nvPicPr>
          <p:cNvPr id="14350" name="Picture 14" descr="D:\1 Ext\FROM Training - Mil - Training\Combat Arms\SUT\Diagrams - SUT\Position Circles\B RM.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29119" y="4531411"/>
            <a:ext cx="420805" cy="42080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869937" y="3379961"/>
            <a:ext cx="385298" cy="1705223"/>
          </a:xfrm>
          <a:prstGeom prst="rect">
            <a:avLst/>
          </a:prstGeom>
          <a:noFill/>
          <a:ln w="38100">
            <a:solidFill>
              <a:srgbClr val="FF0000"/>
            </a:solidFill>
          </a:ln>
        </p:spPr>
        <p:txBody>
          <a:bodyPr vert="wordArtVert" wrap="square" rtlCol="0" anchor="ctr" anchorCtr="0">
            <a:spAutoFit/>
          </a:bodyPr>
          <a:lstStyle/>
          <a:p>
            <a:pPr algn="ctr"/>
            <a:r>
              <a:rPr lang="en-US" sz="1200" b="1" dirty="0" smtClean="0"/>
              <a:t>CASUALTY</a:t>
            </a:r>
            <a:endParaRPr lang="en-US" sz="1200" b="1" dirty="0"/>
          </a:p>
        </p:txBody>
      </p:sp>
      <p:sp>
        <p:nvSpPr>
          <p:cNvPr id="4" name="Rectangle 3"/>
          <p:cNvSpPr/>
          <p:nvPr/>
        </p:nvSpPr>
        <p:spPr>
          <a:xfrm>
            <a:off x="-5036" y="0"/>
            <a:ext cx="9144000" cy="6858000"/>
          </a:xfrm>
          <a:prstGeom prst="rect">
            <a:avLst/>
          </a:prstGeom>
          <a:noFill/>
          <a:ln w="38100"/>
        </p:spPr>
        <p:style>
          <a:lnRef idx="2">
            <a:schemeClr val="dk1"/>
          </a:lnRef>
          <a:fillRef idx="1">
            <a:schemeClr val="lt1"/>
          </a:fillRef>
          <a:effectRef idx="0">
            <a:schemeClr val="dk1"/>
          </a:effectRef>
          <a:fontRef idx="minor">
            <a:schemeClr val="dk1"/>
          </a:fontRef>
        </p:style>
        <p:txBody>
          <a:bodyPr/>
          <a:lstStyle/>
          <a:p>
            <a:pPr algn="ctr" fontAlgn="auto">
              <a:spcBef>
                <a:spcPts val="0"/>
              </a:spcBef>
              <a:spcAft>
                <a:spcPts val="0"/>
              </a:spcAft>
              <a:defRPr/>
            </a:pPr>
            <a:endParaRPr lang="en-US" sz="1050" dirty="0">
              <a:latin typeface="Garamond" panose="02020404030301010803" pitchFamily="18" charset="0"/>
              <a:cs typeface="Arial" pitchFamily="34" charset="0"/>
            </a:endParaRPr>
          </a:p>
        </p:txBody>
      </p:sp>
      <p:sp>
        <p:nvSpPr>
          <p:cNvPr id="7" name="Footer Placeholder 6"/>
          <p:cNvSpPr>
            <a:spLocks noGrp="1"/>
          </p:cNvSpPr>
          <p:nvPr>
            <p:ph type="ftr" sz="quarter" idx="11"/>
          </p:nvPr>
        </p:nvSpPr>
        <p:spPr/>
        <p:txBody>
          <a:bodyPr/>
          <a:lstStyle/>
          <a:p>
            <a:pPr>
              <a:defRPr/>
            </a:pPr>
            <a:r>
              <a:rPr lang="en-US" smtClean="0"/>
              <a:t>MyPatrolBase.com</a:t>
            </a:r>
            <a:endParaRPr lang="en-US" dirty="0"/>
          </a:p>
        </p:txBody>
      </p:sp>
      <p:sp>
        <p:nvSpPr>
          <p:cNvPr id="9" name="Slide Number Placeholder 8"/>
          <p:cNvSpPr>
            <a:spLocks noGrp="1"/>
          </p:cNvSpPr>
          <p:nvPr>
            <p:ph type="sldNum" sz="quarter" idx="12"/>
          </p:nvPr>
        </p:nvSpPr>
        <p:spPr/>
        <p:txBody>
          <a:bodyPr/>
          <a:lstStyle/>
          <a:p>
            <a:pPr>
              <a:defRPr/>
            </a:pPr>
            <a:fld id="{E6720408-2D1B-4BA1-A288-F5B1EE7FA1AF}" type="slidenum">
              <a:rPr lang="en-US" smtClean="0"/>
              <a:pPr>
                <a:defRPr/>
              </a:pPr>
              <a:t>40</a:t>
            </a:fld>
            <a:endParaRPr lang="en-US" dirty="0"/>
          </a:p>
        </p:txBody>
      </p:sp>
    </p:spTree>
    <p:extLst>
      <p:ext uri="{BB962C8B-B14F-4D97-AF65-F5344CB8AC3E}">
        <p14:creationId xmlns:p14="http://schemas.microsoft.com/office/powerpoint/2010/main" val="5831479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w="38100"/>
        </p:spPr>
        <p:style>
          <a:lnRef idx="2">
            <a:schemeClr val="dk1"/>
          </a:lnRef>
          <a:fillRef idx="1">
            <a:schemeClr val="lt1"/>
          </a:fillRef>
          <a:effectRef idx="0">
            <a:schemeClr val="dk1"/>
          </a:effectRef>
          <a:fontRef idx="minor">
            <a:schemeClr val="dk1"/>
          </a:fontRef>
        </p:style>
        <p:txBody>
          <a:bodyPr/>
          <a:lstStyle/>
          <a:p>
            <a:pPr algn="ctr" fontAlgn="auto">
              <a:spcBef>
                <a:spcPts val="0"/>
              </a:spcBef>
              <a:spcAft>
                <a:spcPts val="0"/>
              </a:spcAft>
              <a:defRPr/>
            </a:pPr>
            <a:r>
              <a:rPr lang="en-US" sz="1050" dirty="0">
                <a:latin typeface="Garamond" panose="02020404030301010803" pitchFamily="18" charset="0"/>
                <a:cs typeface="Arial" pitchFamily="34" charset="0"/>
              </a:rPr>
              <a:t>Venues</a:t>
            </a:r>
          </a:p>
        </p:txBody>
      </p:sp>
      <p:sp>
        <p:nvSpPr>
          <p:cNvPr id="5" name="Rectangle 4"/>
          <p:cNvSpPr/>
          <p:nvPr/>
        </p:nvSpPr>
        <p:spPr>
          <a:xfrm>
            <a:off x="0" y="-15572"/>
            <a:ext cx="9144000" cy="334044"/>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smtClean="0">
                <a:solidFill>
                  <a:schemeClr val="bg1"/>
                </a:solidFill>
                <a:latin typeface="Garamond" panose="02020404030301010803" pitchFamily="18" charset="0"/>
                <a:cs typeface="Arial" pitchFamily="34" charset="0"/>
              </a:rPr>
              <a:t>HALTS</a:t>
            </a:r>
            <a:endParaRPr lang="en-US" sz="1400" b="1" dirty="0">
              <a:solidFill>
                <a:schemeClr val="bg1"/>
              </a:solidFill>
              <a:latin typeface="Garamond" panose="02020404030301010803" pitchFamily="18" charset="0"/>
              <a:cs typeface="Arial" pitchFamily="34" charset="0"/>
            </a:endParaRPr>
          </a:p>
        </p:txBody>
      </p:sp>
      <p:sp>
        <p:nvSpPr>
          <p:cNvPr id="6" name="Rectangle 4"/>
          <p:cNvSpPr>
            <a:spLocks noChangeArrowheads="1"/>
          </p:cNvSpPr>
          <p:nvPr/>
        </p:nvSpPr>
        <p:spPr bwMode="auto">
          <a:xfrm>
            <a:off x="0" y="0"/>
            <a:ext cx="1907704" cy="318472"/>
          </a:xfrm>
          <a:prstGeom prst="rect">
            <a:avLst/>
          </a:prstGeom>
          <a:solidFill>
            <a:schemeClr val="bg1"/>
          </a:solidFill>
          <a:ln w="25400">
            <a:solidFill>
              <a:schemeClr val="tx1"/>
            </a:solidFill>
          </a:ln>
        </p:spPr>
        <p:style>
          <a:lnRef idx="1">
            <a:schemeClr val="accent2"/>
          </a:lnRef>
          <a:fillRef idx="2">
            <a:schemeClr val="accent2"/>
          </a:fillRef>
          <a:effectRef idx="1">
            <a:schemeClr val="accent2"/>
          </a:effectRef>
          <a:fontRef idx="minor">
            <a:schemeClr val="dk1"/>
          </a:fontRef>
        </p:style>
        <p:txBody>
          <a:bodyPr lIns="132067" tIns="66032" rIns="132067" bIns="66032" rtlCol="0" anchor="ctr"/>
          <a:lstStyle/>
          <a:p>
            <a:r>
              <a:rPr lang="en-US" sz="1400" b="1" dirty="0" smtClean="0">
                <a:solidFill>
                  <a:schemeClr val="tx1"/>
                </a:solidFill>
                <a:latin typeface="Garamond" panose="02020404030301010803" pitchFamily="18" charset="0"/>
              </a:rPr>
              <a:t>ANNEX</a:t>
            </a:r>
            <a:endParaRPr lang="en-US" sz="1400" b="1" dirty="0">
              <a:solidFill>
                <a:schemeClr val="tx1"/>
              </a:solidFill>
              <a:latin typeface="Garamond" panose="02020404030301010803" pitchFamily="18" charset="0"/>
            </a:endParaRPr>
          </a:p>
        </p:txBody>
      </p:sp>
      <p:grpSp>
        <p:nvGrpSpPr>
          <p:cNvPr id="10" name="Group 9"/>
          <p:cNvGrpSpPr/>
          <p:nvPr/>
        </p:nvGrpSpPr>
        <p:grpSpPr>
          <a:xfrm>
            <a:off x="84584" y="422275"/>
            <a:ext cx="4343400" cy="6013450"/>
            <a:chOff x="84584" y="422275"/>
            <a:chExt cx="4343400" cy="6013450"/>
          </a:xfrm>
        </p:grpSpPr>
        <p:pic>
          <p:nvPicPr>
            <p:cNvPr id="8" name="Picture 3" descr="D:\1 Ext\FROM Training - Mil - Training\Combat Arms\SUT\Diagrams - SUT\2017-05-16 17 29 5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84" y="422275"/>
              <a:ext cx="4343400" cy="6013450"/>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4067944" y="6047576"/>
              <a:ext cx="360040" cy="360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p:cNvGrpSpPr/>
          <p:nvPr/>
        </p:nvGrpSpPr>
        <p:grpSpPr>
          <a:xfrm>
            <a:off x="4610546" y="446236"/>
            <a:ext cx="4425950" cy="6007100"/>
            <a:chOff x="4610546" y="446236"/>
            <a:chExt cx="4425950" cy="6007100"/>
          </a:xfrm>
        </p:grpSpPr>
        <p:pic>
          <p:nvPicPr>
            <p:cNvPr id="7" name="Picture 2" descr="D:\1 Ext\FROM Training - Mil - Training\Combat Arms\SUT\Diagrams - SUT\2017-05-16 17 34 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0546" y="446236"/>
              <a:ext cx="4425950" cy="6007100"/>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p:cNvSpPr/>
            <p:nvPr/>
          </p:nvSpPr>
          <p:spPr>
            <a:xfrm>
              <a:off x="8676456" y="5805264"/>
              <a:ext cx="360040" cy="360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Footer Placeholder 12"/>
          <p:cNvSpPr>
            <a:spLocks noGrp="1"/>
          </p:cNvSpPr>
          <p:nvPr>
            <p:ph type="ftr" sz="quarter" idx="11"/>
          </p:nvPr>
        </p:nvSpPr>
        <p:spPr/>
        <p:txBody>
          <a:bodyPr/>
          <a:lstStyle/>
          <a:p>
            <a:pPr>
              <a:defRPr/>
            </a:pPr>
            <a:r>
              <a:rPr lang="en-US" smtClean="0"/>
              <a:t>MyPatrolBase.com</a:t>
            </a:r>
            <a:endParaRPr lang="en-US" dirty="0"/>
          </a:p>
        </p:txBody>
      </p:sp>
      <p:sp>
        <p:nvSpPr>
          <p:cNvPr id="14" name="Slide Number Placeholder 13"/>
          <p:cNvSpPr>
            <a:spLocks noGrp="1"/>
          </p:cNvSpPr>
          <p:nvPr>
            <p:ph type="sldNum" sz="quarter" idx="12"/>
          </p:nvPr>
        </p:nvSpPr>
        <p:spPr/>
        <p:txBody>
          <a:bodyPr/>
          <a:lstStyle/>
          <a:p>
            <a:pPr>
              <a:defRPr/>
            </a:pPr>
            <a:fld id="{E6720408-2D1B-4BA1-A288-F5B1EE7FA1AF}" type="slidenum">
              <a:rPr lang="en-US" smtClean="0"/>
              <a:pPr>
                <a:defRPr/>
              </a:pPr>
              <a:t>41</a:t>
            </a:fld>
            <a:endParaRPr lang="en-US" dirty="0"/>
          </a:p>
        </p:txBody>
      </p:sp>
    </p:spTree>
    <p:extLst>
      <p:ext uri="{BB962C8B-B14F-4D97-AF65-F5344CB8AC3E}">
        <p14:creationId xmlns:p14="http://schemas.microsoft.com/office/powerpoint/2010/main" val="41552988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w="38100"/>
        </p:spPr>
        <p:style>
          <a:lnRef idx="2">
            <a:schemeClr val="dk1"/>
          </a:lnRef>
          <a:fillRef idx="1">
            <a:schemeClr val="lt1"/>
          </a:fillRef>
          <a:effectRef idx="0">
            <a:schemeClr val="dk1"/>
          </a:effectRef>
          <a:fontRef idx="minor">
            <a:schemeClr val="dk1"/>
          </a:fontRef>
        </p:style>
        <p:txBody>
          <a:bodyPr/>
          <a:lstStyle/>
          <a:p>
            <a:pPr algn="ctr" fontAlgn="auto">
              <a:spcBef>
                <a:spcPts val="0"/>
              </a:spcBef>
              <a:spcAft>
                <a:spcPts val="0"/>
              </a:spcAft>
              <a:defRPr/>
            </a:pPr>
            <a:r>
              <a:rPr lang="en-US" sz="1050" dirty="0">
                <a:latin typeface="Garamond" panose="02020404030301010803" pitchFamily="18" charset="0"/>
                <a:cs typeface="Arial" pitchFamily="34" charset="0"/>
              </a:rPr>
              <a:t>Venues</a:t>
            </a:r>
          </a:p>
        </p:txBody>
      </p:sp>
      <p:sp>
        <p:nvSpPr>
          <p:cNvPr id="5" name="Rectangle 4"/>
          <p:cNvSpPr/>
          <p:nvPr/>
        </p:nvSpPr>
        <p:spPr>
          <a:xfrm>
            <a:off x="0" y="-15572"/>
            <a:ext cx="9144000" cy="334044"/>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smtClean="0">
                <a:solidFill>
                  <a:schemeClr val="bg1"/>
                </a:solidFill>
                <a:latin typeface="Garamond" panose="02020404030301010803" pitchFamily="18" charset="0"/>
                <a:cs typeface="Arial" pitchFamily="34" charset="0"/>
              </a:rPr>
              <a:t>ORP</a:t>
            </a:r>
            <a:endParaRPr lang="en-US" sz="1400" b="1" dirty="0">
              <a:solidFill>
                <a:schemeClr val="bg1"/>
              </a:solidFill>
              <a:latin typeface="Garamond" panose="02020404030301010803" pitchFamily="18" charset="0"/>
              <a:cs typeface="Arial" pitchFamily="34" charset="0"/>
            </a:endParaRPr>
          </a:p>
        </p:txBody>
      </p:sp>
      <p:sp>
        <p:nvSpPr>
          <p:cNvPr id="6" name="Rectangle 4"/>
          <p:cNvSpPr>
            <a:spLocks noChangeArrowheads="1"/>
          </p:cNvSpPr>
          <p:nvPr/>
        </p:nvSpPr>
        <p:spPr bwMode="auto">
          <a:xfrm>
            <a:off x="0" y="0"/>
            <a:ext cx="1907704" cy="318472"/>
          </a:xfrm>
          <a:prstGeom prst="rect">
            <a:avLst/>
          </a:prstGeom>
          <a:solidFill>
            <a:schemeClr val="bg1"/>
          </a:solidFill>
          <a:ln w="25400">
            <a:solidFill>
              <a:schemeClr val="tx1"/>
            </a:solidFill>
          </a:ln>
        </p:spPr>
        <p:style>
          <a:lnRef idx="1">
            <a:schemeClr val="accent2"/>
          </a:lnRef>
          <a:fillRef idx="2">
            <a:schemeClr val="accent2"/>
          </a:fillRef>
          <a:effectRef idx="1">
            <a:schemeClr val="accent2"/>
          </a:effectRef>
          <a:fontRef idx="minor">
            <a:schemeClr val="dk1"/>
          </a:fontRef>
        </p:style>
        <p:txBody>
          <a:bodyPr lIns="132067" tIns="66032" rIns="132067" bIns="66032" rtlCol="0" anchor="ctr"/>
          <a:lstStyle/>
          <a:p>
            <a:r>
              <a:rPr lang="en-US" sz="1400" b="1" dirty="0" smtClean="0">
                <a:solidFill>
                  <a:schemeClr val="tx1"/>
                </a:solidFill>
                <a:latin typeface="Garamond" panose="02020404030301010803" pitchFamily="18" charset="0"/>
              </a:rPr>
              <a:t>ANNEX</a:t>
            </a:r>
            <a:endParaRPr lang="en-US" sz="1400" b="1" dirty="0">
              <a:solidFill>
                <a:schemeClr val="tx1"/>
              </a:solidFill>
              <a:latin typeface="Garamond" panose="02020404030301010803" pitchFamily="18" charset="0"/>
            </a:endParaRPr>
          </a:p>
        </p:txBody>
      </p:sp>
      <p:pic>
        <p:nvPicPr>
          <p:cNvPr id="3074" name="Picture 2" descr="D:\1 Ext\FROM Training - Mil - Training\Combat Arms\SUT\Diagrams - SUT\2017-06-03 06 55 5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5302" y="1484784"/>
            <a:ext cx="4197350" cy="42735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1 Ext\FROM Training - Mil - Training\Combat Arms\SUT\Diagrams - SUT\2017-06-03 06 54 0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44" y="548680"/>
            <a:ext cx="4679950" cy="59626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436096" y="529516"/>
            <a:ext cx="1800200" cy="523220"/>
          </a:xfrm>
          <a:prstGeom prst="rect">
            <a:avLst/>
          </a:prstGeom>
          <a:noFill/>
        </p:spPr>
        <p:txBody>
          <a:bodyPr wrap="square" rtlCol="0">
            <a:spAutoFit/>
          </a:bodyPr>
          <a:lstStyle/>
          <a:p>
            <a:r>
              <a:rPr lang="en-US" sz="1400" b="1" dirty="0" smtClean="0"/>
              <a:t>MWE AND LEADER’S RECON</a:t>
            </a:r>
            <a:endParaRPr lang="en-US" sz="1400" b="1" dirty="0"/>
          </a:p>
        </p:txBody>
      </p:sp>
      <p:sp>
        <p:nvSpPr>
          <p:cNvPr id="10" name="Oval 9"/>
          <p:cNvSpPr/>
          <p:nvPr/>
        </p:nvSpPr>
        <p:spPr>
          <a:xfrm>
            <a:off x="4139952" y="6093296"/>
            <a:ext cx="360040" cy="360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p:cNvGrpSpPr/>
          <p:nvPr/>
        </p:nvGrpSpPr>
        <p:grpSpPr>
          <a:xfrm>
            <a:off x="106378" y="477714"/>
            <a:ext cx="4679950" cy="5962650"/>
            <a:chOff x="106378" y="477714"/>
            <a:chExt cx="4679950" cy="5962650"/>
          </a:xfrm>
        </p:grpSpPr>
        <p:pic>
          <p:nvPicPr>
            <p:cNvPr id="14" name="Picture 3" descr="D:\1 Ext\FROM Training - Mil - Training\Combat Arms\SUT\Diagrams - SUT\2017-06-03 06 54 0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78" y="477714"/>
              <a:ext cx="4679950" cy="5962650"/>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4"/>
            <p:cNvSpPr/>
            <p:nvPr/>
          </p:nvSpPr>
          <p:spPr>
            <a:xfrm>
              <a:off x="4161686" y="6022330"/>
              <a:ext cx="360040" cy="360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Footer Placeholder 7"/>
          <p:cNvSpPr>
            <a:spLocks noGrp="1"/>
          </p:cNvSpPr>
          <p:nvPr>
            <p:ph type="ftr" sz="quarter" idx="11"/>
          </p:nvPr>
        </p:nvSpPr>
        <p:spPr/>
        <p:txBody>
          <a:bodyPr/>
          <a:lstStyle/>
          <a:p>
            <a:pPr>
              <a:defRPr/>
            </a:pPr>
            <a:r>
              <a:rPr lang="en-US" smtClean="0"/>
              <a:t>MyPatrolBase.com</a:t>
            </a:r>
            <a:endParaRPr lang="en-US" dirty="0"/>
          </a:p>
        </p:txBody>
      </p:sp>
      <p:sp>
        <p:nvSpPr>
          <p:cNvPr id="9" name="Slide Number Placeholder 8"/>
          <p:cNvSpPr>
            <a:spLocks noGrp="1"/>
          </p:cNvSpPr>
          <p:nvPr>
            <p:ph type="sldNum" sz="quarter" idx="12"/>
          </p:nvPr>
        </p:nvSpPr>
        <p:spPr/>
        <p:txBody>
          <a:bodyPr/>
          <a:lstStyle/>
          <a:p>
            <a:pPr>
              <a:defRPr/>
            </a:pPr>
            <a:fld id="{E6720408-2D1B-4BA1-A288-F5B1EE7FA1AF}" type="slidenum">
              <a:rPr lang="en-US" smtClean="0"/>
              <a:pPr>
                <a:defRPr/>
              </a:pPr>
              <a:t>42</a:t>
            </a:fld>
            <a:endParaRPr lang="en-US" dirty="0"/>
          </a:p>
        </p:txBody>
      </p:sp>
    </p:spTree>
    <p:extLst>
      <p:ext uri="{BB962C8B-B14F-4D97-AF65-F5344CB8AC3E}">
        <p14:creationId xmlns:p14="http://schemas.microsoft.com/office/powerpoint/2010/main" val="34483707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w="38100"/>
        </p:spPr>
        <p:style>
          <a:lnRef idx="2">
            <a:schemeClr val="dk1"/>
          </a:lnRef>
          <a:fillRef idx="1">
            <a:schemeClr val="lt1"/>
          </a:fillRef>
          <a:effectRef idx="0">
            <a:schemeClr val="dk1"/>
          </a:effectRef>
          <a:fontRef idx="minor">
            <a:schemeClr val="dk1"/>
          </a:fontRef>
        </p:style>
        <p:txBody>
          <a:bodyPr/>
          <a:lstStyle/>
          <a:p>
            <a:pPr algn="ctr" fontAlgn="auto">
              <a:spcBef>
                <a:spcPts val="0"/>
              </a:spcBef>
              <a:spcAft>
                <a:spcPts val="0"/>
              </a:spcAft>
              <a:defRPr/>
            </a:pPr>
            <a:r>
              <a:rPr lang="en-US" sz="1050" dirty="0">
                <a:latin typeface="Garamond" panose="02020404030301010803" pitchFamily="18" charset="0"/>
                <a:cs typeface="Arial" pitchFamily="34" charset="0"/>
              </a:rPr>
              <a:t>Venues</a:t>
            </a:r>
          </a:p>
        </p:txBody>
      </p:sp>
      <p:sp>
        <p:nvSpPr>
          <p:cNvPr id="5" name="Rectangle 4"/>
          <p:cNvSpPr/>
          <p:nvPr/>
        </p:nvSpPr>
        <p:spPr>
          <a:xfrm>
            <a:off x="0" y="-15572"/>
            <a:ext cx="9144000" cy="334044"/>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smtClean="0">
                <a:solidFill>
                  <a:schemeClr val="bg1"/>
                </a:solidFill>
                <a:latin typeface="Garamond" panose="02020404030301010803" pitchFamily="18" charset="0"/>
                <a:cs typeface="Arial" pitchFamily="34" charset="0"/>
              </a:rPr>
              <a:t>RELEASE POINT</a:t>
            </a:r>
            <a:endParaRPr lang="en-US" sz="1400" b="1" dirty="0">
              <a:solidFill>
                <a:schemeClr val="bg1"/>
              </a:solidFill>
              <a:latin typeface="Garamond" panose="02020404030301010803" pitchFamily="18" charset="0"/>
              <a:cs typeface="Arial" pitchFamily="34" charset="0"/>
            </a:endParaRPr>
          </a:p>
        </p:txBody>
      </p:sp>
      <p:sp>
        <p:nvSpPr>
          <p:cNvPr id="6" name="Rectangle 4"/>
          <p:cNvSpPr>
            <a:spLocks noChangeArrowheads="1"/>
          </p:cNvSpPr>
          <p:nvPr/>
        </p:nvSpPr>
        <p:spPr bwMode="auto">
          <a:xfrm>
            <a:off x="0" y="0"/>
            <a:ext cx="1907704" cy="318472"/>
          </a:xfrm>
          <a:prstGeom prst="rect">
            <a:avLst/>
          </a:prstGeom>
          <a:solidFill>
            <a:schemeClr val="bg1"/>
          </a:solidFill>
          <a:ln w="25400">
            <a:solidFill>
              <a:schemeClr val="tx1"/>
            </a:solidFill>
          </a:ln>
        </p:spPr>
        <p:style>
          <a:lnRef idx="1">
            <a:schemeClr val="accent2"/>
          </a:lnRef>
          <a:fillRef idx="2">
            <a:schemeClr val="accent2"/>
          </a:fillRef>
          <a:effectRef idx="1">
            <a:schemeClr val="accent2"/>
          </a:effectRef>
          <a:fontRef idx="minor">
            <a:schemeClr val="dk1"/>
          </a:fontRef>
        </p:style>
        <p:txBody>
          <a:bodyPr lIns="132067" tIns="66032" rIns="132067" bIns="66032" rtlCol="0" anchor="ctr"/>
          <a:lstStyle/>
          <a:p>
            <a:r>
              <a:rPr lang="en-US" sz="1400" b="1" dirty="0" smtClean="0">
                <a:solidFill>
                  <a:schemeClr val="tx1"/>
                </a:solidFill>
                <a:latin typeface="Garamond" panose="02020404030301010803" pitchFamily="18" charset="0"/>
              </a:rPr>
              <a:t>ANNEX</a:t>
            </a:r>
            <a:endParaRPr lang="en-US" sz="1400" b="1" dirty="0">
              <a:solidFill>
                <a:schemeClr val="tx1"/>
              </a:solidFill>
              <a:latin typeface="Garamond" panose="02020404030301010803" pitchFamily="18" charset="0"/>
            </a:endParaRPr>
          </a:p>
        </p:txBody>
      </p:sp>
      <p:pic>
        <p:nvPicPr>
          <p:cNvPr id="6146" name="Picture 2" descr="D:\1 Ext\FROM Training - Mil - Training\Combat Arms\SUT\Diagrams - SUT\2017-06-23 11 19 19.png"/>
          <p:cNvPicPr>
            <a:picLocks noChangeAspect="1" noChangeArrowheads="1"/>
          </p:cNvPicPr>
          <p:nvPr/>
        </p:nvPicPr>
        <p:blipFill rotWithShape="1">
          <a:blip r:embed="rId2">
            <a:extLst>
              <a:ext uri="{28A0092B-C50C-407E-A947-70E740481C1C}">
                <a14:useLocalDpi xmlns:a14="http://schemas.microsoft.com/office/drawing/2010/main" val="0"/>
              </a:ext>
            </a:extLst>
          </a:blip>
          <a:srcRect l="34833" t="14359"/>
          <a:stretch/>
        </p:blipFill>
        <p:spPr bwMode="auto">
          <a:xfrm>
            <a:off x="500720" y="1424763"/>
            <a:ext cx="3279192" cy="4671181"/>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D:\1 Ext\FROM Training - Mil - Training\Combat Arms\SUT\Diagrams - SUT\2017-06-12 11 28 44.png"/>
          <p:cNvPicPr>
            <a:picLocks noChangeAspect="1" noChangeArrowheads="1"/>
          </p:cNvPicPr>
          <p:nvPr/>
        </p:nvPicPr>
        <p:blipFill rotWithShape="1">
          <a:blip r:embed="rId3">
            <a:extLst>
              <a:ext uri="{28A0092B-C50C-407E-A947-70E740481C1C}">
                <a14:useLocalDpi xmlns:a14="http://schemas.microsoft.com/office/drawing/2010/main" val="0"/>
              </a:ext>
            </a:extLst>
          </a:blip>
          <a:srcRect l="10773" t="15545"/>
          <a:stretch/>
        </p:blipFill>
        <p:spPr bwMode="auto">
          <a:xfrm>
            <a:off x="4716016" y="738823"/>
            <a:ext cx="4401666" cy="547418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788024" y="584934"/>
            <a:ext cx="1800200" cy="307777"/>
          </a:xfrm>
          <a:prstGeom prst="rect">
            <a:avLst/>
          </a:prstGeom>
          <a:noFill/>
        </p:spPr>
        <p:txBody>
          <a:bodyPr wrap="square" rtlCol="0">
            <a:spAutoFit/>
          </a:bodyPr>
          <a:lstStyle/>
          <a:p>
            <a:r>
              <a:rPr lang="en-US" sz="1400" b="1" dirty="0" smtClean="0"/>
              <a:t>OOM FROM RP</a:t>
            </a:r>
            <a:endParaRPr lang="en-US" sz="1400" b="1" dirty="0"/>
          </a:p>
        </p:txBody>
      </p:sp>
      <p:sp>
        <p:nvSpPr>
          <p:cNvPr id="10" name="TextBox 9"/>
          <p:cNvSpPr txBox="1"/>
          <p:nvPr/>
        </p:nvSpPr>
        <p:spPr>
          <a:xfrm>
            <a:off x="340116" y="600943"/>
            <a:ext cx="1800200" cy="307777"/>
          </a:xfrm>
          <a:prstGeom prst="rect">
            <a:avLst/>
          </a:prstGeom>
          <a:noFill/>
        </p:spPr>
        <p:txBody>
          <a:bodyPr wrap="square" rtlCol="0">
            <a:spAutoFit/>
          </a:bodyPr>
          <a:lstStyle/>
          <a:p>
            <a:r>
              <a:rPr lang="en-US" sz="1400" b="1" dirty="0" smtClean="0"/>
              <a:t>RUCK PLAN AT RP</a:t>
            </a:r>
            <a:endParaRPr lang="en-US" sz="1400" b="1" dirty="0"/>
          </a:p>
        </p:txBody>
      </p:sp>
      <p:sp>
        <p:nvSpPr>
          <p:cNvPr id="7" name="Footer Placeholder 6"/>
          <p:cNvSpPr>
            <a:spLocks noGrp="1"/>
          </p:cNvSpPr>
          <p:nvPr>
            <p:ph type="ftr" sz="quarter" idx="11"/>
          </p:nvPr>
        </p:nvSpPr>
        <p:spPr/>
        <p:txBody>
          <a:bodyPr/>
          <a:lstStyle/>
          <a:p>
            <a:pPr>
              <a:defRPr/>
            </a:pPr>
            <a:r>
              <a:rPr lang="en-US" smtClean="0"/>
              <a:t>MyPatrolBase.com</a:t>
            </a:r>
            <a:endParaRPr lang="en-US" dirty="0"/>
          </a:p>
        </p:txBody>
      </p:sp>
      <p:sp>
        <p:nvSpPr>
          <p:cNvPr id="8" name="Slide Number Placeholder 7"/>
          <p:cNvSpPr>
            <a:spLocks noGrp="1"/>
          </p:cNvSpPr>
          <p:nvPr>
            <p:ph type="sldNum" sz="quarter" idx="12"/>
          </p:nvPr>
        </p:nvSpPr>
        <p:spPr/>
        <p:txBody>
          <a:bodyPr/>
          <a:lstStyle/>
          <a:p>
            <a:pPr>
              <a:defRPr/>
            </a:pPr>
            <a:fld id="{E6720408-2D1B-4BA1-A288-F5B1EE7FA1AF}" type="slidenum">
              <a:rPr lang="en-US" smtClean="0"/>
              <a:pPr>
                <a:defRPr/>
              </a:pPr>
              <a:t>43</a:t>
            </a:fld>
            <a:endParaRPr lang="en-US" dirty="0"/>
          </a:p>
        </p:txBody>
      </p:sp>
    </p:spTree>
    <p:extLst>
      <p:ext uri="{BB962C8B-B14F-4D97-AF65-F5344CB8AC3E}">
        <p14:creationId xmlns:p14="http://schemas.microsoft.com/office/powerpoint/2010/main" val="10877367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w="38100"/>
        </p:spPr>
        <p:style>
          <a:lnRef idx="2">
            <a:schemeClr val="dk1"/>
          </a:lnRef>
          <a:fillRef idx="1">
            <a:schemeClr val="lt1"/>
          </a:fillRef>
          <a:effectRef idx="0">
            <a:schemeClr val="dk1"/>
          </a:effectRef>
          <a:fontRef idx="minor">
            <a:schemeClr val="dk1"/>
          </a:fontRef>
        </p:style>
        <p:txBody>
          <a:bodyPr/>
          <a:lstStyle/>
          <a:p>
            <a:pPr algn="ctr" fontAlgn="auto">
              <a:spcBef>
                <a:spcPts val="0"/>
              </a:spcBef>
              <a:spcAft>
                <a:spcPts val="0"/>
              </a:spcAft>
              <a:defRPr/>
            </a:pPr>
            <a:r>
              <a:rPr lang="en-US" sz="1050" dirty="0">
                <a:latin typeface="Garamond" panose="02020404030301010803" pitchFamily="18" charset="0"/>
                <a:cs typeface="Arial" pitchFamily="34" charset="0"/>
              </a:rPr>
              <a:t>Venues</a:t>
            </a:r>
          </a:p>
        </p:txBody>
      </p:sp>
      <p:sp>
        <p:nvSpPr>
          <p:cNvPr id="5" name="Rectangle 4"/>
          <p:cNvSpPr/>
          <p:nvPr/>
        </p:nvSpPr>
        <p:spPr>
          <a:xfrm>
            <a:off x="0" y="-15572"/>
            <a:ext cx="9144000" cy="334044"/>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smtClean="0">
                <a:solidFill>
                  <a:schemeClr val="bg1"/>
                </a:solidFill>
                <a:latin typeface="Garamond" panose="02020404030301010803" pitchFamily="18" charset="0"/>
                <a:cs typeface="Arial" pitchFamily="34" charset="0"/>
              </a:rPr>
              <a:t>AMBUSH POSTURE</a:t>
            </a:r>
            <a:endParaRPr lang="en-US" sz="1400" b="1" dirty="0">
              <a:solidFill>
                <a:schemeClr val="bg1"/>
              </a:solidFill>
              <a:latin typeface="Garamond" panose="02020404030301010803" pitchFamily="18" charset="0"/>
              <a:cs typeface="Arial" pitchFamily="34" charset="0"/>
            </a:endParaRPr>
          </a:p>
        </p:txBody>
      </p:sp>
      <p:sp>
        <p:nvSpPr>
          <p:cNvPr id="6" name="Rectangle 4"/>
          <p:cNvSpPr>
            <a:spLocks noChangeArrowheads="1"/>
          </p:cNvSpPr>
          <p:nvPr/>
        </p:nvSpPr>
        <p:spPr bwMode="auto">
          <a:xfrm>
            <a:off x="0" y="0"/>
            <a:ext cx="1907704" cy="318472"/>
          </a:xfrm>
          <a:prstGeom prst="rect">
            <a:avLst/>
          </a:prstGeom>
          <a:solidFill>
            <a:schemeClr val="bg1"/>
          </a:solidFill>
          <a:ln w="25400">
            <a:solidFill>
              <a:schemeClr val="tx1"/>
            </a:solidFill>
          </a:ln>
        </p:spPr>
        <p:style>
          <a:lnRef idx="1">
            <a:schemeClr val="accent2"/>
          </a:lnRef>
          <a:fillRef idx="2">
            <a:schemeClr val="accent2"/>
          </a:fillRef>
          <a:effectRef idx="1">
            <a:schemeClr val="accent2"/>
          </a:effectRef>
          <a:fontRef idx="minor">
            <a:schemeClr val="dk1"/>
          </a:fontRef>
        </p:style>
        <p:txBody>
          <a:bodyPr lIns="132067" tIns="66032" rIns="132067" bIns="66032" rtlCol="0" anchor="ctr"/>
          <a:lstStyle/>
          <a:p>
            <a:r>
              <a:rPr lang="en-US" sz="1400" b="1" dirty="0" smtClean="0">
                <a:solidFill>
                  <a:schemeClr val="tx1"/>
                </a:solidFill>
                <a:latin typeface="Garamond" panose="02020404030301010803" pitchFamily="18" charset="0"/>
              </a:rPr>
              <a:t>ANNEX</a:t>
            </a:r>
            <a:endParaRPr lang="en-US" sz="1400" b="1" dirty="0">
              <a:solidFill>
                <a:schemeClr val="tx1"/>
              </a:solidFill>
              <a:latin typeface="Garamond" panose="02020404030301010803" pitchFamily="18" charset="0"/>
            </a:endParaRPr>
          </a:p>
        </p:txBody>
      </p:sp>
      <p:pic>
        <p:nvPicPr>
          <p:cNvPr id="12291" name="Picture 3" descr="D:\1 Ext\FROM Training - Mil - Training\Combat Arms\SUT\Diagrams - SUT\2017-11-20 16 39 3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514052"/>
            <a:ext cx="9017000" cy="608330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p:cNvSpPr>
            <a:spLocks noGrp="1"/>
          </p:cNvSpPr>
          <p:nvPr>
            <p:ph type="ftr" sz="quarter" idx="11"/>
          </p:nvPr>
        </p:nvSpPr>
        <p:spPr/>
        <p:txBody>
          <a:bodyPr/>
          <a:lstStyle/>
          <a:p>
            <a:pPr>
              <a:defRPr/>
            </a:pPr>
            <a:r>
              <a:rPr lang="en-US" smtClean="0"/>
              <a:t>MyPatrolBase.com</a:t>
            </a:r>
            <a:endParaRPr lang="en-US" dirty="0"/>
          </a:p>
        </p:txBody>
      </p:sp>
      <p:sp>
        <p:nvSpPr>
          <p:cNvPr id="8" name="Slide Number Placeholder 7"/>
          <p:cNvSpPr>
            <a:spLocks noGrp="1"/>
          </p:cNvSpPr>
          <p:nvPr>
            <p:ph type="sldNum" sz="quarter" idx="12"/>
          </p:nvPr>
        </p:nvSpPr>
        <p:spPr/>
        <p:txBody>
          <a:bodyPr/>
          <a:lstStyle/>
          <a:p>
            <a:pPr>
              <a:defRPr/>
            </a:pPr>
            <a:fld id="{E6720408-2D1B-4BA1-A288-F5B1EE7FA1AF}" type="slidenum">
              <a:rPr lang="en-US" smtClean="0"/>
              <a:pPr>
                <a:defRPr/>
              </a:pPr>
              <a:t>44</a:t>
            </a:fld>
            <a:endParaRPr lang="en-US" dirty="0"/>
          </a:p>
        </p:txBody>
      </p:sp>
    </p:spTree>
    <p:extLst>
      <p:ext uri="{BB962C8B-B14F-4D97-AF65-F5344CB8AC3E}">
        <p14:creationId xmlns:p14="http://schemas.microsoft.com/office/powerpoint/2010/main" val="29074736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w="38100"/>
        </p:spPr>
        <p:style>
          <a:lnRef idx="2">
            <a:schemeClr val="dk1"/>
          </a:lnRef>
          <a:fillRef idx="1">
            <a:schemeClr val="lt1"/>
          </a:fillRef>
          <a:effectRef idx="0">
            <a:schemeClr val="dk1"/>
          </a:effectRef>
          <a:fontRef idx="minor">
            <a:schemeClr val="dk1"/>
          </a:fontRef>
        </p:style>
        <p:txBody>
          <a:bodyPr/>
          <a:lstStyle/>
          <a:p>
            <a:pPr algn="ctr" fontAlgn="auto">
              <a:spcBef>
                <a:spcPts val="0"/>
              </a:spcBef>
              <a:spcAft>
                <a:spcPts val="0"/>
              </a:spcAft>
              <a:defRPr/>
            </a:pPr>
            <a:r>
              <a:rPr lang="en-US" sz="1050" dirty="0">
                <a:latin typeface="Garamond" panose="02020404030301010803" pitchFamily="18" charset="0"/>
                <a:cs typeface="Arial" pitchFamily="34" charset="0"/>
              </a:rPr>
              <a:t>Venues</a:t>
            </a:r>
          </a:p>
        </p:txBody>
      </p:sp>
      <p:sp>
        <p:nvSpPr>
          <p:cNvPr id="5" name="Rectangle 4"/>
          <p:cNvSpPr/>
          <p:nvPr/>
        </p:nvSpPr>
        <p:spPr>
          <a:xfrm>
            <a:off x="0" y="-15572"/>
            <a:ext cx="9144000" cy="334044"/>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smtClean="0">
                <a:solidFill>
                  <a:schemeClr val="bg1"/>
                </a:solidFill>
                <a:latin typeface="Garamond" panose="02020404030301010803" pitchFamily="18" charset="0"/>
                <a:cs typeface="Arial" pitchFamily="34" charset="0"/>
              </a:rPr>
              <a:t>CLEARING A VEHICLE</a:t>
            </a:r>
            <a:endParaRPr lang="en-US" sz="1400" b="1" dirty="0">
              <a:solidFill>
                <a:schemeClr val="bg1"/>
              </a:solidFill>
              <a:latin typeface="Garamond" panose="02020404030301010803" pitchFamily="18" charset="0"/>
              <a:cs typeface="Arial" pitchFamily="34" charset="0"/>
            </a:endParaRPr>
          </a:p>
        </p:txBody>
      </p:sp>
      <p:sp>
        <p:nvSpPr>
          <p:cNvPr id="6" name="Rectangle 4"/>
          <p:cNvSpPr>
            <a:spLocks noChangeArrowheads="1"/>
          </p:cNvSpPr>
          <p:nvPr/>
        </p:nvSpPr>
        <p:spPr bwMode="auto">
          <a:xfrm>
            <a:off x="0" y="0"/>
            <a:ext cx="1907704" cy="318472"/>
          </a:xfrm>
          <a:prstGeom prst="rect">
            <a:avLst/>
          </a:prstGeom>
          <a:solidFill>
            <a:schemeClr val="bg1"/>
          </a:solidFill>
          <a:ln w="25400">
            <a:solidFill>
              <a:schemeClr val="tx1"/>
            </a:solidFill>
          </a:ln>
        </p:spPr>
        <p:style>
          <a:lnRef idx="1">
            <a:schemeClr val="accent2"/>
          </a:lnRef>
          <a:fillRef idx="2">
            <a:schemeClr val="accent2"/>
          </a:fillRef>
          <a:effectRef idx="1">
            <a:schemeClr val="accent2"/>
          </a:effectRef>
          <a:fontRef idx="minor">
            <a:schemeClr val="dk1"/>
          </a:fontRef>
        </p:style>
        <p:txBody>
          <a:bodyPr lIns="132067" tIns="66032" rIns="132067" bIns="66032" rtlCol="0" anchor="ctr"/>
          <a:lstStyle/>
          <a:p>
            <a:r>
              <a:rPr lang="en-US" sz="1400" b="1" dirty="0" smtClean="0">
                <a:solidFill>
                  <a:schemeClr val="tx1"/>
                </a:solidFill>
                <a:latin typeface="Garamond" panose="02020404030301010803" pitchFamily="18" charset="0"/>
              </a:rPr>
              <a:t>ANNEX</a:t>
            </a:r>
            <a:endParaRPr lang="en-US" sz="1400" b="1" dirty="0">
              <a:solidFill>
                <a:schemeClr val="tx1"/>
              </a:solidFill>
              <a:latin typeface="Garamond" panose="02020404030301010803" pitchFamily="18" charset="0"/>
            </a:endParaRPr>
          </a:p>
        </p:txBody>
      </p:sp>
      <p:pic>
        <p:nvPicPr>
          <p:cNvPr id="4098" name="Picture 2" descr="D:\1 Ext\FROM Training - Mil - Training\Combat Arms\SUT\Diagrams - SUT\2017-06-12 12 43 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908720"/>
            <a:ext cx="6962775" cy="5457825"/>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p:cNvSpPr>
            <a:spLocks noGrp="1"/>
          </p:cNvSpPr>
          <p:nvPr>
            <p:ph type="ftr" sz="quarter" idx="11"/>
          </p:nvPr>
        </p:nvSpPr>
        <p:spPr/>
        <p:txBody>
          <a:bodyPr/>
          <a:lstStyle/>
          <a:p>
            <a:pPr>
              <a:defRPr/>
            </a:pPr>
            <a:r>
              <a:rPr lang="en-US" smtClean="0"/>
              <a:t>MyPatrolBase.com</a:t>
            </a:r>
            <a:endParaRPr lang="en-US" dirty="0"/>
          </a:p>
        </p:txBody>
      </p:sp>
      <p:sp>
        <p:nvSpPr>
          <p:cNvPr id="8" name="Slide Number Placeholder 7"/>
          <p:cNvSpPr>
            <a:spLocks noGrp="1"/>
          </p:cNvSpPr>
          <p:nvPr>
            <p:ph type="sldNum" sz="quarter" idx="12"/>
          </p:nvPr>
        </p:nvSpPr>
        <p:spPr/>
        <p:txBody>
          <a:bodyPr/>
          <a:lstStyle/>
          <a:p>
            <a:pPr>
              <a:defRPr/>
            </a:pPr>
            <a:fld id="{E6720408-2D1B-4BA1-A288-F5B1EE7FA1AF}" type="slidenum">
              <a:rPr lang="en-US" smtClean="0"/>
              <a:pPr>
                <a:defRPr/>
              </a:pPr>
              <a:t>45</a:t>
            </a:fld>
            <a:endParaRPr lang="en-US" dirty="0"/>
          </a:p>
        </p:txBody>
      </p:sp>
    </p:spTree>
    <p:extLst>
      <p:ext uri="{BB962C8B-B14F-4D97-AF65-F5344CB8AC3E}">
        <p14:creationId xmlns:p14="http://schemas.microsoft.com/office/powerpoint/2010/main" val="36127212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w="38100"/>
        </p:spPr>
        <p:style>
          <a:lnRef idx="2">
            <a:schemeClr val="dk1"/>
          </a:lnRef>
          <a:fillRef idx="1">
            <a:schemeClr val="lt1"/>
          </a:fillRef>
          <a:effectRef idx="0">
            <a:schemeClr val="dk1"/>
          </a:effectRef>
          <a:fontRef idx="minor">
            <a:schemeClr val="dk1"/>
          </a:fontRef>
        </p:style>
        <p:txBody>
          <a:bodyPr/>
          <a:lstStyle/>
          <a:p>
            <a:pPr algn="ctr" fontAlgn="auto">
              <a:spcBef>
                <a:spcPts val="0"/>
              </a:spcBef>
              <a:spcAft>
                <a:spcPts val="0"/>
              </a:spcAft>
              <a:defRPr/>
            </a:pPr>
            <a:r>
              <a:rPr lang="en-US" sz="1050" dirty="0">
                <a:latin typeface="Garamond" panose="02020404030301010803" pitchFamily="18" charset="0"/>
                <a:cs typeface="Arial" pitchFamily="34" charset="0"/>
              </a:rPr>
              <a:t>Venues</a:t>
            </a:r>
          </a:p>
        </p:txBody>
      </p:sp>
      <p:sp>
        <p:nvSpPr>
          <p:cNvPr id="5" name="Rectangle 4"/>
          <p:cNvSpPr/>
          <p:nvPr/>
        </p:nvSpPr>
        <p:spPr>
          <a:xfrm>
            <a:off x="0" y="-15572"/>
            <a:ext cx="9144000" cy="334044"/>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smtClean="0">
                <a:solidFill>
                  <a:schemeClr val="bg1"/>
                </a:solidFill>
                <a:latin typeface="Garamond" panose="02020404030301010803" pitchFamily="18" charset="0"/>
                <a:cs typeface="Arial" pitchFamily="34" charset="0"/>
              </a:rPr>
              <a:t>RECONNAISSANCE</a:t>
            </a:r>
            <a:endParaRPr lang="en-US" sz="1400" b="1" dirty="0">
              <a:solidFill>
                <a:schemeClr val="bg1"/>
              </a:solidFill>
              <a:latin typeface="Garamond" panose="02020404030301010803" pitchFamily="18" charset="0"/>
              <a:cs typeface="Arial" pitchFamily="34" charset="0"/>
            </a:endParaRPr>
          </a:p>
        </p:txBody>
      </p:sp>
      <p:sp>
        <p:nvSpPr>
          <p:cNvPr id="6" name="Rectangle 4"/>
          <p:cNvSpPr>
            <a:spLocks noChangeArrowheads="1"/>
          </p:cNvSpPr>
          <p:nvPr/>
        </p:nvSpPr>
        <p:spPr bwMode="auto">
          <a:xfrm>
            <a:off x="0" y="0"/>
            <a:ext cx="1907704" cy="318472"/>
          </a:xfrm>
          <a:prstGeom prst="rect">
            <a:avLst/>
          </a:prstGeom>
          <a:solidFill>
            <a:schemeClr val="bg1"/>
          </a:solidFill>
          <a:ln w="25400">
            <a:solidFill>
              <a:schemeClr val="tx1"/>
            </a:solidFill>
          </a:ln>
        </p:spPr>
        <p:style>
          <a:lnRef idx="1">
            <a:schemeClr val="accent2"/>
          </a:lnRef>
          <a:fillRef idx="2">
            <a:schemeClr val="accent2"/>
          </a:fillRef>
          <a:effectRef idx="1">
            <a:schemeClr val="accent2"/>
          </a:effectRef>
          <a:fontRef idx="minor">
            <a:schemeClr val="dk1"/>
          </a:fontRef>
        </p:style>
        <p:txBody>
          <a:bodyPr lIns="132067" tIns="66032" rIns="132067" bIns="66032" rtlCol="0" anchor="ctr"/>
          <a:lstStyle/>
          <a:p>
            <a:r>
              <a:rPr lang="en-US" sz="1400" b="1" dirty="0" smtClean="0">
                <a:solidFill>
                  <a:schemeClr val="tx1"/>
                </a:solidFill>
                <a:latin typeface="Garamond" panose="02020404030301010803" pitchFamily="18" charset="0"/>
              </a:rPr>
              <a:t>ANNEX</a:t>
            </a:r>
            <a:endParaRPr lang="en-US" sz="1400" b="1" dirty="0">
              <a:solidFill>
                <a:schemeClr val="tx1"/>
              </a:solidFill>
              <a:latin typeface="Garamond" panose="02020404030301010803" pitchFamily="18" charset="0"/>
            </a:endParaRPr>
          </a:p>
        </p:txBody>
      </p:sp>
      <p:pic>
        <p:nvPicPr>
          <p:cNvPr id="11266" name="Picture 2" descr="D:\1 Ext\FROM Training - Mil - Training\Combat Arms\SUT\Diagrams - SUT\2017-06-14 11 02 3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404664"/>
            <a:ext cx="4323571" cy="5655231"/>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D:\1 Ext\FROM Training - Mil - Training\Combat Arms\SUT\Diagrams - SUT\2017-06-14 09 26 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548680"/>
            <a:ext cx="4410790" cy="6104384"/>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p:cNvSpPr>
            <a:spLocks noGrp="1"/>
          </p:cNvSpPr>
          <p:nvPr>
            <p:ph type="ftr" sz="quarter" idx="11"/>
          </p:nvPr>
        </p:nvSpPr>
        <p:spPr/>
        <p:txBody>
          <a:bodyPr/>
          <a:lstStyle/>
          <a:p>
            <a:pPr>
              <a:defRPr/>
            </a:pPr>
            <a:r>
              <a:rPr lang="en-US" smtClean="0"/>
              <a:t>MyPatrolBase.com</a:t>
            </a:r>
            <a:endParaRPr lang="en-US" dirty="0"/>
          </a:p>
        </p:txBody>
      </p:sp>
      <p:sp>
        <p:nvSpPr>
          <p:cNvPr id="8" name="Slide Number Placeholder 7"/>
          <p:cNvSpPr>
            <a:spLocks noGrp="1"/>
          </p:cNvSpPr>
          <p:nvPr>
            <p:ph type="sldNum" sz="quarter" idx="12"/>
          </p:nvPr>
        </p:nvSpPr>
        <p:spPr/>
        <p:txBody>
          <a:bodyPr/>
          <a:lstStyle/>
          <a:p>
            <a:pPr>
              <a:defRPr/>
            </a:pPr>
            <a:fld id="{E6720408-2D1B-4BA1-A288-F5B1EE7FA1AF}" type="slidenum">
              <a:rPr lang="en-US" smtClean="0"/>
              <a:pPr>
                <a:defRPr/>
              </a:pPr>
              <a:t>46</a:t>
            </a:fld>
            <a:endParaRPr lang="en-US" dirty="0"/>
          </a:p>
        </p:txBody>
      </p:sp>
    </p:spTree>
    <p:extLst>
      <p:ext uri="{BB962C8B-B14F-4D97-AF65-F5344CB8AC3E}">
        <p14:creationId xmlns:p14="http://schemas.microsoft.com/office/powerpoint/2010/main" val="21484134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w="38100"/>
        </p:spPr>
        <p:style>
          <a:lnRef idx="2">
            <a:schemeClr val="dk1"/>
          </a:lnRef>
          <a:fillRef idx="1">
            <a:schemeClr val="lt1"/>
          </a:fillRef>
          <a:effectRef idx="0">
            <a:schemeClr val="dk1"/>
          </a:effectRef>
          <a:fontRef idx="minor">
            <a:schemeClr val="dk1"/>
          </a:fontRef>
        </p:style>
        <p:txBody>
          <a:bodyPr/>
          <a:lstStyle/>
          <a:p>
            <a:pPr algn="ctr" fontAlgn="auto">
              <a:spcBef>
                <a:spcPts val="0"/>
              </a:spcBef>
              <a:spcAft>
                <a:spcPts val="0"/>
              </a:spcAft>
              <a:defRPr/>
            </a:pPr>
            <a:r>
              <a:rPr lang="en-US" sz="1050" dirty="0">
                <a:latin typeface="Garamond" panose="02020404030301010803" pitchFamily="18" charset="0"/>
                <a:cs typeface="Arial" pitchFamily="34" charset="0"/>
              </a:rPr>
              <a:t>Venues</a:t>
            </a:r>
          </a:p>
        </p:txBody>
      </p:sp>
      <p:sp>
        <p:nvSpPr>
          <p:cNvPr id="5" name="Rectangle 4"/>
          <p:cNvSpPr/>
          <p:nvPr/>
        </p:nvSpPr>
        <p:spPr>
          <a:xfrm>
            <a:off x="0" y="-15572"/>
            <a:ext cx="9144000" cy="334044"/>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smtClean="0">
                <a:solidFill>
                  <a:schemeClr val="bg1"/>
                </a:solidFill>
                <a:latin typeface="Garamond" panose="02020404030301010803" pitchFamily="18" charset="0"/>
                <a:cs typeface="Arial" pitchFamily="34" charset="0"/>
              </a:rPr>
              <a:t>RAID POSTURE</a:t>
            </a:r>
            <a:endParaRPr lang="en-US" sz="1400" b="1" dirty="0">
              <a:solidFill>
                <a:schemeClr val="bg1"/>
              </a:solidFill>
              <a:latin typeface="Garamond" panose="02020404030301010803" pitchFamily="18" charset="0"/>
              <a:cs typeface="Arial" pitchFamily="34" charset="0"/>
            </a:endParaRPr>
          </a:p>
        </p:txBody>
      </p:sp>
      <p:sp>
        <p:nvSpPr>
          <p:cNvPr id="6" name="Rectangle 4"/>
          <p:cNvSpPr>
            <a:spLocks noChangeArrowheads="1"/>
          </p:cNvSpPr>
          <p:nvPr/>
        </p:nvSpPr>
        <p:spPr bwMode="auto">
          <a:xfrm>
            <a:off x="0" y="0"/>
            <a:ext cx="1907704" cy="318472"/>
          </a:xfrm>
          <a:prstGeom prst="rect">
            <a:avLst/>
          </a:prstGeom>
          <a:solidFill>
            <a:schemeClr val="bg1"/>
          </a:solidFill>
          <a:ln w="25400">
            <a:solidFill>
              <a:schemeClr val="tx1"/>
            </a:solidFill>
          </a:ln>
        </p:spPr>
        <p:style>
          <a:lnRef idx="1">
            <a:schemeClr val="accent2"/>
          </a:lnRef>
          <a:fillRef idx="2">
            <a:schemeClr val="accent2"/>
          </a:fillRef>
          <a:effectRef idx="1">
            <a:schemeClr val="accent2"/>
          </a:effectRef>
          <a:fontRef idx="minor">
            <a:schemeClr val="dk1"/>
          </a:fontRef>
        </p:style>
        <p:txBody>
          <a:bodyPr lIns="132067" tIns="66032" rIns="132067" bIns="66032" rtlCol="0" anchor="ctr"/>
          <a:lstStyle/>
          <a:p>
            <a:r>
              <a:rPr lang="en-US" sz="1400" b="1" dirty="0" smtClean="0">
                <a:solidFill>
                  <a:schemeClr val="tx1"/>
                </a:solidFill>
                <a:latin typeface="Garamond" panose="02020404030301010803" pitchFamily="18" charset="0"/>
              </a:rPr>
              <a:t>ANNEX</a:t>
            </a:r>
            <a:endParaRPr lang="en-US" sz="1400" b="1" dirty="0">
              <a:solidFill>
                <a:schemeClr val="tx1"/>
              </a:solidFill>
              <a:latin typeface="Garamond" panose="02020404030301010803" pitchFamily="18" charset="0"/>
            </a:endParaRPr>
          </a:p>
        </p:txBody>
      </p:sp>
      <p:pic>
        <p:nvPicPr>
          <p:cNvPr id="13314" name="Picture 2" descr="D:\1 Ext\FROM Training - Mil - Training\Combat Arms\SUT\Diagrams - SUT\2017-06-15 14 26 2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5377" y="980728"/>
            <a:ext cx="6313246" cy="4104456"/>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p:cNvSpPr>
            <a:spLocks noGrp="1"/>
          </p:cNvSpPr>
          <p:nvPr>
            <p:ph type="ftr" sz="quarter" idx="11"/>
          </p:nvPr>
        </p:nvSpPr>
        <p:spPr/>
        <p:txBody>
          <a:bodyPr/>
          <a:lstStyle/>
          <a:p>
            <a:pPr>
              <a:defRPr/>
            </a:pPr>
            <a:r>
              <a:rPr lang="en-US" smtClean="0"/>
              <a:t>MyPatrolBase.com</a:t>
            </a:r>
            <a:endParaRPr lang="en-US" dirty="0"/>
          </a:p>
        </p:txBody>
      </p:sp>
      <p:sp>
        <p:nvSpPr>
          <p:cNvPr id="8" name="Slide Number Placeholder 7"/>
          <p:cNvSpPr>
            <a:spLocks noGrp="1"/>
          </p:cNvSpPr>
          <p:nvPr>
            <p:ph type="sldNum" sz="quarter" idx="12"/>
          </p:nvPr>
        </p:nvSpPr>
        <p:spPr/>
        <p:txBody>
          <a:bodyPr/>
          <a:lstStyle/>
          <a:p>
            <a:pPr>
              <a:defRPr/>
            </a:pPr>
            <a:fld id="{E6720408-2D1B-4BA1-A288-F5B1EE7FA1AF}" type="slidenum">
              <a:rPr lang="en-US" smtClean="0"/>
              <a:pPr>
                <a:defRPr/>
              </a:pPr>
              <a:t>47</a:t>
            </a:fld>
            <a:endParaRPr lang="en-US" dirty="0"/>
          </a:p>
        </p:txBody>
      </p:sp>
    </p:spTree>
    <p:extLst>
      <p:ext uri="{BB962C8B-B14F-4D97-AF65-F5344CB8AC3E}">
        <p14:creationId xmlns:p14="http://schemas.microsoft.com/office/powerpoint/2010/main" val="15663910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826"/>
            <a:ext cx="9144000" cy="6858000"/>
          </a:xfrm>
          <a:prstGeom prst="rect">
            <a:avLst/>
          </a:prstGeom>
          <a:ln w="38100"/>
        </p:spPr>
        <p:style>
          <a:lnRef idx="2">
            <a:schemeClr val="dk1"/>
          </a:lnRef>
          <a:fillRef idx="1">
            <a:schemeClr val="lt1"/>
          </a:fillRef>
          <a:effectRef idx="0">
            <a:schemeClr val="dk1"/>
          </a:effectRef>
          <a:fontRef idx="minor">
            <a:schemeClr val="dk1"/>
          </a:fontRef>
        </p:style>
        <p:txBody>
          <a:bodyPr/>
          <a:lstStyle/>
          <a:p>
            <a:pPr algn="ctr" fontAlgn="auto">
              <a:spcBef>
                <a:spcPts val="0"/>
              </a:spcBef>
              <a:spcAft>
                <a:spcPts val="0"/>
              </a:spcAft>
              <a:defRPr/>
            </a:pPr>
            <a:r>
              <a:rPr lang="en-US" sz="1050" dirty="0">
                <a:latin typeface="Garamond" panose="02020404030301010803" pitchFamily="18" charset="0"/>
                <a:cs typeface="Arial" pitchFamily="34" charset="0"/>
              </a:rPr>
              <a:t>Venues</a:t>
            </a:r>
          </a:p>
        </p:txBody>
      </p:sp>
      <p:sp>
        <p:nvSpPr>
          <p:cNvPr id="5" name="Rectangle 4"/>
          <p:cNvSpPr/>
          <p:nvPr/>
        </p:nvSpPr>
        <p:spPr>
          <a:xfrm>
            <a:off x="0" y="-15572"/>
            <a:ext cx="9144000" cy="334044"/>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400" b="1" dirty="0" smtClean="0">
                <a:solidFill>
                  <a:schemeClr val="bg1"/>
                </a:solidFill>
                <a:latin typeface="Garamond" panose="02020404030301010803" pitchFamily="18" charset="0"/>
                <a:cs typeface="Arial" pitchFamily="34" charset="0"/>
              </a:rPr>
              <a:t>                                               PATROL BASE – ENEMY CONTACT NOT LIKELY/NOT FOLLOWED/SUMMER</a:t>
            </a:r>
            <a:endParaRPr lang="en-US" sz="1400" b="1" dirty="0">
              <a:solidFill>
                <a:schemeClr val="bg1"/>
              </a:solidFill>
              <a:latin typeface="Garamond" panose="02020404030301010803" pitchFamily="18" charset="0"/>
              <a:cs typeface="Arial" pitchFamily="34" charset="0"/>
            </a:endParaRPr>
          </a:p>
        </p:txBody>
      </p:sp>
      <p:sp>
        <p:nvSpPr>
          <p:cNvPr id="6" name="Rectangle 4"/>
          <p:cNvSpPr>
            <a:spLocks noChangeArrowheads="1"/>
          </p:cNvSpPr>
          <p:nvPr/>
        </p:nvSpPr>
        <p:spPr bwMode="auto">
          <a:xfrm>
            <a:off x="0" y="0"/>
            <a:ext cx="1907704" cy="318472"/>
          </a:xfrm>
          <a:prstGeom prst="rect">
            <a:avLst/>
          </a:prstGeom>
          <a:solidFill>
            <a:schemeClr val="bg1"/>
          </a:solidFill>
          <a:ln w="25400">
            <a:solidFill>
              <a:schemeClr val="tx1"/>
            </a:solidFill>
          </a:ln>
        </p:spPr>
        <p:style>
          <a:lnRef idx="1">
            <a:schemeClr val="accent2"/>
          </a:lnRef>
          <a:fillRef idx="2">
            <a:schemeClr val="accent2"/>
          </a:fillRef>
          <a:effectRef idx="1">
            <a:schemeClr val="accent2"/>
          </a:effectRef>
          <a:fontRef idx="minor">
            <a:schemeClr val="dk1"/>
          </a:fontRef>
        </p:style>
        <p:txBody>
          <a:bodyPr lIns="132067" tIns="66032" rIns="132067" bIns="66032" rtlCol="0" anchor="ctr"/>
          <a:lstStyle/>
          <a:p>
            <a:r>
              <a:rPr lang="en-US" sz="1400" b="1" dirty="0" smtClean="0">
                <a:solidFill>
                  <a:schemeClr val="tx1"/>
                </a:solidFill>
                <a:latin typeface="Garamond" panose="02020404030301010803" pitchFamily="18" charset="0"/>
              </a:rPr>
              <a:t>ANNEX</a:t>
            </a:r>
            <a:endParaRPr lang="en-US" sz="1400" b="1" dirty="0">
              <a:solidFill>
                <a:schemeClr val="tx1"/>
              </a:solidFill>
              <a:latin typeface="Garamond" panose="02020404030301010803" pitchFamily="18" charset="0"/>
            </a:endParaRPr>
          </a:p>
        </p:txBody>
      </p:sp>
      <p:grpSp>
        <p:nvGrpSpPr>
          <p:cNvPr id="8" name="Group 7"/>
          <p:cNvGrpSpPr/>
          <p:nvPr/>
        </p:nvGrpSpPr>
        <p:grpSpPr>
          <a:xfrm>
            <a:off x="980170" y="548680"/>
            <a:ext cx="7019925" cy="5953527"/>
            <a:chOff x="961844" y="571817"/>
            <a:chExt cx="7019925" cy="5953527"/>
          </a:xfrm>
        </p:grpSpPr>
        <p:pic>
          <p:nvPicPr>
            <p:cNvPr id="7172" name="Picture 4" descr="D:\1 Ext\FROM Training - Mil - Training\Combat Arms\SUT\Diagrams - SUT\2017-06-12 15 11 13.png"/>
            <p:cNvPicPr>
              <a:picLocks noChangeAspect="1" noChangeArrowheads="1"/>
            </p:cNvPicPr>
            <p:nvPr/>
          </p:nvPicPr>
          <p:blipFill rotWithShape="1">
            <a:blip r:embed="rId2">
              <a:extLst>
                <a:ext uri="{28A0092B-C50C-407E-A947-70E740481C1C}">
                  <a14:useLocalDpi xmlns:a14="http://schemas.microsoft.com/office/drawing/2010/main" val="0"/>
                </a:ext>
              </a:extLst>
            </a:blip>
            <a:srcRect t="14539"/>
            <a:stretch/>
          </p:blipFill>
          <p:spPr bwMode="auto">
            <a:xfrm>
              <a:off x="961844" y="571817"/>
              <a:ext cx="7019925" cy="571436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61844" y="5733256"/>
              <a:ext cx="4330236"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Footer Placeholder 8"/>
          <p:cNvSpPr>
            <a:spLocks noGrp="1"/>
          </p:cNvSpPr>
          <p:nvPr>
            <p:ph type="ftr" sz="quarter" idx="11"/>
          </p:nvPr>
        </p:nvSpPr>
        <p:spPr/>
        <p:txBody>
          <a:bodyPr/>
          <a:lstStyle/>
          <a:p>
            <a:pPr>
              <a:defRPr/>
            </a:pPr>
            <a:r>
              <a:rPr lang="en-US" smtClean="0"/>
              <a:t>MyPatrolBase.com</a:t>
            </a:r>
            <a:endParaRPr lang="en-US" dirty="0"/>
          </a:p>
        </p:txBody>
      </p:sp>
      <p:sp>
        <p:nvSpPr>
          <p:cNvPr id="10" name="Slide Number Placeholder 9"/>
          <p:cNvSpPr>
            <a:spLocks noGrp="1"/>
          </p:cNvSpPr>
          <p:nvPr>
            <p:ph type="sldNum" sz="quarter" idx="12"/>
          </p:nvPr>
        </p:nvSpPr>
        <p:spPr/>
        <p:txBody>
          <a:bodyPr/>
          <a:lstStyle/>
          <a:p>
            <a:pPr>
              <a:defRPr/>
            </a:pPr>
            <a:fld id="{E6720408-2D1B-4BA1-A288-F5B1EE7FA1AF}" type="slidenum">
              <a:rPr lang="en-US" smtClean="0"/>
              <a:pPr>
                <a:defRPr/>
              </a:pPr>
              <a:t>48</a:t>
            </a:fld>
            <a:endParaRPr lang="en-US" dirty="0"/>
          </a:p>
        </p:txBody>
      </p:sp>
    </p:spTree>
    <p:extLst>
      <p:ext uri="{BB962C8B-B14F-4D97-AF65-F5344CB8AC3E}">
        <p14:creationId xmlns:p14="http://schemas.microsoft.com/office/powerpoint/2010/main" val="25974151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w="38100"/>
        </p:spPr>
        <p:style>
          <a:lnRef idx="2">
            <a:schemeClr val="dk1"/>
          </a:lnRef>
          <a:fillRef idx="1">
            <a:schemeClr val="lt1"/>
          </a:fillRef>
          <a:effectRef idx="0">
            <a:schemeClr val="dk1"/>
          </a:effectRef>
          <a:fontRef idx="minor">
            <a:schemeClr val="dk1"/>
          </a:fontRef>
        </p:style>
        <p:txBody>
          <a:bodyPr/>
          <a:lstStyle/>
          <a:p>
            <a:pPr algn="ctr" fontAlgn="auto">
              <a:spcBef>
                <a:spcPts val="0"/>
              </a:spcBef>
              <a:spcAft>
                <a:spcPts val="0"/>
              </a:spcAft>
              <a:defRPr/>
            </a:pPr>
            <a:r>
              <a:rPr lang="en-US" sz="1050" dirty="0">
                <a:latin typeface="Garamond" panose="02020404030301010803" pitchFamily="18" charset="0"/>
                <a:cs typeface="Arial" pitchFamily="34" charset="0"/>
              </a:rPr>
              <a:t>Venues</a:t>
            </a:r>
          </a:p>
        </p:txBody>
      </p:sp>
      <p:sp>
        <p:nvSpPr>
          <p:cNvPr id="5" name="Rectangle 4"/>
          <p:cNvSpPr/>
          <p:nvPr/>
        </p:nvSpPr>
        <p:spPr>
          <a:xfrm>
            <a:off x="0" y="-15572"/>
            <a:ext cx="9144000" cy="334044"/>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400" b="1" dirty="0" smtClean="0">
                <a:solidFill>
                  <a:schemeClr val="bg1"/>
                </a:solidFill>
                <a:latin typeface="Garamond" panose="02020404030301010803" pitchFamily="18" charset="0"/>
                <a:cs typeface="Arial" pitchFamily="34" charset="0"/>
              </a:rPr>
              <a:t>                                                       </a:t>
            </a:r>
            <a:r>
              <a:rPr lang="en-US" sz="1400" b="1" dirty="0">
                <a:solidFill>
                  <a:schemeClr val="bg1"/>
                </a:solidFill>
                <a:latin typeface="Garamond" panose="02020404030301010803" pitchFamily="18" charset="0"/>
                <a:cs typeface="Arial" pitchFamily="34" charset="0"/>
              </a:rPr>
              <a:t>PATROL BASE – ENEMY CONTACT LIKELY/FOLLOWED/SUMMER</a:t>
            </a:r>
          </a:p>
        </p:txBody>
      </p:sp>
      <p:sp>
        <p:nvSpPr>
          <p:cNvPr id="6" name="Rectangle 4"/>
          <p:cNvSpPr>
            <a:spLocks noChangeArrowheads="1"/>
          </p:cNvSpPr>
          <p:nvPr/>
        </p:nvSpPr>
        <p:spPr bwMode="auto">
          <a:xfrm>
            <a:off x="0" y="0"/>
            <a:ext cx="1907704" cy="318472"/>
          </a:xfrm>
          <a:prstGeom prst="rect">
            <a:avLst/>
          </a:prstGeom>
          <a:solidFill>
            <a:schemeClr val="bg1"/>
          </a:solidFill>
          <a:ln w="25400">
            <a:solidFill>
              <a:schemeClr val="tx1"/>
            </a:solidFill>
          </a:ln>
        </p:spPr>
        <p:style>
          <a:lnRef idx="1">
            <a:schemeClr val="accent2"/>
          </a:lnRef>
          <a:fillRef idx="2">
            <a:schemeClr val="accent2"/>
          </a:fillRef>
          <a:effectRef idx="1">
            <a:schemeClr val="accent2"/>
          </a:effectRef>
          <a:fontRef idx="minor">
            <a:schemeClr val="dk1"/>
          </a:fontRef>
        </p:style>
        <p:txBody>
          <a:bodyPr lIns="132067" tIns="66032" rIns="132067" bIns="66032" rtlCol="0" anchor="ctr"/>
          <a:lstStyle/>
          <a:p>
            <a:r>
              <a:rPr lang="en-US" sz="1400" b="1" dirty="0" smtClean="0">
                <a:solidFill>
                  <a:schemeClr val="tx1"/>
                </a:solidFill>
                <a:latin typeface="Garamond" panose="02020404030301010803" pitchFamily="18" charset="0"/>
              </a:rPr>
              <a:t>ANNEX</a:t>
            </a:r>
            <a:endParaRPr lang="en-US" sz="1400" b="1" dirty="0">
              <a:solidFill>
                <a:schemeClr val="tx1"/>
              </a:solidFill>
              <a:latin typeface="Garamond" panose="02020404030301010803" pitchFamily="18" charset="0"/>
            </a:endParaRPr>
          </a:p>
        </p:txBody>
      </p:sp>
      <p:pic>
        <p:nvPicPr>
          <p:cNvPr id="8194" name="Picture 2" descr="D:\1 Ext\FROM Training - Mil - Training\Combat Arms\SUT\Diagrams - SUT\2017-06-12 15 15 50.png"/>
          <p:cNvPicPr>
            <a:picLocks noChangeAspect="1" noChangeArrowheads="1"/>
          </p:cNvPicPr>
          <p:nvPr/>
        </p:nvPicPr>
        <p:blipFill rotWithShape="1">
          <a:blip r:embed="rId2">
            <a:extLst>
              <a:ext uri="{28A0092B-C50C-407E-A947-70E740481C1C}">
                <a14:useLocalDpi xmlns:a14="http://schemas.microsoft.com/office/drawing/2010/main" val="0"/>
              </a:ext>
            </a:extLst>
          </a:blip>
          <a:srcRect t="7801"/>
          <a:stretch/>
        </p:blipFill>
        <p:spPr bwMode="auto">
          <a:xfrm>
            <a:off x="2339752" y="482598"/>
            <a:ext cx="5040560" cy="6200813"/>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p:cNvSpPr>
            <a:spLocks noGrp="1"/>
          </p:cNvSpPr>
          <p:nvPr>
            <p:ph type="ftr" sz="quarter" idx="11"/>
          </p:nvPr>
        </p:nvSpPr>
        <p:spPr/>
        <p:txBody>
          <a:bodyPr/>
          <a:lstStyle/>
          <a:p>
            <a:pPr>
              <a:defRPr/>
            </a:pPr>
            <a:r>
              <a:rPr lang="en-US" smtClean="0"/>
              <a:t>MyPatrolBase.com</a:t>
            </a:r>
            <a:endParaRPr lang="en-US" dirty="0"/>
          </a:p>
        </p:txBody>
      </p:sp>
      <p:sp>
        <p:nvSpPr>
          <p:cNvPr id="8" name="Slide Number Placeholder 7"/>
          <p:cNvSpPr>
            <a:spLocks noGrp="1"/>
          </p:cNvSpPr>
          <p:nvPr>
            <p:ph type="sldNum" sz="quarter" idx="12"/>
          </p:nvPr>
        </p:nvSpPr>
        <p:spPr/>
        <p:txBody>
          <a:bodyPr/>
          <a:lstStyle/>
          <a:p>
            <a:pPr>
              <a:defRPr/>
            </a:pPr>
            <a:fld id="{E6720408-2D1B-4BA1-A288-F5B1EE7FA1AF}" type="slidenum">
              <a:rPr lang="en-US" smtClean="0"/>
              <a:pPr>
                <a:defRPr/>
              </a:pPr>
              <a:t>49</a:t>
            </a:fld>
            <a:endParaRPr lang="en-US" dirty="0"/>
          </a:p>
        </p:txBody>
      </p:sp>
    </p:spTree>
    <p:extLst>
      <p:ext uri="{BB962C8B-B14F-4D97-AF65-F5344CB8AC3E}">
        <p14:creationId xmlns:p14="http://schemas.microsoft.com/office/powerpoint/2010/main" val="1211479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0527" y="0"/>
            <a:ext cx="9143568" cy="6887409"/>
          </a:xfrm>
          <a:prstGeom prst="rect">
            <a:avLst/>
          </a:prstGeom>
        </p:spPr>
        <p:style>
          <a:lnRef idx="2">
            <a:schemeClr val="dk1"/>
          </a:lnRef>
          <a:fillRef idx="1">
            <a:schemeClr val="lt1"/>
          </a:fillRef>
          <a:effectRef idx="0">
            <a:schemeClr val="dk1"/>
          </a:effectRef>
          <a:fontRef idx="minor">
            <a:schemeClr val="dk1"/>
          </a:fontRef>
        </p:style>
        <p:txBody>
          <a:bodyPr/>
          <a:lstStyle/>
          <a:p>
            <a:pPr algn="just"/>
            <a:endParaRPr lang="en-US" sz="1000" dirty="0">
              <a:solidFill>
                <a:srgbClr val="000000"/>
              </a:solidFill>
              <a:latin typeface="Garamond" panose="02020404030301010803" pitchFamily="18" charset="0"/>
              <a:cs typeface="Arial" charset="0"/>
            </a:endParaRPr>
          </a:p>
        </p:txBody>
      </p:sp>
      <p:sp>
        <p:nvSpPr>
          <p:cNvPr id="19458" name="Title 17"/>
          <p:cNvSpPr>
            <a:spLocks noGrp="1"/>
          </p:cNvSpPr>
          <p:nvPr>
            <p:ph type="title" idx="4294967295"/>
          </p:nvPr>
        </p:nvSpPr>
        <p:spPr>
          <a:xfrm>
            <a:off x="0" y="0"/>
            <a:ext cx="9144000" cy="717550"/>
          </a:xfrm>
          <a:prstGeom prst="rect">
            <a:avLst/>
          </a:prstGeom>
        </p:spPr>
        <p:txBody>
          <a:bodyPr/>
          <a:lstStyle/>
          <a:p>
            <a:r>
              <a:rPr lang="en-US" sz="4000" dirty="0">
                <a:latin typeface="Garamond" panose="02020404030301010803" pitchFamily="18" charset="0"/>
                <a:ea typeface="Arial" pitchFamily="-123" charset="0"/>
              </a:rPr>
              <a:t>OPORD</a:t>
            </a:r>
            <a:r>
              <a:rPr lang="en-US" sz="4000" dirty="0">
                <a:ea typeface="Arial" pitchFamily="-123" charset="0"/>
              </a:rPr>
              <a:t>__________</a:t>
            </a:r>
          </a:p>
        </p:txBody>
      </p:sp>
      <p:sp>
        <p:nvSpPr>
          <p:cNvPr id="19459" name="TextBox 3"/>
          <p:cNvSpPr txBox="1">
            <a:spLocks noChangeArrowheads="1"/>
          </p:cNvSpPr>
          <p:nvPr/>
        </p:nvSpPr>
        <p:spPr bwMode="auto">
          <a:xfrm>
            <a:off x="179512" y="699325"/>
            <a:ext cx="8856984" cy="4331955"/>
          </a:xfrm>
          <a:prstGeom prst="rect">
            <a:avLst/>
          </a:prstGeom>
          <a:noFill/>
          <a:ln w="9525">
            <a:noFill/>
            <a:miter lim="800000"/>
            <a:headEnd/>
            <a:tailEnd/>
          </a:ln>
        </p:spPr>
        <p:txBody>
          <a:bodyPr wrap="square">
            <a:prstTxWarp prst="textNoShape">
              <a:avLst/>
            </a:prstTxWarp>
            <a:spAutoFit/>
          </a:bodyPr>
          <a:lstStyle/>
          <a:p>
            <a:pPr>
              <a:lnSpc>
                <a:spcPct val="150000"/>
              </a:lnSpc>
              <a:buFont typeface="Arial" pitchFamily="-123" charset="0"/>
              <a:buChar char="•"/>
            </a:pPr>
            <a:r>
              <a:rPr lang="en-US" sz="1400" dirty="0" smtClean="0">
                <a:latin typeface="Garamond" panose="02020404030301010803" pitchFamily="18" charset="0"/>
              </a:rPr>
              <a:t> Take </a:t>
            </a:r>
            <a:r>
              <a:rPr lang="en-US" sz="1400" dirty="0">
                <a:latin typeface="Garamond" panose="02020404030301010803" pitchFamily="18" charset="0"/>
              </a:rPr>
              <a:t>out pencil/pen, paper, RHB, map, protractor. Leader’s monitor </a:t>
            </a:r>
            <a:r>
              <a:rPr lang="en-US" sz="1400" dirty="0" smtClean="0">
                <a:latin typeface="Garamond" panose="02020404030301010803" pitchFamily="18" charset="0"/>
              </a:rPr>
              <a:t>subordinates.</a:t>
            </a:r>
          </a:p>
          <a:p>
            <a:pPr>
              <a:lnSpc>
                <a:spcPct val="150000"/>
              </a:lnSpc>
              <a:buFont typeface="Arial" pitchFamily="-123" charset="0"/>
              <a:buChar char="•"/>
            </a:pPr>
            <a:r>
              <a:rPr lang="en-US" sz="1400" dirty="0">
                <a:latin typeface="Garamond" panose="02020404030301010803" pitchFamily="18" charset="0"/>
              </a:rPr>
              <a:t> </a:t>
            </a:r>
            <a:r>
              <a:rPr lang="en-US" sz="1400" dirty="0" smtClean="0">
                <a:latin typeface="Garamond" panose="02020404030301010803" pitchFamily="18" charset="0"/>
              </a:rPr>
              <a:t>Time now is _________</a:t>
            </a:r>
          </a:p>
          <a:p>
            <a:pPr>
              <a:lnSpc>
                <a:spcPct val="150000"/>
              </a:lnSpc>
              <a:buFont typeface="Arial" pitchFamily="-123" charset="0"/>
              <a:buChar char="•"/>
            </a:pPr>
            <a:r>
              <a:rPr lang="en-US" sz="1400" dirty="0" smtClean="0">
                <a:latin typeface="Garamond" panose="02020404030301010803" pitchFamily="18" charset="0"/>
              </a:rPr>
              <a:t> Roll </a:t>
            </a:r>
            <a:r>
              <a:rPr lang="en-US" sz="1400" dirty="0">
                <a:latin typeface="Garamond" panose="02020404030301010803" pitchFamily="18" charset="0"/>
              </a:rPr>
              <a:t>Call: </a:t>
            </a:r>
            <a:endParaRPr lang="en-US" sz="1400" dirty="0" smtClean="0">
              <a:latin typeface="Garamond" panose="02020404030301010803" pitchFamily="18" charset="0"/>
            </a:endParaRPr>
          </a:p>
          <a:p>
            <a:pPr>
              <a:lnSpc>
                <a:spcPct val="150000"/>
              </a:lnSpc>
              <a:buFont typeface="Arial" pitchFamily="-123" charset="0"/>
              <a:buChar char="•"/>
            </a:pPr>
            <a:endParaRPr lang="en-US" sz="1400" dirty="0">
              <a:latin typeface="Garamond" panose="02020404030301010803" pitchFamily="18" charset="0"/>
            </a:endParaRPr>
          </a:p>
          <a:p>
            <a:pPr>
              <a:lnSpc>
                <a:spcPct val="150000"/>
              </a:lnSpc>
              <a:buFont typeface="Arial" pitchFamily="-123" charset="0"/>
              <a:buChar char="•"/>
            </a:pPr>
            <a:endParaRPr lang="en-US" sz="1400" dirty="0" smtClean="0">
              <a:latin typeface="Garamond" panose="02020404030301010803" pitchFamily="18" charset="0"/>
            </a:endParaRPr>
          </a:p>
          <a:p>
            <a:pPr>
              <a:lnSpc>
                <a:spcPct val="150000"/>
              </a:lnSpc>
              <a:buFont typeface="Arial" pitchFamily="-123" charset="0"/>
              <a:buChar char="•"/>
            </a:pPr>
            <a:endParaRPr lang="en-US" sz="1400" dirty="0" smtClean="0">
              <a:latin typeface="Garamond" panose="02020404030301010803" pitchFamily="18" charset="0"/>
            </a:endParaRPr>
          </a:p>
          <a:p>
            <a:pPr>
              <a:lnSpc>
                <a:spcPct val="150000"/>
              </a:lnSpc>
              <a:buFont typeface="Arial" pitchFamily="-123" charset="0"/>
              <a:buChar char="•"/>
            </a:pPr>
            <a:r>
              <a:rPr lang="en-US" sz="1400" dirty="0" smtClean="0">
                <a:latin typeface="Garamond" panose="02020404030301010803" pitchFamily="18" charset="0"/>
              </a:rPr>
              <a:t> Please hold all question until the end</a:t>
            </a:r>
          </a:p>
          <a:p>
            <a:pPr>
              <a:lnSpc>
                <a:spcPct val="150000"/>
              </a:lnSpc>
              <a:buFont typeface="Arial" pitchFamily="-123" charset="0"/>
              <a:buChar char="•"/>
            </a:pPr>
            <a:r>
              <a:rPr lang="en-US" sz="1400" dirty="0" smtClean="0">
                <a:latin typeface="Garamond" panose="02020404030301010803" pitchFamily="18" charset="0"/>
              </a:rPr>
              <a:t> </a:t>
            </a:r>
            <a:r>
              <a:rPr lang="en-US" sz="1400" dirty="0">
                <a:latin typeface="Garamond" panose="02020404030301010803" pitchFamily="18" charset="0"/>
              </a:rPr>
              <a:t>Map &amp; Charts:  _____________________________________________________________________</a:t>
            </a:r>
          </a:p>
          <a:p>
            <a:pPr>
              <a:lnSpc>
                <a:spcPct val="150000"/>
              </a:lnSpc>
            </a:pPr>
            <a:r>
              <a:rPr lang="en-US" sz="1100" i="1" dirty="0" smtClean="0">
                <a:latin typeface="Garamond" panose="02020404030301010803" pitchFamily="18" charset="0"/>
              </a:rPr>
              <a:t>  Map </a:t>
            </a:r>
            <a:r>
              <a:rPr lang="en-US" sz="1100" i="1" dirty="0">
                <a:latin typeface="Garamond" panose="02020404030301010803" pitchFamily="18" charset="0"/>
              </a:rPr>
              <a:t>series number (and country or geographic area, if required), sheet number and name, edition, and scale</a:t>
            </a:r>
          </a:p>
          <a:p>
            <a:pPr>
              <a:lnSpc>
                <a:spcPct val="150000"/>
              </a:lnSpc>
              <a:buFont typeface="Arial" pitchFamily="-123" charset="0"/>
              <a:buChar char="•"/>
            </a:pPr>
            <a:r>
              <a:rPr lang="en-US" sz="1400" dirty="0" smtClean="0">
                <a:latin typeface="Garamond" panose="02020404030301010803" pitchFamily="18" charset="0"/>
              </a:rPr>
              <a:t> References</a:t>
            </a:r>
            <a:r>
              <a:rPr lang="en-US" sz="1400" dirty="0">
                <a:latin typeface="Garamond" panose="02020404030301010803" pitchFamily="18" charset="0"/>
              </a:rPr>
              <a:t>: Ranger Handbook, SQD/PLT </a:t>
            </a:r>
            <a:r>
              <a:rPr lang="en-US" sz="1400" dirty="0" smtClean="0">
                <a:latin typeface="Garamond" panose="02020404030301010803" pitchFamily="18" charset="0"/>
              </a:rPr>
              <a:t>SOPs, etc.:  _____________________________________________________</a:t>
            </a:r>
          </a:p>
          <a:p>
            <a:pPr>
              <a:lnSpc>
                <a:spcPct val="150000"/>
              </a:lnSpc>
              <a:buFont typeface="Arial" pitchFamily="-123" charset="0"/>
              <a:buChar char="•"/>
            </a:pPr>
            <a:r>
              <a:rPr lang="en-US" sz="1400" dirty="0" smtClean="0">
                <a:latin typeface="Garamond" panose="02020404030301010803" pitchFamily="18" charset="0"/>
              </a:rPr>
              <a:t> Time Zone/s:  _____________   </a:t>
            </a:r>
            <a:r>
              <a:rPr lang="en-US" sz="1100" i="1" dirty="0" smtClean="0">
                <a:latin typeface="Garamond" panose="02020404030301010803" pitchFamily="18" charset="0"/>
              </a:rPr>
              <a:t>   For East Coast use  Romeo </a:t>
            </a:r>
            <a:r>
              <a:rPr lang="en-US" sz="1100" i="1" dirty="0">
                <a:latin typeface="Garamond" panose="02020404030301010803" pitchFamily="18" charset="0"/>
              </a:rPr>
              <a:t>(UTC-5/Eastern Standard Time</a:t>
            </a:r>
            <a:r>
              <a:rPr lang="en-US" sz="1100" i="1" dirty="0" smtClean="0">
                <a:latin typeface="Garamond" panose="02020404030301010803" pitchFamily="18" charset="0"/>
              </a:rPr>
              <a:t>).  For multiple time zones use Zulu.</a:t>
            </a:r>
            <a:endParaRPr lang="en-US" sz="1400" dirty="0">
              <a:latin typeface="Garamond" panose="02020404030301010803" pitchFamily="18" charset="0"/>
            </a:endParaRPr>
          </a:p>
          <a:p>
            <a:pPr>
              <a:lnSpc>
                <a:spcPct val="150000"/>
              </a:lnSpc>
              <a:buFont typeface="Arial" pitchFamily="-123" charset="0"/>
              <a:buChar char="•"/>
            </a:pPr>
            <a:endParaRPr lang="en-US" sz="1400" dirty="0">
              <a:latin typeface="Garamond" panose="02020404030301010803" pitchFamily="18" charset="0"/>
            </a:endParaRPr>
          </a:p>
          <a:p>
            <a:pPr>
              <a:buFont typeface="Arial" pitchFamily="-123" charset="0"/>
              <a:buChar char="•"/>
            </a:pPr>
            <a:r>
              <a:rPr lang="en-US" sz="1400" dirty="0" smtClean="0">
                <a:latin typeface="Garamond" panose="02020404030301010803" pitchFamily="18" charset="0"/>
              </a:rPr>
              <a:t> Task Organization:</a:t>
            </a:r>
          </a:p>
          <a:p>
            <a:r>
              <a:rPr lang="en-US" sz="1400" dirty="0">
                <a:latin typeface="Garamond" panose="02020404030301010803" pitchFamily="18" charset="0"/>
              </a:rPr>
              <a:t> </a:t>
            </a:r>
            <a:r>
              <a:rPr lang="en-US" sz="1400" dirty="0" smtClean="0">
                <a:latin typeface="Garamond" panose="02020404030301010803" pitchFamily="18" charset="0"/>
              </a:rPr>
              <a:t>  </a:t>
            </a:r>
            <a:r>
              <a:rPr lang="en-US" sz="1400" i="1" dirty="0" smtClean="0">
                <a:latin typeface="Garamond" panose="02020404030301010803" pitchFamily="18" charset="0"/>
              </a:rPr>
              <a:t>(if too complex, show in an annex)</a:t>
            </a:r>
            <a:endParaRPr lang="en-US" sz="1400" dirty="0">
              <a:latin typeface="Garamond" panose="02020404030301010803" pitchFamily="18" charset="0"/>
            </a:endParaRPr>
          </a:p>
        </p:txBody>
      </p:sp>
      <p:grpSp>
        <p:nvGrpSpPr>
          <p:cNvPr id="5" name="Group 4"/>
          <p:cNvGrpSpPr/>
          <p:nvPr/>
        </p:nvGrpSpPr>
        <p:grpSpPr>
          <a:xfrm>
            <a:off x="1979712" y="4365104"/>
            <a:ext cx="4824536" cy="2411616"/>
            <a:chOff x="1379585" y="4365104"/>
            <a:chExt cx="4824536" cy="2411616"/>
          </a:xfrm>
        </p:grpSpPr>
        <p:sp>
          <p:nvSpPr>
            <p:cNvPr id="2" name="Rectangle 1"/>
            <p:cNvSpPr/>
            <p:nvPr/>
          </p:nvSpPr>
          <p:spPr>
            <a:xfrm>
              <a:off x="1451593" y="5805264"/>
              <a:ext cx="792088" cy="50405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771800" y="5804012"/>
              <a:ext cx="792088" cy="50405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4115889" y="5802760"/>
              <a:ext cx="792088" cy="50405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412033" y="5801508"/>
              <a:ext cx="792088" cy="50405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3467817" y="5097634"/>
              <a:ext cx="792088" cy="50405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3468543" y="4365104"/>
              <a:ext cx="792088" cy="50405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379585" y="6309320"/>
              <a:ext cx="456111" cy="461665"/>
            </a:xfrm>
            <a:prstGeom prst="rect">
              <a:avLst/>
            </a:prstGeom>
            <a:noFill/>
          </p:spPr>
          <p:txBody>
            <a:bodyPr wrap="square" rtlCol="0">
              <a:spAutoFit/>
            </a:bodyPr>
            <a:lstStyle/>
            <a:p>
              <a:r>
                <a:rPr lang="en-US" sz="1200" dirty="0" smtClean="0">
                  <a:latin typeface="Garamond" panose="02020404030301010803" pitchFamily="18" charset="0"/>
                </a:rPr>
                <a:t>T:</a:t>
              </a:r>
            </a:p>
            <a:p>
              <a:r>
                <a:rPr lang="en-US" sz="1200" dirty="0" smtClean="0">
                  <a:latin typeface="Garamond" panose="02020404030301010803" pitchFamily="18" charset="0"/>
                </a:rPr>
                <a:t>P:</a:t>
              </a:r>
              <a:endParaRPr lang="en-US" sz="1200" dirty="0">
                <a:latin typeface="Garamond" panose="02020404030301010803" pitchFamily="18" charset="0"/>
              </a:endParaRPr>
            </a:p>
          </p:txBody>
        </p:sp>
        <p:sp>
          <p:nvSpPr>
            <p:cNvPr id="14" name="TextBox 13"/>
            <p:cNvSpPr txBox="1"/>
            <p:nvPr/>
          </p:nvSpPr>
          <p:spPr>
            <a:xfrm>
              <a:off x="2699792" y="6303585"/>
              <a:ext cx="456111" cy="461665"/>
            </a:xfrm>
            <a:prstGeom prst="rect">
              <a:avLst/>
            </a:prstGeom>
            <a:noFill/>
          </p:spPr>
          <p:txBody>
            <a:bodyPr wrap="square" rtlCol="0">
              <a:spAutoFit/>
            </a:bodyPr>
            <a:lstStyle/>
            <a:p>
              <a:r>
                <a:rPr lang="en-US" sz="1200" dirty="0" smtClean="0">
                  <a:latin typeface="Garamond" panose="02020404030301010803" pitchFamily="18" charset="0"/>
                </a:rPr>
                <a:t>T:</a:t>
              </a:r>
            </a:p>
            <a:p>
              <a:r>
                <a:rPr lang="en-US" sz="1200" dirty="0" smtClean="0">
                  <a:latin typeface="Garamond" panose="02020404030301010803" pitchFamily="18" charset="0"/>
                </a:rPr>
                <a:t>P:</a:t>
              </a:r>
              <a:endParaRPr lang="en-US" sz="1200" dirty="0">
                <a:latin typeface="Garamond" panose="02020404030301010803" pitchFamily="18" charset="0"/>
              </a:endParaRPr>
            </a:p>
          </p:txBody>
        </p:sp>
        <p:sp>
          <p:nvSpPr>
            <p:cNvPr id="15" name="TextBox 14"/>
            <p:cNvSpPr txBox="1"/>
            <p:nvPr/>
          </p:nvSpPr>
          <p:spPr>
            <a:xfrm>
              <a:off x="4059742" y="6315055"/>
              <a:ext cx="456111" cy="461665"/>
            </a:xfrm>
            <a:prstGeom prst="rect">
              <a:avLst/>
            </a:prstGeom>
            <a:noFill/>
          </p:spPr>
          <p:txBody>
            <a:bodyPr wrap="square" rtlCol="0">
              <a:spAutoFit/>
            </a:bodyPr>
            <a:lstStyle/>
            <a:p>
              <a:r>
                <a:rPr lang="en-US" sz="1200" dirty="0" smtClean="0">
                  <a:latin typeface="Garamond" panose="02020404030301010803" pitchFamily="18" charset="0"/>
                </a:rPr>
                <a:t>T:</a:t>
              </a:r>
            </a:p>
            <a:p>
              <a:r>
                <a:rPr lang="en-US" sz="1200" dirty="0" smtClean="0">
                  <a:latin typeface="Garamond" panose="02020404030301010803" pitchFamily="18" charset="0"/>
                </a:rPr>
                <a:t>P:</a:t>
              </a:r>
              <a:endParaRPr lang="en-US" sz="1200" dirty="0">
                <a:latin typeface="Garamond" panose="02020404030301010803" pitchFamily="18" charset="0"/>
              </a:endParaRPr>
            </a:p>
          </p:txBody>
        </p:sp>
        <p:sp>
          <p:nvSpPr>
            <p:cNvPr id="16" name="TextBox 15"/>
            <p:cNvSpPr txBox="1"/>
            <p:nvPr/>
          </p:nvSpPr>
          <p:spPr>
            <a:xfrm>
              <a:off x="5379949" y="6309320"/>
              <a:ext cx="456111" cy="461665"/>
            </a:xfrm>
            <a:prstGeom prst="rect">
              <a:avLst/>
            </a:prstGeom>
            <a:noFill/>
          </p:spPr>
          <p:txBody>
            <a:bodyPr wrap="square" rtlCol="0">
              <a:spAutoFit/>
            </a:bodyPr>
            <a:lstStyle/>
            <a:p>
              <a:r>
                <a:rPr lang="en-US" sz="1200" dirty="0" smtClean="0">
                  <a:latin typeface="Garamond" panose="02020404030301010803" pitchFamily="18" charset="0"/>
                </a:rPr>
                <a:t>T:</a:t>
              </a:r>
            </a:p>
            <a:p>
              <a:r>
                <a:rPr lang="en-US" sz="1200" dirty="0" smtClean="0">
                  <a:latin typeface="Garamond" panose="02020404030301010803" pitchFamily="18" charset="0"/>
                </a:rPr>
                <a:t>P:</a:t>
              </a:r>
              <a:endParaRPr lang="en-US" sz="1200" dirty="0">
                <a:latin typeface="Garamond" panose="02020404030301010803" pitchFamily="18" charset="0"/>
              </a:endParaRPr>
            </a:p>
          </p:txBody>
        </p:sp>
      </p:grpSp>
      <p:sp>
        <p:nvSpPr>
          <p:cNvPr id="4" name="TextBox 3"/>
          <p:cNvSpPr txBox="1"/>
          <p:nvPr/>
        </p:nvSpPr>
        <p:spPr>
          <a:xfrm>
            <a:off x="2843808" y="1296041"/>
            <a:ext cx="4464496" cy="1384995"/>
          </a:xfrm>
          <a:prstGeom prst="rect">
            <a:avLst/>
          </a:prstGeom>
          <a:noFill/>
          <a:ln w="19050">
            <a:solidFill>
              <a:schemeClr val="accent4"/>
            </a:solidFill>
          </a:ln>
        </p:spPr>
        <p:txBody>
          <a:bodyPr wrap="square" rtlCol="0">
            <a:spAutoFit/>
          </a:bodyPr>
          <a:lstStyle/>
          <a:p>
            <a:pPr algn="ctr"/>
            <a:r>
              <a:rPr lang="en-US" sz="1200" dirty="0" smtClean="0">
                <a:latin typeface="Garamond" panose="02020404030301010803" pitchFamily="18" charset="0"/>
              </a:rPr>
              <a:t>PL:  ____________</a:t>
            </a:r>
          </a:p>
          <a:p>
            <a:pPr algn="ctr"/>
            <a:r>
              <a:rPr lang="en-US" sz="1200" dirty="0" smtClean="0">
                <a:latin typeface="Garamond" panose="02020404030301010803" pitchFamily="18" charset="0"/>
              </a:rPr>
              <a:t>PSG: </a:t>
            </a:r>
            <a:r>
              <a:rPr lang="en-US" sz="1200" dirty="0">
                <a:latin typeface="Garamond" panose="02020404030301010803" pitchFamily="18" charset="0"/>
              </a:rPr>
              <a:t>____________</a:t>
            </a:r>
            <a:endParaRPr lang="en-US" sz="1200" dirty="0" smtClean="0">
              <a:latin typeface="Garamond" panose="02020404030301010803" pitchFamily="18" charset="0"/>
            </a:endParaRPr>
          </a:p>
          <a:p>
            <a:pPr algn="ctr"/>
            <a:r>
              <a:rPr lang="en-US" sz="1200" dirty="0" smtClean="0">
                <a:latin typeface="Garamond" panose="02020404030301010803" pitchFamily="18" charset="0"/>
              </a:rPr>
              <a:t>WSL: </a:t>
            </a:r>
            <a:r>
              <a:rPr lang="en-US" sz="1200" dirty="0">
                <a:latin typeface="Garamond" panose="02020404030301010803" pitchFamily="18" charset="0"/>
              </a:rPr>
              <a:t>____________</a:t>
            </a:r>
            <a:endParaRPr lang="en-US" sz="1200" dirty="0" smtClean="0">
              <a:latin typeface="Garamond" panose="02020404030301010803" pitchFamily="18" charset="0"/>
            </a:endParaRPr>
          </a:p>
          <a:p>
            <a:pPr algn="ctr"/>
            <a:r>
              <a:rPr lang="en-US" sz="1200" dirty="0" smtClean="0">
                <a:latin typeface="Garamond" panose="02020404030301010803" pitchFamily="18" charset="0"/>
              </a:rPr>
              <a:t>1</a:t>
            </a:r>
            <a:r>
              <a:rPr lang="en-US" sz="1200" baseline="30000" dirty="0" smtClean="0">
                <a:latin typeface="Garamond" panose="02020404030301010803" pitchFamily="18" charset="0"/>
              </a:rPr>
              <a:t>st</a:t>
            </a:r>
            <a:r>
              <a:rPr lang="en-US" sz="1200" dirty="0" smtClean="0">
                <a:latin typeface="Garamond" panose="02020404030301010803" pitchFamily="18" charset="0"/>
              </a:rPr>
              <a:t> SL: </a:t>
            </a:r>
            <a:r>
              <a:rPr lang="en-US" sz="1200" dirty="0">
                <a:latin typeface="Garamond" panose="02020404030301010803" pitchFamily="18" charset="0"/>
              </a:rPr>
              <a:t>____________ </a:t>
            </a:r>
            <a:r>
              <a:rPr lang="en-US" sz="1200" dirty="0" smtClean="0">
                <a:latin typeface="Garamond" panose="02020404030301010803" pitchFamily="18" charset="0"/>
              </a:rPr>
              <a:t>  2</a:t>
            </a:r>
            <a:r>
              <a:rPr lang="en-US" sz="1200" baseline="30000" dirty="0" smtClean="0">
                <a:latin typeface="Garamond" panose="02020404030301010803" pitchFamily="18" charset="0"/>
              </a:rPr>
              <a:t>nd</a:t>
            </a:r>
            <a:r>
              <a:rPr lang="en-US" sz="1200" dirty="0" smtClean="0">
                <a:latin typeface="Garamond" panose="02020404030301010803" pitchFamily="18" charset="0"/>
              </a:rPr>
              <a:t> SL: </a:t>
            </a:r>
            <a:r>
              <a:rPr lang="en-US" sz="1200" dirty="0">
                <a:latin typeface="Garamond" panose="02020404030301010803" pitchFamily="18" charset="0"/>
              </a:rPr>
              <a:t>____________ </a:t>
            </a:r>
            <a:r>
              <a:rPr lang="en-US" sz="1200" dirty="0" smtClean="0">
                <a:latin typeface="Garamond" panose="02020404030301010803" pitchFamily="18" charset="0"/>
              </a:rPr>
              <a:t>  3</a:t>
            </a:r>
            <a:r>
              <a:rPr lang="en-US" sz="1200" baseline="30000" dirty="0" smtClean="0">
                <a:latin typeface="Garamond" panose="02020404030301010803" pitchFamily="18" charset="0"/>
              </a:rPr>
              <a:t>rd</a:t>
            </a:r>
            <a:r>
              <a:rPr lang="en-US" sz="1200" dirty="0" smtClean="0">
                <a:latin typeface="Garamond" panose="02020404030301010803" pitchFamily="18" charset="0"/>
              </a:rPr>
              <a:t> SL: </a:t>
            </a:r>
            <a:r>
              <a:rPr lang="en-US" sz="1200" dirty="0">
                <a:latin typeface="Garamond" panose="02020404030301010803" pitchFamily="18" charset="0"/>
              </a:rPr>
              <a:t>____________</a:t>
            </a:r>
            <a:endParaRPr lang="en-US" sz="1200" dirty="0" smtClean="0">
              <a:latin typeface="Garamond" panose="02020404030301010803" pitchFamily="18" charset="0"/>
            </a:endParaRPr>
          </a:p>
          <a:p>
            <a:pPr algn="ctr"/>
            <a:r>
              <a:rPr lang="en-US" sz="1200" dirty="0">
                <a:latin typeface="Garamond" panose="02020404030301010803" pitchFamily="18" charset="0"/>
              </a:rPr>
              <a:t>B</a:t>
            </a:r>
            <a:r>
              <a:rPr lang="en-US" sz="1200" dirty="0" smtClean="0">
                <a:latin typeface="Garamond" panose="02020404030301010803" pitchFamily="18" charset="0"/>
              </a:rPr>
              <a:t>TL: </a:t>
            </a:r>
            <a:r>
              <a:rPr lang="en-US" sz="1200" dirty="0">
                <a:latin typeface="Garamond" panose="02020404030301010803" pitchFamily="18" charset="0"/>
              </a:rPr>
              <a:t>____________ </a:t>
            </a:r>
            <a:r>
              <a:rPr lang="en-US" sz="1200" dirty="0" smtClean="0">
                <a:latin typeface="Garamond" panose="02020404030301010803" pitchFamily="18" charset="0"/>
              </a:rPr>
              <a:t>  ATL: </a:t>
            </a:r>
            <a:r>
              <a:rPr lang="en-US" sz="1200" dirty="0">
                <a:latin typeface="Garamond" panose="02020404030301010803" pitchFamily="18" charset="0"/>
              </a:rPr>
              <a:t>____________</a:t>
            </a:r>
            <a:endParaRPr lang="en-US" sz="1200" dirty="0" smtClean="0">
              <a:latin typeface="Garamond" panose="02020404030301010803" pitchFamily="18" charset="0"/>
            </a:endParaRPr>
          </a:p>
          <a:p>
            <a:pPr algn="ctr"/>
            <a:endParaRPr lang="en-US" sz="1200" dirty="0">
              <a:latin typeface="Garamond" panose="02020404030301010803" pitchFamily="18" charset="0"/>
            </a:endParaRPr>
          </a:p>
          <a:p>
            <a:pPr algn="ctr"/>
            <a:r>
              <a:rPr lang="en-US" sz="1200" dirty="0" smtClean="0">
                <a:latin typeface="Garamond" panose="02020404030301010803" pitchFamily="18" charset="0"/>
              </a:rPr>
              <a:t>RTO: </a:t>
            </a:r>
            <a:r>
              <a:rPr lang="en-US" sz="1200" dirty="0">
                <a:latin typeface="Garamond" panose="02020404030301010803" pitchFamily="18" charset="0"/>
              </a:rPr>
              <a:t>____________ </a:t>
            </a:r>
            <a:r>
              <a:rPr lang="en-US" sz="1200" dirty="0" smtClean="0">
                <a:latin typeface="Garamond" panose="02020404030301010803" pitchFamily="18" charset="0"/>
              </a:rPr>
              <a:t>  FO: </a:t>
            </a:r>
            <a:r>
              <a:rPr lang="en-US" sz="1200" dirty="0">
                <a:latin typeface="Garamond" panose="02020404030301010803" pitchFamily="18" charset="0"/>
              </a:rPr>
              <a:t>____________ </a:t>
            </a:r>
            <a:r>
              <a:rPr lang="en-US" sz="1200" dirty="0" smtClean="0">
                <a:latin typeface="Garamond" panose="02020404030301010803" pitchFamily="18" charset="0"/>
              </a:rPr>
              <a:t>  Medic: ____________</a:t>
            </a:r>
          </a:p>
        </p:txBody>
      </p:sp>
      <p:sp>
        <p:nvSpPr>
          <p:cNvPr id="6" name="Footer Placeholder 5"/>
          <p:cNvSpPr>
            <a:spLocks noGrp="1"/>
          </p:cNvSpPr>
          <p:nvPr>
            <p:ph type="ftr" sz="quarter" idx="11"/>
          </p:nvPr>
        </p:nvSpPr>
        <p:spPr/>
        <p:txBody>
          <a:bodyPr/>
          <a:lstStyle/>
          <a:p>
            <a:pPr>
              <a:defRPr/>
            </a:pPr>
            <a:r>
              <a:rPr lang="en-US" smtClean="0"/>
              <a:t>MyPatrolBase.com</a:t>
            </a:r>
            <a:endParaRPr lang="en-US" dirty="0"/>
          </a:p>
        </p:txBody>
      </p:sp>
      <p:sp>
        <p:nvSpPr>
          <p:cNvPr id="18" name="Slide Number Placeholder 17"/>
          <p:cNvSpPr>
            <a:spLocks noGrp="1"/>
          </p:cNvSpPr>
          <p:nvPr>
            <p:ph type="sldNum" sz="quarter" idx="12"/>
          </p:nvPr>
        </p:nvSpPr>
        <p:spPr/>
        <p:txBody>
          <a:bodyPr/>
          <a:lstStyle/>
          <a:p>
            <a:pPr>
              <a:defRPr/>
            </a:pPr>
            <a:fld id="{1EA9B139-D76A-4931-A5A9-2B0C0318493A}" type="slidenum">
              <a:rPr lang="en-US" smtClean="0"/>
              <a:pPr>
                <a:defRPr/>
              </a:pPr>
              <a:t>5</a:t>
            </a:fld>
            <a:endParaRPr lang="en-US" dirty="0"/>
          </a:p>
        </p:txBody>
      </p:sp>
    </p:spTree>
    <p:extLst>
      <p:ext uri="{BB962C8B-B14F-4D97-AF65-F5344CB8AC3E}">
        <p14:creationId xmlns:p14="http://schemas.microsoft.com/office/powerpoint/2010/main" val="2794352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w="38100"/>
        </p:spPr>
        <p:style>
          <a:lnRef idx="2">
            <a:schemeClr val="dk1"/>
          </a:lnRef>
          <a:fillRef idx="1">
            <a:schemeClr val="lt1"/>
          </a:fillRef>
          <a:effectRef idx="0">
            <a:schemeClr val="dk1"/>
          </a:effectRef>
          <a:fontRef idx="minor">
            <a:schemeClr val="dk1"/>
          </a:fontRef>
        </p:style>
        <p:txBody>
          <a:bodyPr/>
          <a:lstStyle/>
          <a:p>
            <a:pPr algn="ctr" fontAlgn="auto">
              <a:spcBef>
                <a:spcPts val="0"/>
              </a:spcBef>
              <a:spcAft>
                <a:spcPts val="0"/>
              </a:spcAft>
              <a:defRPr/>
            </a:pPr>
            <a:r>
              <a:rPr lang="en-US" sz="1050" dirty="0">
                <a:latin typeface="Garamond" panose="02020404030301010803" pitchFamily="18" charset="0"/>
                <a:cs typeface="Arial" pitchFamily="34" charset="0"/>
              </a:rPr>
              <a:t>Venues</a:t>
            </a:r>
          </a:p>
        </p:txBody>
      </p:sp>
      <p:sp>
        <p:nvSpPr>
          <p:cNvPr id="5" name="Rectangle 4"/>
          <p:cNvSpPr/>
          <p:nvPr/>
        </p:nvSpPr>
        <p:spPr>
          <a:xfrm>
            <a:off x="0" y="-15572"/>
            <a:ext cx="9144000" cy="334044"/>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smtClean="0">
                <a:solidFill>
                  <a:schemeClr val="bg1"/>
                </a:solidFill>
                <a:latin typeface="Garamond" panose="02020404030301010803" pitchFamily="18" charset="0"/>
                <a:cs typeface="Arial" pitchFamily="34" charset="0"/>
              </a:rPr>
              <a:t>GENERAL SITUATION</a:t>
            </a:r>
            <a:endParaRPr lang="en-US" sz="1400" b="1" dirty="0">
              <a:solidFill>
                <a:schemeClr val="bg1"/>
              </a:solidFill>
              <a:latin typeface="Garamond" panose="02020404030301010803" pitchFamily="18" charset="0"/>
              <a:cs typeface="Arial" pitchFamily="34" charset="0"/>
            </a:endParaRPr>
          </a:p>
        </p:txBody>
      </p:sp>
      <p:sp>
        <p:nvSpPr>
          <p:cNvPr id="6" name="Rectangle 4"/>
          <p:cNvSpPr>
            <a:spLocks noChangeArrowheads="1"/>
          </p:cNvSpPr>
          <p:nvPr/>
        </p:nvSpPr>
        <p:spPr bwMode="auto">
          <a:xfrm>
            <a:off x="0" y="0"/>
            <a:ext cx="1907704" cy="318472"/>
          </a:xfrm>
          <a:prstGeom prst="rect">
            <a:avLst/>
          </a:prstGeom>
          <a:solidFill>
            <a:schemeClr val="bg1"/>
          </a:solidFill>
          <a:ln w="25400">
            <a:solidFill>
              <a:schemeClr val="tx1"/>
            </a:solidFill>
          </a:ln>
        </p:spPr>
        <p:style>
          <a:lnRef idx="1">
            <a:schemeClr val="accent2"/>
          </a:lnRef>
          <a:fillRef idx="2">
            <a:schemeClr val="accent2"/>
          </a:fillRef>
          <a:effectRef idx="1">
            <a:schemeClr val="accent2"/>
          </a:effectRef>
          <a:fontRef idx="minor">
            <a:schemeClr val="dk1"/>
          </a:fontRef>
        </p:style>
        <p:txBody>
          <a:bodyPr lIns="132067" tIns="66032" rIns="132067" bIns="66032" rtlCol="0" anchor="ctr"/>
          <a:lstStyle/>
          <a:p>
            <a:r>
              <a:rPr lang="en-US" sz="1400" b="1" dirty="0" smtClean="0">
                <a:solidFill>
                  <a:schemeClr val="tx1"/>
                </a:solidFill>
                <a:latin typeface="Garamond" panose="02020404030301010803" pitchFamily="18" charset="0"/>
              </a:rPr>
              <a:t>1. SITUATION</a:t>
            </a:r>
            <a:endParaRPr lang="en-US" sz="1400" b="1" dirty="0">
              <a:solidFill>
                <a:schemeClr val="tx1"/>
              </a:solidFill>
              <a:latin typeface="Garamond" panose="02020404030301010803" pitchFamily="18" charset="0"/>
            </a:endParaRPr>
          </a:p>
        </p:txBody>
      </p:sp>
      <p:sp>
        <p:nvSpPr>
          <p:cNvPr id="7" name="TextBox 6"/>
          <p:cNvSpPr txBox="1"/>
          <p:nvPr/>
        </p:nvSpPr>
        <p:spPr>
          <a:xfrm>
            <a:off x="2300104" y="332656"/>
            <a:ext cx="4358580" cy="276999"/>
          </a:xfrm>
          <a:prstGeom prst="rect">
            <a:avLst/>
          </a:prstGeom>
          <a:noFill/>
        </p:spPr>
        <p:txBody>
          <a:bodyPr wrap="square" rtlCol="0">
            <a:spAutoFit/>
          </a:bodyPr>
          <a:lstStyle/>
          <a:p>
            <a:pPr algn="ctr"/>
            <a:r>
              <a:rPr lang="en-US" sz="1200" i="1" dirty="0" smtClean="0">
                <a:latin typeface="Garamond" panose="02020404030301010803" pitchFamily="18" charset="0"/>
              </a:rPr>
              <a:t>Always brief </a:t>
            </a:r>
            <a:r>
              <a:rPr lang="en-US" sz="1200" i="1" dirty="0">
                <a:latin typeface="Garamond" panose="02020404030301010803" pitchFamily="18" charset="0"/>
              </a:rPr>
              <a:t>off </a:t>
            </a:r>
            <a:r>
              <a:rPr lang="en-US" sz="1200" i="1" dirty="0" smtClean="0">
                <a:latin typeface="Garamond" panose="02020404030301010803" pitchFamily="18" charset="0"/>
              </a:rPr>
              <a:t>terrain </a:t>
            </a:r>
            <a:r>
              <a:rPr lang="en-US" sz="1200" i="1" dirty="0">
                <a:latin typeface="Garamond" panose="02020404030301010803" pitchFamily="18" charset="0"/>
              </a:rPr>
              <a:t>model, map, or </a:t>
            </a:r>
            <a:r>
              <a:rPr lang="en-US" sz="1200" i="1" dirty="0" smtClean="0">
                <a:latin typeface="Garamond" panose="02020404030301010803" pitchFamily="18" charset="0"/>
              </a:rPr>
              <a:t>concept </a:t>
            </a:r>
            <a:r>
              <a:rPr lang="en-US" sz="1200" i="1" dirty="0">
                <a:latin typeface="Garamond" panose="02020404030301010803" pitchFamily="18" charset="0"/>
              </a:rPr>
              <a:t>sketch </a:t>
            </a:r>
            <a:r>
              <a:rPr lang="en-US" sz="1200" i="1" dirty="0" smtClean="0">
                <a:latin typeface="Garamond" panose="02020404030301010803" pitchFamily="18" charset="0"/>
              </a:rPr>
              <a:t>when relevant.</a:t>
            </a:r>
            <a:endParaRPr lang="en-US" sz="1200" i="1" dirty="0">
              <a:latin typeface="Garamond" panose="02020404030301010803" pitchFamily="18" charset="0"/>
            </a:endParaRPr>
          </a:p>
        </p:txBody>
      </p:sp>
      <p:sp>
        <p:nvSpPr>
          <p:cNvPr id="8" name="Footer Placeholder 7"/>
          <p:cNvSpPr>
            <a:spLocks noGrp="1"/>
          </p:cNvSpPr>
          <p:nvPr>
            <p:ph type="ftr" sz="quarter" idx="11"/>
          </p:nvPr>
        </p:nvSpPr>
        <p:spPr/>
        <p:txBody>
          <a:bodyPr/>
          <a:lstStyle/>
          <a:p>
            <a:pPr>
              <a:defRPr/>
            </a:pPr>
            <a:r>
              <a:rPr lang="en-US" smtClean="0"/>
              <a:t>MyPatrolBase.com</a:t>
            </a:r>
            <a:endParaRPr lang="en-US" dirty="0"/>
          </a:p>
        </p:txBody>
      </p:sp>
      <p:sp>
        <p:nvSpPr>
          <p:cNvPr id="9" name="Slide Number Placeholder 8"/>
          <p:cNvSpPr>
            <a:spLocks noGrp="1"/>
          </p:cNvSpPr>
          <p:nvPr>
            <p:ph type="sldNum" sz="quarter" idx="12"/>
          </p:nvPr>
        </p:nvSpPr>
        <p:spPr/>
        <p:txBody>
          <a:bodyPr/>
          <a:lstStyle/>
          <a:p>
            <a:pPr>
              <a:defRPr/>
            </a:pPr>
            <a:fld id="{E6720408-2D1B-4BA1-A288-F5B1EE7FA1AF}" type="slidenum">
              <a:rPr lang="en-US" smtClean="0"/>
              <a:pPr>
                <a:defRPr/>
              </a:pPr>
              <a:t>6</a:t>
            </a:fld>
            <a:endParaRPr lang="en-US" dirty="0"/>
          </a:p>
        </p:txBody>
      </p:sp>
    </p:spTree>
    <p:extLst>
      <p:ext uri="{BB962C8B-B14F-4D97-AF65-F5344CB8AC3E}">
        <p14:creationId xmlns:p14="http://schemas.microsoft.com/office/powerpoint/2010/main" val="1819737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431281420"/>
              </p:ext>
            </p:extLst>
          </p:nvPr>
        </p:nvGraphicFramePr>
        <p:xfrm>
          <a:off x="0" y="298502"/>
          <a:ext cx="9144000" cy="6559498"/>
        </p:xfrm>
        <a:graphic>
          <a:graphicData uri="http://schemas.openxmlformats.org/drawingml/2006/table">
            <a:tbl>
              <a:tblPr firstRow="1" bandRow="1">
                <a:tableStyleId>{9D7B26C5-4107-4FEC-AEDC-1716B250A1EF}</a:tableStyleId>
              </a:tblPr>
              <a:tblGrid>
                <a:gridCol w="1524000">
                  <a:extLst>
                    <a:ext uri="{9D8B030D-6E8A-4147-A177-3AD203B41FA5}">
                      <a16:colId xmlns="" xmlns:a16="http://schemas.microsoft.com/office/drawing/2014/main" val="20000"/>
                    </a:ext>
                  </a:extLst>
                </a:gridCol>
                <a:gridCol w="1524000">
                  <a:extLst>
                    <a:ext uri="{9D8B030D-6E8A-4147-A177-3AD203B41FA5}">
                      <a16:colId xmlns="" xmlns:a16="http://schemas.microsoft.com/office/drawing/2014/main" val="20001"/>
                    </a:ext>
                  </a:extLst>
                </a:gridCol>
                <a:gridCol w="1524000">
                  <a:extLst>
                    <a:ext uri="{9D8B030D-6E8A-4147-A177-3AD203B41FA5}">
                      <a16:colId xmlns="" xmlns:a16="http://schemas.microsoft.com/office/drawing/2014/main" val="20002"/>
                    </a:ext>
                  </a:extLst>
                </a:gridCol>
                <a:gridCol w="1524000">
                  <a:extLst>
                    <a:ext uri="{9D8B030D-6E8A-4147-A177-3AD203B41FA5}">
                      <a16:colId xmlns="" xmlns:a16="http://schemas.microsoft.com/office/drawing/2014/main" val="20003"/>
                    </a:ext>
                  </a:extLst>
                </a:gridCol>
                <a:gridCol w="1428328">
                  <a:extLst>
                    <a:ext uri="{9D8B030D-6E8A-4147-A177-3AD203B41FA5}">
                      <a16:colId xmlns="" xmlns:a16="http://schemas.microsoft.com/office/drawing/2014/main" val="20004"/>
                    </a:ext>
                  </a:extLst>
                </a:gridCol>
                <a:gridCol w="1619672">
                  <a:extLst>
                    <a:ext uri="{9D8B030D-6E8A-4147-A177-3AD203B41FA5}">
                      <a16:colId xmlns="" xmlns:a16="http://schemas.microsoft.com/office/drawing/2014/main" val="20005"/>
                    </a:ext>
                  </a:extLst>
                </a:gridCol>
              </a:tblGrid>
              <a:tr h="651861">
                <a:tc>
                  <a:txBody>
                    <a:bodyPr/>
                    <a:lstStyle/>
                    <a:p>
                      <a:pPr algn="ctr"/>
                      <a:endParaRPr lang="en-US" sz="1600" b="1" dirty="0">
                        <a:solidFill>
                          <a:srgbClr val="FF0000"/>
                        </a:solidFill>
                        <a:latin typeface="Garamond" panose="02020404030301010803"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solidFill>
                            <a:srgbClr val="FF0000"/>
                          </a:solidFill>
                          <a:latin typeface="Garamond" panose="02020404030301010803" pitchFamily="18" charset="0"/>
                        </a:rPr>
                        <a:t>SIZE</a:t>
                      </a:r>
                      <a:r>
                        <a:rPr lang="en-US" sz="1600" b="1" baseline="0" dirty="0" smtClean="0">
                          <a:solidFill>
                            <a:srgbClr val="FF0000"/>
                          </a:solidFill>
                          <a:latin typeface="Garamond" panose="02020404030301010803" pitchFamily="18" charset="0"/>
                        </a:rPr>
                        <a:t> &amp;</a:t>
                      </a:r>
                      <a:endParaRPr lang="en-US" sz="1600" b="1" dirty="0">
                        <a:solidFill>
                          <a:srgbClr val="FF0000"/>
                        </a:solidFill>
                        <a:latin typeface="Garamond" panose="02020404030301010803" pitchFamily="18" charset="0"/>
                      </a:endParaRPr>
                    </a:p>
                    <a:p>
                      <a:pPr algn="ctr"/>
                      <a:r>
                        <a:rPr lang="en-US" sz="1600" b="1" dirty="0">
                          <a:solidFill>
                            <a:srgbClr val="FF0000"/>
                          </a:solidFill>
                          <a:latin typeface="Garamond" panose="02020404030301010803" pitchFamily="18" charset="0"/>
                        </a:rPr>
                        <a:t>RANGE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rgbClr val="FF0000"/>
                          </a:solidFill>
                          <a:latin typeface="Garamond" panose="02020404030301010803" pitchFamily="18" charset="0"/>
                        </a:rPr>
                        <a:t>LOCATION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rgbClr val="FF0000"/>
                          </a:solidFill>
                          <a:latin typeface="Garamond" panose="02020404030301010803" pitchFamily="18" charset="0"/>
                        </a:rPr>
                        <a:t>TRIGGER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rgbClr val="FF0000"/>
                          </a:solidFill>
                          <a:latin typeface="Garamond" panose="02020404030301010803" pitchFamily="18" charset="0"/>
                        </a:rPr>
                        <a:t>TIME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rgbClr val="FF0000"/>
                          </a:solidFill>
                          <a:latin typeface="Garamond" panose="02020404030301010803" pitchFamily="18" charset="0"/>
                        </a:rPr>
                        <a:t>DEDUCTION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1001660">
                <a:tc>
                  <a:txBody>
                    <a:bodyPr/>
                    <a:lstStyle/>
                    <a:p>
                      <a:pPr algn="ctr"/>
                      <a:r>
                        <a:rPr lang="en-US" sz="1600" b="1" dirty="0">
                          <a:solidFill>
                            <a:srgbClr val="FF0000"/>
                          </a:solidFill>
                          <a:latin typeface="Garamond" panose="02020404030301010803" pitchFamily="18" charset="0"/>
                        </a:rPr>
                        <a:t>RWCAS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600" b="1" dirty="0">
                        <a:solidFill>
                          <a:srgbClr val="FF0000"/>
                        </a:solidFill>
                        <a:latin typeface="Garamond" panose="02020404030301010803"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600" b="1" dirty="0">
                        <a:solidFill>
                          <a:srgbClr val="FF0000"/>
                        </a:solidFill>
                        <a:latin typeface="Garamond" panose="02020404030301010803"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600" b="1" dirty="0">
                        <a:solidFill>
                          <a:srgbClr val="FF0000"/>
                        </a:solidFill>
                        <a:latin typeface="Garamond" panose="02020404030301010803"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600" b="1" dirty="0">
                        <a:solidFill>
                          <a:srgbClr val="FF0000"/>
                        </a:solidFill>
                        <a:latin typeface="Garamond" panose="02020404030301010803"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endParaRPr lang="en-US" sz="1600" b="1" dirty="0">
                        <a:solidFill>
                          <a:srgbClr val="FF0000"/>
                        </a:solidFill>
                        <a:latin typeface="Garamond" panose="02020404030301010803"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 xmlns:a16="http://schemas.microsoft.com/office/drawing/2014/main" val="10001"/>
                  </a:ext>
                </a:extLst>
              </a:tr>
              <a:tr h="1034819">
                <a:tc>
                  <a:txBody>
                    <a:bodyPr/>
                    <a:lstStyle/>
                    <a:p>
                      <a:pPr algn="ctr"/>
                      <a:r>
                        <a:rPr lang="en-US" sz="1600" b="1" dirty="0">
                          <a:solidFill>
                            <a:srgbClr val="FF0000"/>
                          </a:solidFill>
                          <a:latin typeface="Garamond" panose="02020404030301010803" pitchFamily="18" charset="0"/>
                        </a:rPr>
                        <a:t>FWCAS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b="1" dirty="0">
                        <a:solidFill>
                          <a:srgbClr val="FF0000"/>
                        </a:solidFill>
                        <a:latin typeface="Garamond" panose="02020404030301010803"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b="1" dirty="0">
                        <a:solidFill>
                          <a:srgbClr val="FF0000"/>
                        </a:solidFill>
                        <a:latin typeface="Garamond" panose="02020404030301010803"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b="1" dirty="0">
                        <a:solidFill>
                          <a:srgbClr val="FF0000"/>
                        </a:solidFill>
                        <a:latin typeface="Garamond" panose="02020404030301010803"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b="1" dirty="0">
                        <a:solidFill>
                          <a:srgbClr val="FF0000"/>
                        </a:solidFill>
                        <a:latin typeface="Garamond" panose="02020404030301010803"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b="1" dirty="0">
                        <a:solidFill>
                          <a:srgbClr val="FF0000"/>
                        </a:solidFill>
                        <a:latin typeface="Garamond" panose="02020404030301010803"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1451389">
                <a:tc>
                  <a:txBody>
                    <a:bodyPr/>
                    <a:lstStyle/>
                    <a:p>
                      <a:pPr algn="ctr"/>
                      <a:r>
                        <a:rPr lang="en-US" sz="1600" b="1" dirty="0">
                          <a:solidFill>
                            <a:srgbClr val="FF0000"/>
                          </a:solidFill>
                          <a:latin typeface="Garamond" panose="02020404030301010803" pitchFamily="18" charset="0"/>
                        </a:rPr>
                        <a:t>FA/</a:t>
                      </a:r>
                      <a:r>
                        <a:rPr lang="en-US" sz="1600" b="1" baseline="0" dirty="0">
                          <a:solidFill>
                            <a:srgbClr val="FF0000"/>
                          </a:solidFill>
                          <a:latin typeface="Garamond" panose="02020404030301010803" pitchFamily="18" charset="0"/>
                        </a:rPr>
                        <a:t> MTRS</a:t>
                      </a:r>
                      <a:endParaRPr lang="en-US" sz="1600" b="1" dirty="0">
                        <a:solidFill>
                          <a:srgbClr val="FF0000"/>
                        </a:solidFill>
                        <a:latin typeface="Garamond" panose="02020404030301010803"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b="1" dirty="0">
                        <a:solidFill>
                          <a:srgbClr val="FF0000"/>
                        </a:solidFill>
                        <a:latin typeface="Garamond" panose="02020404030301010803"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b="1" dirty="0">
                        <a:solidFill>
                          <a:srgbClr val="FF0000"/>
                        </a:solidFill>
                        <a:latin typeface="Garamond" panose="02020404030301010803"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b="1" dirty="0">
                        <a:solidFill>
                          <a:srgbClr val="FF0000"/>
                        </a:solidFill>
                        <a:latin typeface="Garamond" panose="02020404030301010803"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b="1" dirty="0">
                        <a:solidFill>
                          <a:srgbClr val="FF0000"/>
                        </a:solidFill>
                        <a:latin typeface="Garamond" panose="02020404030301010803"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b="1" dirty="0">
                        <a:solidFill>
                          <a:srgbClr val="FF0000"/>
                        </a:solidFill>
                        <a:latin typeface="Garamond" panose="02020404030301010803"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1349403">
                <a:tc>
                  <a:txBody>
                    <a:bodyPr/>
                    <a:lstStyle/>
                    <a:p>
                      <a:pPr algn="ctr"/>
                      <a:r>
                        <a:rPr lang="en-US" sz="1600" b="1" dirty="0">
                          <a:solidFill>
                            <a:srgbClr val="FF0000"/>
                          </a:solidFill>
                          <a:latin typeface="Garamond" panose="02020404030301010803" pitchFamily="18" charset="0"/>
                        </a:rPr>
                        <a:t>RESERVES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b="1" dirty="0">
                        <a:solidFill>
                          <a:srgbClr val="FF0000"/>
                        </a:solidFill>
                        <a:latin typeface="Garamond" panose="02020404030301010803"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b="1" dirty="0">
                        <a:solidFill>
                          <a:srgbClr val="FF0000"/>
                        </a:solidFill>
                        <a:latin typeface="Garamond" panose="02020404030301010803"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b="1" dirty="0">
                        <a:solidFill>
                          <a:srgbClr val="FF0000"/>
                        </a:solidFill>
                        <a:latin typeface="Garamond" panose="02020404030301010803"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b="1" dirty="0">
                        <a:solidFill>
                          <a:srgbClr val="FF0000"/>
                        </a:solidFill>
                        <a:latin typeface="Garamond" panose="02020404030301010803"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b="1" dirty="0">
                        <a:solidFill>
                          <a:srgbClr val="FF0000"/>
                        </a:solidFill>
                        <a:latin typeface="Garamond" panose="02020404030301010803"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1070366">
                <a:tc>
                  <a:txBody>
                    <a:bodyPr/>
                    <a:lstStyle/>
                    <a:p>
                      <a:pPr algn="ctr"/>
                      <a:r>
                        <a:rPr lang="en-US" sz="1600" b="1" dirty="0">
                          <a:solidFill>
                            <a:srgbClr val="FF0000"/>
                          </a:solidFill>
                          <a:latin typeface="Garamond" panose="02020404030301010803" pitchFamily="18" charset="0"/>
                        </a:rPr>
                        <a:t>OTHER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b="1" dirty="0">
                        <a:solidFill>
                          <a:srgbClr val="FF0000"/>
                        </a:solidFill>
                        <a:latin typeface="Garamond" panose="02020404030301010803"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b="1" dirty="0">
                        <a:solidFill>
                          <a:srgbClr val="FF0000"/>
                        </a:solidFill>
                        <a:latin typeface="Garamond" panose="02020404030301010803"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b="1" dirty="0">
                        <a:solidFill>
                          <a:srgbClr val="FF0000"/>
                        </a:solidFill>
                        <a:latin typeface="Garamond" panose="02020404030301010803"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b="1" dirty="0">
                        <a:solidFill>
                          <a:srgbClr val="FF0000"/>
                        </a:solidFill>
                        <a:latin typeface="Garamond" panose="02020404030301010803"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b="1" dirty="0">
                        <a:solidFill>
                          <a:srgbClr val="FF0000"/>
                        </a:solidFill>
                        <a:latin typeface="Garamond" panose="02020404030301010803"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bl>
          </a:graphicData>
        </a:graphic>
      </p:graphicFrame>
      <p:sp>
        <p:nvSpPr>
          <p:cNvPr id="8" name="Rectangle 4"/>
          <p:cNvSpPr>
            <a:spLocks noChangeArrowheads="1"/>
          </p:cNvSpPr>
          <p:nvPr/>
        </p:nvSpPr>
        <p:spPr bwMode="auto">
          <a:xfrm>
            <a:off x="0" y="6416"/>
            <a:ext cx="9144000" cy="279265"/>
          </a:xfrm>
          <a:prstGeom prst="rect">
            <a:avLst/>
          </a:prstGeom>
          <a:solidFill>
            <a:srgbClr val="FF0000"/>
          </a:solidFill>
          <a:ln w="25400">
            <a:solidFill>
              <a:schemeClr val="tx1"/>
            </a:solidFill>
          </a:ln>
        </p:spPr>
        <p:style>
          <a:lnRef idx="1">
            <a:schemeClr val="accent2"/>
          </a:lnRef>
          <a:fillRef idx="2">
            <a:schemeClr val="accent2"/>
          </a:fillRef>
          <a:effectRef idx="1">
            <a:schemeClr val="accent2"/>
          </a:effectRef>
          <a:fontRef idx="minor">
            <a:schemeClr val="dk1"/>
          </a:fontRef>
        </p:style>
        <p:txBody>
          <a:bodyPr lIns="132067" tIns="66032" rIns="132067" bIns="66032" rtlCol="0" anchor="ctr"/>
          <a:lstStyle/>
          <a:p>
            <a:pPr algn="ctr"/>
            <a:r>
              <a:rPr lang="en-US" sz="1400" b="1" dirty="0">
                <a:solidFill>
                  <a:schemeClr val="accent3"/>
                </a:solidFill>
                <a:latin typeface="Garamond" panose="02020404030301010803" pitchFamily="18" charset="0"/>
              </a:rPr>
              <a:t>AREA OF </a:t>
            </a:r>
            <a:r>
              <a:rPr lang="en-US" sz="1400" b="1" dirty="0" smtClean="0">
                <a:solidFill>
                  <a:schemeClr val="accent3"/>
                </a:solidFill>
                <a:latin typeface="Garamond" panose="02020404030301010803" pitchFamily="18" charset="0"/>
              </a:rPr>
              <a:t>INTEREST BY HOW ENEMY CAN ENGAGE US</a:t>
            </a:r>
            <a:endParaRPr lang="en-US" sz="1400" b="1" dirty="0">
              <a:solidFill>
                <a:schemeClr val="accent3"/>
              </a:solidFill>
              <a:latin typeface="Garamond" panose="02020404030301010803" pitchFamily="18" charset="0"/>
            </a:endParaRPr>
          </a:p>
        </p:txBody>
      </p:sp>
      <p:sp>
        <p:nvSpPr>
          <p:cNvPr id="10" name="Rectangle 4"/>
          <p:cNvSpPr>
            <a:spLocks noChangeArrowheads="1"/>
          </p:cNvSpPr>
          <p:nvPr/>
        </p:nvSpPr>
        <p:spPr bwMode="auto">
          <a:xfrm>
            <a:off x="0" y="6416"/>
            <a:ext cx="1043608" cy="279265"/>
          </a:xfrm>
          <a:prstGeom prst="rect">
            <a:avLst/>
          </a:prstGeom>
          <a:solidFill>
            <a:schemeClr val="bg1"/>
          </a:solidFill>
          <a:ln w="25400">
            <a:solidFill>
              <a:schemeClr val="tx1"/>
            </a:solidFill>
          </a:ln>
        </p:spPr>
        <p:style>
          <a:lnRef idx="1">
            <a:schemeClr val="accent2"/>
          </a:lnRef>
          <a:fillRef idx="2">
            <a:schemeClr val="accent2"/>
          </a:fillRef>
          <a:effectRef idx="1">
            <a:schemeClr val="accent2"/>
          </a:effectRef>
          <a:fontRef idx="minor">
            <a:schemeClr val="dk1"/>
          </a:fontRef>
        </p:style>
        <p:txBody>
          <a:bodyPr lIns="0" tIns="66032" rIns="0" bIns="66032" rtlCol="0" anchor="ctr"/>
          <a:lstStyle/>
          <a:p>
            <a:pPr algn="ctr"/>
            <a:r>
              <a:rPr lang="en-US" sz="1200" i="1" dirty="0" smtClean="0">
                <a:solidFill>
                  <a:schemeClr val="tx1"/>
                </a:solidFill>
                <a:latin typeface="Garamond" panose="02020404030301010803" pitchFamily="18" charset="0"/>
              </a:rPr>
              <a:t>Situation Con’t</a:t>
            </a:r>
            <a:endParaRPr lang="en-US" sz="1200" i="1" dirty="0">
              <a:solidFill>
                <a:schemeClr val="tx1"/>
              </a:solidFill>
              <a:latin typeface="Garamond" panose="02020404030301010803" pitchFamily="18" charset="0"/>
            </a:endParaRPr>
          </a:p>
        </p:txBody>
      </p:sp>
      <p:sp>
        <p:nvSpPr>
          <p:cNvPr id="2" name="Footer Placeholder 1"/>
          <p:cNvSpPr>
            <a:spLocks noGrp="1"/>
          </p:cNvSpPr>
          <p:nvPr>
            <p:ph type="ftr" sz="quarter" idx="11"/>
          </p:nvPr>
        </p:nvSpPr>
        <p:spPr/>
        <p:txBody>
          <a:bodyPr/>
          <a:lstStyle/>
          <a:p>
            <a:pPr>
              <a:defRPr/>
            </a:pPr>
            <a:r>
              <a:rPr lang="en-US" smtClean="0"/>
              <a:t>MyPatrolBase.com</a:t>
            </a:r>
            <a:endParaRPr lang="en-US" dirty="0"/>
          </a:p>
        </p:txBody>
      </p:sp>
      <p:sp>
        <p:nvSpPr>
          <p:cNvPr id="3" name="Slide Number Placeholder 2"/>
          <p:cNvSpPr>
            <a:spLocks noGrp="1"/>
          </p:cNvSpPr>
          <p:nvPr>
            <p:ph type="sldNum" sz="quarter" idx="12"/>
          </p:nvPr>
        </p:nvSpPr>
        <p:spPr/>
        <p:txBody>
          <a:bodyPr/>
          <a:lstStyle/>
          <a:p>
            <a:pPr>
              <a:defRPr/>
            </a:pPr>
            <a:fld id="{1EA9B139-D76A-4931-A5A9-2B0C0318493A}" type="slidenum">
              <a:rPr lang="en-US" smtClean="0"/>
              <a:pPr>
                <a:defRPr/>
              </a:pPr>
              <a:t>7</a:t>
            </a:fld>
            <a:endParaRPr lang="en-US" dirty="0"/>
          </a:p>
        </p:txBody>
      </p:sp>
    </p:spTree>
    <p:extLst>
      <p:ext uri="{BB962C8B-B14F-4D97-AF65-F5344CB8AC3E}">
        <p14:creationId xmlns:p14="http://schemas.microsoft.com/office/powerpoint/2010/main" val="750781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568407" y="5589058"/>
            <a:ext cx="4572000" cy="1268941"/>
          </a:xfrm>
          <a:prstGeom prst="rect">
            <a:avLst/>
          </a:prstGeom>
        </p:spPr>
        <p:style>
          <a:lnRef idx="2">
            <a:schemeClr val="dk1"/>
          </a:lnRef>
          <a:fillRef idx="1">
            <a:schemeClr val="lt1"/>
          </a:fillRef>
          <a:effectRef idx="0">
            <a:schemeClr val="dk1"/>
          </a:effectRef>
          <a:fontRef idx="minor">
            <a:schemeClr val="dk1"/>
          </a:fontRef>
        </p:style>
        <p:txBody>
          <a:bodyPr tIns="0" bIns="0"/>
          <a:lstStyle/>
          <a:p>
            <a:pPr algn="just"/>
            <a:endParaRPr lang="en-US" sz="900" dirty="0" smtClean="0">
              <a:solidFill>
                <a:srgbClr val="000000"/>
              </a:solidFill>
              <a:latin typeface="Garamond" panose="02020404030301010803" pitchFamily="18" charset="0"/>
              <a:cs typeface="Arial" charset="0"/>
            </a:endParaRPr>
          </a:p>
          <a:p>
            <a:pPr algn="just"/>
            <a:r>
              <a:rPr lang="en-US" sz="1400" dirty="0" smtClean="0">
                <a:solidFill>
                  <a:srgbClr val="000000"/>
                </a:solidFill>
                <a:latin typeface="Garamond" panose="02020404030301010803" pitchFamily="18" charset="0"/>
                <a:cs typeface="Arial" charset="0"/>
              </a:rPr>
              <a:t>(e) </a:t>
            </a:r>
            <a:r>
              <a:rPr lang="en-US" b="1" dirty="0" smtClean="0">
                <a:solidFill>
                  <a:srgbClr val="000000"/>
                </a:solidFill>
                <a:latin typeface="Garamond" panose="02020404030301010803" pitchFamily="18" charset="0"/>
                <a:cs typeface="Arial" charset="0"/>
              </a:rPr>
              <a:t>Point</a:t>
            </a:r>
            <a:endParaRPr lang="en-US" sz="1200" dirty="0">
              <a:solidFill>
                <a:srgbClr val="000000"/>
              </a:solidFill>
              <a:latin typeface="Garamond" panose="02020404030301010803" pitchFamily="18" charset="0"/>
              <a:cs typeface="Arial" charset="0"/>
            </a:endParaRPr>
          </a:p>
          <a:p>
            <a:pPr algn="just"/>
            <a:endParaRPr lang="en-US" sz="1200" b="1" dirty="0">
              <a:solidFill>
                <a:srgbClr val="000000"/>
              </a:solidFill>
              <a:latin typeface="Garamond" panose="02020404030301010803" pitchFamily="18" charset="0"/>
              <a:cs typeface="Arial" charset="0"/>
            </a:endParaRPr>
          </a:p>
          <a:p>
            <a:r>
              <a:rPr lang="en-US" sz="1200" b="1" dirty="0" smtClean="0">
                <a:solidFill>
                  <a:srgbClr val="000000"/>
                </a:solidFill>
                <a:latin typeface="Garamond" panose="02020404030301010803" pitchFamily="18" charset="0"/>
                <a:cs typeface="Arial" charset="0"/>
              </a:rPr>
              <a:t>We are here: </a:t>
            </a:r>
            <a:r>
              <a:rPr lang="en-US" sz="1200" dirty="0" smtClean="0">
                <a:solidFill>
                  <a:srgbClr val="000000"/>
                </a:solidFill>
                <a:latin typeface="Garamond" panose="02020404030301010803" pitchFamily="18" charset="0"/>
                <a:cs typeface="Arial" charset="0"/>
              </a:rPr>
              <a:t>___________________________</a:t>
            </a:r>
            <a:endParaRPr lang="en-US" sz="1200" dirty="0">
              <a:solidFill>
                <a:srgbClr val="000000"/>
              </a:solidFill>
              <a:latin typeface="Garamond" panose="02020404030301010803" pitchFamily="18" charset="0"/>
              <a:cs typeface="Arial" charset="0"/>
            </a:endParaRPr>
          </a:p>
          <a:p>
            <a:endParaRPr lang="en-US" sz="1200" b="1" dirty="0">
              <a:solidFill>
                <a:srgbClr val="000000"/>
              </a:solidFill>
              <a:latin typeface="Garamond" panose="02020404030301010803" pitchFamily="18" charset="0"/>
              <a:cs typeface="Arial" charset="0"/>
            </a:endParaRPr>
          </a:p>
          <a:p>
            <a:r>
              <a:rPr lang="en-US" sz="1200" b="1" dirty="0" smtClean="0">
                <a:solidFill>
                  <a:srgbClr val="000000"/>
                </a:solidFill>
                <a:latin typeface="Garamond" panose="02020404030301010803" pitchFamily="18" charset="0"/>
                <a:cs typeface="Arial" charset="0"/>
              </a:rPr>
              <a:t>Our OBJ is here: </a:t>
            </a:r>
            <a:r>
              <a:rPr lang="en-US" sz="1200" dirty="0" smtClean="0">
                <a:solidFill>
                  <a:srgbClr val="000000"/>
                </a:solidFill>
                <a:latin typeface="Garamond" panose="02020404030301010803" pitchFamily="18" charset="0"/>
                <a:cs typeface="Arial" charset="0"/>
              </a:rPr>
              <a:t>_______________________</a:t>
            </a:r>
            <a:endParaRPr lang="en-US" sz="1200" b="1" dirty="0">
              <a:solidFill>
                <a:srgbClr val="000000"/>
              </a:solidFill>
              <a:latin typeface="Garamond" panose="02020404030301010803" pitchFamily="18" charset="0"/>
              <a:cs typeface="Arial" charset="0"/>
            </a:endParaRPr>
          </a:p>
        </p:txBody>
      </p:sp>
      <p:sp>
        <p:nvSpPr>
          <p:cNvPr id="5" name="Rectangle 4"/>
          <p:cNvSpPr/>
          <p:nvPr/>
        </p:nvSpPr>
        <p:spPr>
          <a:xfrm>
            <a:off x="0" y="0"/>
            <a:ext cx="9144000" cy="6858000"/>
          </a:xfrm>
          <a:prstGeom prst="rect">
            <a:avLst/>
          </a:prstGeom>
          <a:noFill/>
          <a:ln w="38100"/>
        </p:spPr>
        <p:style>
          <a:lnRef idx="2">
            <a:schemeClr val="dk1"/>
          </a:lnRef>
          <a:fillRef idx="1">
            <a:schemeClr val="lt1"/>
          </a:fillRef>
          <a:effectRef idx="0">
            <a:schemeClr val="dk1"/>
          </a:effectRef>
          <a:fontRef idx="minor">
            <a:schemeClr val="dk1"/>
          </a:fontRef>
        </p:style>
        <p:txBody>
          <a:bodyPr/>
          <a:lstStyle/>
          <a:p>
            <a:pPr algn="ctr" fontAlgn="auto">
              <a:spcBef>
                <a:spcPts val="0"/>
              </a:spcBef>
              <a:spcAft>
                <a:spcPts val="0"/>
              </a:spcAft>
              <a:defRPr/>
            </a:pPr>
            <a:r>
              <a:rPr lang="en-US" sz="1050" dirty="0">
                <a:latin typeface="Garamond" panose="02020404030301010803" pitchFamily="18" charset="0"/>
                <a:cs typeface="Arial" pitchFamily="34" charset="0"/>
              </a:rPr>
              <a:t>Venues</a:t>
            </a:r>
          </a:p>
        </p:txBody>
      </p:sp>
      <p:sp>
        <p:nvSpPr>
          <p:cNvPr id="18" name="Rectangle 17"/>
          <p:cNvSpPr/>
          <p:nvPr/>
        </p:nvSpPr>
        <p:spPr>
          <a:xfrm>
            <a:off x="0" y="0"/>
            <a:ext cx="9144000" cy="30666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200" b="1" dirty="0" smtClean="0">
                <a:solidFill>
                  <a:schemeClr val="bg1"/>
                </a:solidFill>
                <a:latin typeface="Garamond" panose="02020404030301010803" pitchFamily="18" charset="0"/>
                <a:cs typeface="Arial" pitchFamily="34" charset="0"/>
              </a:rPr>
              <a:t>                                         a.  AREA </a:t>
            </a:r>
            <a:r>
              <a:rPr lang="en-US" sz="1200" b="1" dirty="0">
                <a:solidFill>
                  <a:schemeClr val="bg1"/>
                </a:solidFill>
                <a:latin typeface="Garamond" panose="02020404030301010803" pitchFamily="18" charset="0"/>
                <a:cs typeface="Arial" pitchFamily="34" charset="0"/>
              </a:rPr>
              <a:t>OF </a:t>
            </a:r>
            <a:r>
              <a:rPr lang="en-US" sz="1200" b="1" dirty="0" smtClean="0">
                <a:solidFill>
                  <a:schemeClr val="bg1"/>
                </a:solidFill>
                <a:latin typeface="Garamond" panose="02020404030301010803" pitchFamily="18" charset="0"/>
                <a:cs typeface="Arial" pitchFamily="34" charset="0"/>
              </a:rPr>
              <a:t>INTEREST                                                                     b.  AREA OF OPERATIONS</a:t>
            </a:r>
            <a:endParaRPr lang="en-US" sz="1200" b="1" dirty="0">
              <a:solidFill>
                <a:schemeClr val="bg1"/>
              </a:solidFill>
              <a:latin typeface="Garamond" panose="02020404030301010803" pitchFamily="18" charset="0"/>
              <a:cs typeface="Arial" pitchFamily="34" charset="0"/>
            </a:endParaRPr>
          </a:p>
        </p:txBody>
      </p:sp>
      <p:cxnSp>
        <p:nvCxnSpPr>
          <p:cNvPr id="4" name="Straight Connector 3"/>
          <p:cNvCxnSpPr>
            <a:endCxn id="18" idx="0"/>
          </p:cNvCxnSpPr>
          <p:nvPr/>
        </p:nvCxnSpPr>
        <p:spPr>
          <a:xfrm flipV="1">
            <a:off x="4572000" y="0"/>
            <a:ext cx="0" cy="5486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Rectangle 4"/>
          <p:cNvSpPr>
            <a:spLocks noChangeArrowheads="1"/>
          </p:cNvSpPr>
          <p:nvPr/>
        </p:nvSpPr>
        <p:spPr bwMode="auto">
          <a:xfrm>
            <a:off x="0" y="0"/>
            <a:ext cx="1043608" cy="306660"/>
          </a:xfrm>
          <a:prstGeom prst="rect">
            <a:avLst/>
          </a:prstGeom>
          <a:solidFill>
            <a:schemeClr val="bg1"/>
          </a:solidFill>
          <a:ln w="25400">
            <a:solidFill>
              <a:schemeClr val="tx1"/>
            </a:solidFill>
          </a:ln>
        </p:spPr>
        <p:style>
          <a:lnRef idx="1">
            <a:schemeClr val="accent2"/>
          </a:lnRef>
          <a:fillRef idx="2">
            <a:schemeClr val="accent2"/>
          </a:fillRef>
          <a:effectRef idx="1">
            <a:schemeClr val="accent2"/>
          </a:effectRef>
          <a:fontRef idx="minor">
            <a:schemeClr val="dk1"/>
          </a:fontRef>
        </p:style>
        <p:txBody>
          <a:bodyPr lIns="0" tIns="66032" rIns="0" bIns="66032" rtlCol="0" anchor="ctr"/>
          <a:lstStyle/>
          <a:p>
            <a:pPr algn="ctr"/>
            <a:r>
              <a:rPr lang="en-US" sz="1200" i="1" dirty="0" smtClean="0">
                <a:solidFill>
                  <a:schemeClr val="tx1"/>
                </a:solidFill>
                <a:latin typeface="Garamond" panose="02020404030301010803" pitchFamily="18" charset="0"/>
              </a:rPr>
              <a:t>Situation Con’t</a:t>
            </a:r>
            <a:endParaRPr lang="en-US" sz="1200" i="1" dirty="0">
              <a:solidFill>
                <a:schemeClr val="tx1"/>
              </a:solidFill>
              <a:latin typeface="Garamond" panose="02020404030301010803" pitchFamily="18" charset="0"/>
            </a:endParaRPr>
          </a:p>
        </p:txBody>
      </p:sp>
      <p:sp>
        <p:nvSpPr>
          <p:cNvPr id="15" name="Rectangle 14"/>
          <p:cNvSpPr/>
          <p:nvPr/>
        </p:nvSpPr>
        <p:spPr>
          <a:xfrm>
            <a:off x="0" y="306660"/>
            <a:ext cx="4572000" cy="2834308"/>
          </a:xfrm>
          <a:prstGeom prst="rect">
            <a:avLst/>
          </a:prstGeom>
        </p:spPr>
        <p:style>
          <a:lnRef idx="2">
            <a:schemeClr val="dk1"/>
          </a:lnRef>
          <a:fillRef idx="1">
            <a:schemeClr val="lt1"/>
          </a:fillRef>
          <a:effectRef idx="0">
            <a:schemeClr val="dk1"/>
          </a:effectRef>
          <a:fontRef idx="minor">
            <a:schemeClr val="dk1"/>
          </a:fontRef>
        </p:style>
        <p:txBody>
          <a:bodyPr/>
          <a:lstStyle/>
          <a:p>
            <a:r>
              <a:rPr lang="en-US" sz="1400" dirty="0" smtClean="0">
                <a:solidFill>
                  <a:srgbClr val="000000"/>
                </a:solidFill>
                <a:latin typeface="Garamond" panose="02020404030301010803" pitchFamily="18" charset="0"/>
                <a:cs typeface="Arial" charset="0"/>
              </a:rPr>
              <a:t>(a) </a:t>
            </a:r>
            <a:r>
              <a:rPr lang="en-US" b="1" dirty="0" smtClean="0">
                <a:solidFill>
                  <a:srgbClr val="000000"/>
                </a:solidFill>
                <a:latin typeface="Garamond" panose="02020404030301010803" pitchFamily="18" charset="0"/>
                <a:cs typeface="Arial" charset="0"/>
              </a:rPr>
              <a:t>Orient</a:t>
            </a:r>
            <a:r>
              <a:rPr lang="en-US" sz="1100" b="1" dirty="0" smtClean="0">
                <a:solidFill>
                  <a:srgbClr val="000000"/>
                </a:solidFill>
                <a:latin typeface="Garamond" panose="02020404030301010803" pitchFamily="18" charset="0"/>
                <a:cs typeface="Arial" charset="0"/>
              </a:rPr>
              <a:t> </a:t>
            </a:r>
            <a:r>
              <a:rPr lang="en-US" sz="1100" i="1" dirty="0" smtClean="0">
                <a:solidFill>
                  <a:srgbClr val="000000"/>
                </a:solidFill>
                <a:latin typeface="Garamond" panose="02020404030301010803" pitchFamily="18" charset="0"/>
                <a:cs typeface="Arial" charset="0"/>
              </a:rPr>
              <a:t>(“This is N, S, E, W.  A major city to the N is _______, a major city to the S is_______, etc.”)</a:t>
            </a:r>
            <a:endParaRPr lang="en-US" sz="1100" i="1" dirty="0">
              <a:solidFill>
                <a:srgbClr val="000000"/>
              </a:solidFill>
              <a:latin typeface="Garamond" panose="02020404030301010803" pitchFamily="18" charset="0"/>
              <a:cs typeface="Arial" charset="0"/>
            </a:endParaRPr>
          </a:p>
          <a:p>
            <a:pPr algn="just"/>
            <a:endParaRPr lang="en-US" sz="1100" dirty="0">
              <a:solidFill>
                <a:srgbClr val="000000"/>
              </a:solidFill>
              <a:latin typeface="Garamond" panose="02020404030301010803" pitchFamily="18" charset="0"/>
              <a:cs typeface="Arial" charset="0"/>
            </a:endParaRPr>
          </a:p>
          <a:p>
            <a:pPr algn="just"/>
            <a:r>
              <a:rPr lang="en-US" b="1" dirty="0" smtClean="0">
                <a:solidFill>
                  <a:srgbClr val="000000"/>
                </a:solidFill>
                <a:latin typeface="Garamond" panose="02020404030301010803" pitchFamily="18" charset="0"/>
                <a:cs typeface="Arial" charset="0"/>
              </a:rPr>
              <a:t>N</a:t>
            </a:r>
            <a:r>
              <a:rPr lang="en-US" b="1" dirty="0">
                <a:solidFill>
                  <a:srgbClr val="000000"/>
                </a:solidFill>
                <a:latin typeface="Garamond" panose="02020404030301010803" pitchFamily="18" charset="0"/>
                <a:cs typeface="Arial" charset="0"/>
              </a:rPr>
              <a:t>: </a:t>
            </a:r>
            <a:r>
              <a:rPr lang="en-US" dirty="0">
                <a:solidFill>
                  <a:srgbClr val="000000"/>
                </a:solidFill>
                <a:latin typeface="Garamond" panose="02020404030301010803" pitchFamily="18" charset="0"/>
                <a:cs typeface="Arial" charset="0"/>
              </a:rPr>
              <a:t>____________________________________</a:t>
            </a:r>
            <a:endParaRPr lang="en-US" b="1" dirty="0">
              <a:solidFill>
                <a:srgbClr val="000000"/>
              </a:solidFill>
              <a:latin typeface="Garamond" panose="02020404030301010803" pitchFamily="18" charset="0"/>
              <a:cs typeface="Arial" charset="0"/>
            </a:endParaRPr>
          </a:p>
          <a:p>
            <a:pPr algn="just"/>
            <a:endParaRPr lang="en-US" b="1" dirty="0">
              <a:solidFill>
                <a:srgbClr val="000000"/>
              </a:solidFill>
              <a:latin typeface="Garamond" panose="02020404030301010803" pitchFamily="18" charset="0"/>
              <a:cs typeface="Arial" charset="0"/>
            </a:endParaRPr>
          </a:p>
          <a:p>
            <a:pPr algn="just"/>
            <a:r>
              <a:rPr lang="en-US" b="1" dirty="0">
                <a:solidFill>
                  <a:srgbClr val="000000"/>
                </a:solidFill>
                <a:latin typeface="Garamond" panose="02020404030301010803" pitchFamily="18" charset="0"/>
                <a:cs typeface="Arial" charset="0"/>
              </a:rPr>
              <a:t>S: </a:t>
            </a:r>
            <a:r>
              <a:rPr lang="en-US" dirty="0">
                <a:solidFill>
                  <a:srgbClr val="000000"/>
                </a:solidFill>
                <a:latin typeface="Garamond" panose="02020404030301010803" pitchFamily="18" charset="0"/>
                <a:cs typeface="Arial" charset="0"/>
              </a:rPr>
              <a:t>____________________________________</a:t>
            </a:r>
            <a:endParaRPr lang="en-US" b="1" dirty="0">
              <a:solidFill>
                <a:srgbClr val="000000"/>
              </a:solidFill>
              <a:latin typeface="Garamond" panose="02020404030301010803" pitchFamily="18" charset="0"/>
              <a:cs typeface="Arial" charset="0"/>
            </a:endParaRPr>
          </a:p>
          <a:p>
            <a:pPr algn="just"/>
            <a:endParaRPr lang="en-US" b="1" dirty="0">
              <a:solidFill>
                <a:srgbClr val="000000"/>
              </a:solidFill>
              <a:latin typeface="Garamond" panose="02020404030301010803" pitchFamily="18" charset="0"/>
              <a:cs typeface="Arial" charset="0"/>
            </a:endParaRPr>
          </a:p>
          <a:p>
            <a:pPr algn="just"/>
            <a:r>
              <a:rPr lang="en-US" b="1" dirty="0">
                <a:solidFill>
                  <a:srgbClr val="000000"/>
                </a:solidFill>
                <a:latin typeface="Garamond" panose="02020404030301010803" pitchFamily="18" charset="0"/>
                <a:cs typeface="Arial" charset="0"/>
              </a:rPr>
              <a:t>E: </a:t>
            </a:r>
            <a:r>
              <a:rPr lang="en-US" dirty="0">
                <a:solidFill>
                  <a:srgbClr val="000000"/>
                </a:solidFill>
                <a:latin typeface="Garamond" panose="02020404030301010803" pitchFamily="18" charset="0"/>
                <a:cs typeface="Arial" charset="0"/>
              </a:rPr>
              <a:t>____________________________________</a:t>
            </a:r>
            <a:endParaRPr lang="en-US" b="1" dirty="0">
              <a:solidFill>
                <a:srgbClr val="000000"/>
              </a:solidFill>
              <a:latin typeface="Garamond" panose="02020404030301010803" pitchFamily="18" charset="0"/>
              <a:cs typeface="Arial" charset="0"/>
            </a:endParaRPr>
          </a:p>
          <a:p>
            <a:pPr algn="just"/>
            <a:endParaRPr lang="en-US" b="1" dirty="0">
              <a:solidFill>
                <a:srgbClr val="000000"/>
              </a:solidFill>
              <a:latin typeface="Garamond" panose="02020404030301010803" pitchFamily="18" charset="0"/>
              <a:cs typeface="Arial" charset="0"/>
            </a:endParaRPr>
          </a:p>
          <a:p>
            <a:pPr algn="just"/>
            <a:r>
              <a:rPr lang="en-US" b="1" dirty="0">
                <a:solidFill>
                  <a:srgbClr val="000000"/>
                </a:solidFill>
                <a:latin typeface="Garamond" panose="02020404030301010803" pitchFamily="18" charset="0"/>
                <a:cs typeface="Arial" charset="0"/>
              </a:rPr>
              <a:t>W: </a:t>
            </a:r>
            <a:r>
              <a:rPr lang="en-US" dirty="0">
                <a:solidFill>
                  <a:srgbClr val="000000"/>
                </a:solidFill>
                <a:latin typeface="Garamond" panose="02020404030301010803" pitchFamily="18" charset="0"/>
                <a:cs typeface="Arial" charset="0"/>
              </a:rPr>
              <a:t>____________________________________</a:t>
            </a:r>
            <a:endParaRPr lang="en-US" b="1" dirty="0">
              <a:solidFill>
                <a:srgbClr val="000000"/>
              </a:solidFill>
              <a:latin typeface="Garamond" panose="02020404030301010803" pitchFamily="18" charset="0"/>
              <a:cs typeface="Arial" charset="0"/>
            </a:endParaRPr>
          </a:p>
          <a:p>
            <a:pPr algn="just"/>
            <a:endParaRPr lang="en-US" sz="1100" b="1" dirty="0">
              <a:solidFill>
                <a:srgbClr val="000000"/>
              </a:solidFill>
              <a:latin typeface="Garamond" panose="02020404030301010803" pitchFamily="18" charset="0"/>
              <a:cs typeface="Arial" charset="0"/>
            </a:endParaRPr>
          </a:p>
        </p:txBody>
      </p:sp>
      <p:sp>
        <p:nvSpPr>
          <p:cNvPr id="16" name="Rectangle 15"/>
          <p:cNvSpPr/>
          <p:nvPr/>
        </p:nvSpPr>
        <p:spPr>
          <a:xfrm>
            <a:off x="4572000" y="315572"/>
            <a:ext cx="4572000" cy="2825396"/>
          </a:xfrm>
          <a:prstGeom prst="rect">
            <a:avLst/>
          </a:prstGeom>
        </p:spPr>
        <p:style>
          <a:lnRef idx="2">
            <a:schemeClr val="dk1"/>
          </a:lnRef>
          <a:fillRef idx="1">
            <a:schemeClr val="lt1"/>
          </a:fillRef>
          <a:effectRef idx="0">
            <a:schemeClr val="dk1"/>
          </a:effectRef>
          <a:fontRef idx="minor">
            <a:schemeClr val="dk1"/>
          </a:fontRef>
        </p:style>
        <p:txBody>
          <a:bodyPr/>
          <a:lstStyle/>
          <a:p>
            <a:r>
              <a:rPr lang="en-US" sz="1400" dirty="0" smtClean="0">
                <a:solidFill>
                  <a:srgbClr val="000000"/>
                </a:solidFill>
                <a:latin typeface="Garamond" panose="02020404030301010803" pitchFamily="18" charset="0"/>
                <a:cs typeface="Arial" charset="0"/>
              </a:rPr>
              <a:t>(c) </a:t>
            </a:r>
            <a:r>
              <a:rPr lang="en-US" b="1" dirty="0" smtClean="0">
                <a:solidFill>
                  <a:srgbClr val="000000"/>
                </a:solidFill>
                <a:latin typeface="Garamond" panose="02020404030301010803" pitchFamily="18" charset="0"/>
                <a:cs typeface="Arial" charset="0"/>
              </a:rPr>
              <a:t>Trace</a:t>
            </a:r>
            <a:r>
              <a:rPr lang="en-US" sz="1100" b="1" dirty="0" smtClean="0">
                <a:solidFill>
                  <a:srgbClr val="000000"/>
                </a:solidFill>
                <a:latin typeface="Garamond" panose="02020404030301010803" pitchFamily="18" charset="0"/>
                <a:cs typeface="Arial" charset="0"/>
              </a:rPr>
              <a:t> </a:t>
            </a:r>
            <a:r>
              <a:rPr lang="en-US" sz="1000" dirty="0" smtClean="0">
                <a:solidFill>
                  <a:srgbClr val="000000"/>
                </a:solidFill>
                <a:latin typeface="Garamond" panose="02020404030301010803" pitchFamily="18" charset="0"/>
                <a:cs typeface="Arial" charset="0"/>
              </a:rPr>
              <a:t> (</a:t>
            </a:r>
            <a:r>
              <a:rPr lang="en-US" sz="1100" i="1" dirty="0" smtClean="0">
                <a:solidFill>
                  <a:srgbClr val="000000"/>
                </a:solidFill>
                <a:latin typeface="Garamond" panose="02020404030301010803" pitchFamily="18" charset="0"/>
                <a:cs typeface="Arial" charset="0"/>
              </a:rPr>
              <a:t>Actual AO boundaries: “To the east we have highway/grid line/river that intersects with Muddy River which forms our southern boundary.” </a:t>
            </a:r>
            <a:r>
              <a:rPr lang="en-US" sz="1100" i="1" dirty="0">
                <a:solidFill>
                  <a:srgbClr val="000000"/>
                </a:solidFill>
                <a:latin typeface="Garamond" panose="02020404030301010803" pitchFamily="18" charset="0"/>
                <a:cs typeface="Arial" charset="0"/>
              </a:rPr>
              <a:t>Routes, Friendly Forces</a:t>
            </a:r>
            <a:r>
              <a:rPr lang="en-US" sz="1000" dirty="0">
                <a:solidFill>
                  <a:srgbClr val="000000"/>
                </a:solidFill>
                <a:latin typeface="Garamond" panose="02020404030301010803" pitchFamily="18" charset="0"/>
                <a:cs typeface="Arial" charset="0"/>
              </a:rPr>
              <a:t>)</a:t>
            </a:r>
            <a:endParaRPr lang="en-US" sz="1100" dirty="0">
              <a:solidFill>
                <a:srgbClr val="000000"/>
              </a:solidFill>
              <a:latin typeface="Garamond" panose="02020404030301010803" pitchFamily="18" charset="0"/>
              <a:cs typeface="Arial" charset="0"/>
            </a:endParaRPr>
          </a:p>
          <a:p>
            <a:pPr algn="just"/>
            <a:endParaRPr lang="en-US" sz="1100" dirty="0">
              <a:solidFill>
                <a:srgbClr val="000000"/>
              </a:solidFill>
              <a:latin typeface="Garamond" panose="02020404030301010803" pitchFamily="18" charset="0"/>
              <a:cs typeface="Arial" charset="0"/>
            </a:endParaRPr>
          </a:p>
          <a:p>
            <a:pPr algn="just"/>
            <a:r>
              <a:rPr lang="en-US" b="1" dirty="0" smtClean="0">
                <a:solidFill>
                  <a:srgbClr val="000000"/>
                </a:solidFill>
                <a:latin typeface="Garamond" panose="02020404030301010803" pitchFamily="18" charset="0"/>
                <a:cs typeface="Arial" charset="0"/>
              </a:rPr>
              <a:t>N</a:t>
            </a:r>
            <a:r>
              <a:rPr lang="en-US" b="1" dirty="0">
                <a:solidFill>
                  <a:srgbClr val="000000"/>
                </a:solidFill>
                <a:latin typeface="Garamond" panose="02020404030301010803" pitchFamily="18" charset="0"/>
                <a:cs typeface="Arial" charset="0"/>
              </a:rPr>
              <a:t>: </a:t>
            </a:r>
            <a:r>
              <a:rPr lang="en-US" dirty="0">
                <a:solidFill>
                  <a:srgbClr val="000000"/>
                </a:solidFill>
                <a:latin typeface="Garamond" panose="02020404030301010803" pitchFamily="18" charset="0"/>
                <a:cs typeface="Arial" charset="0"/>
              </a:rPr>
              <a:t>____________________________________</a:t>
            </a:r>
            <a:endParaRPr lang="en-US" b="1" dirty="0">
              <a:solidFill>
                <a:srgbClr val="000000"/>
              </a:solidFill>
              <a:latin typeface="Garamond" panose="02020404030301010803" pitchFamily="18" charset="0"/>
              <a:cs typeface="Arial" charset="0"/>
            </a:endParaRPr>
          </a:p>
          <a:p>
            <a:pPr algn="just"/>
            <a:endParaRPr lang="en-US" b="1" dirty="0">
              <a:solidFill>
                <a:srgbClr val="000000"/>
              </a:solidFill>
              <a:latin typeface="Garamond" panose="02020404030301010803" pitchFamily="18" charset="0"/>
              <a:cs typeface="Arial" charset="0"/>
            </a:endParaRPr>
          </a:p>
          <a:p>
            <a:pPr algn="just"/>
            <a:r>
              <a:rPr lang="en-US" b="1" dirty="0">
                <a:solidFill>
                  <a:srgbClr val="000000"/>
                </a:solidFill>
                <a:latin typeface="Garamond" panose="02020404030301010803" pitchFamily="18" charset="0"/>
                <a:cs typeface="Arial" charset="0"/>
              </a:rPr>
              <a:t>S:</a:t>
            </a:r>
            <a:r>
              <a:rPr lang="en-US" dirty="0">
                <a:solidFill>
                  <a:srgbClr val="000000"/>
                </a:solidFill>
                <a:latin typeface="Garamond" panose="02020404030301010803" pitchFamily="18" charset="0"/>
                <a:cs typeface="Arial" charset="0"/>
              </a:rPr>
              <a:t> ____________________________________</a:t>
            </a:r>
            <a:endParaRPr lang="en-US" b="1" dirty="0">
              <a:solidFill>
                <a:srgbClr val="000000"/>
              </a:solidFill>
              <a:latin typeface="Garamond" panose="02020404030301010803" pitchFamily="18" charset="0"/>
              <a:cs typeface="Arial" charset="0"/>
            </a:endParaRPr>
          </a:p>
          <a:p>
            <a:pPr algn="just"/>
            <a:endParaRPr lang="en-US" b="1" dirty="0">
              <a:solidFill>
                <a:srgbClr val="000000"/>
              </a:solidFill>
              <a:latin typeface="Garamond" panose="02020404030301010803" pitchFamily="18" charset="0"/>
              <a:cs typeface="Arial" charset="0"/>
            </a:endParaRPr>
          </a:p>
          <a:p>
            <a:pPr algn="just"/>
            <a:r>
              <a:rPr lang="en-US" b="1" dirty="0">
                <a:solidFill>
                  <a:srgbClr val="000000"/>
                </a:solidFill>
                <a:latin typeface="Garamond" panose="02020404030301010803" pitchFamily="18" charset="0"/>
                <a:cs typeface="Arial" charset="0"/>
              </a:rPr>
              <a:t>E: </a:t>
            </a:r>
            <a:r>
              <a:rPr lang="en-US" dirty="0">
                <a:solidFill>
                  <a:srgbClr val="000000"/>
                </a:solidFill>
                <a:latin typeface="Garamond" panose="02020404030301010803" pitchFamily="18" charset="0"/>
                <a:cs typeface="Arial" charset="0"/>
              </a:rPr>
              <a:t>____________________________________</a:t>
            </a:r>
            <a:endParaRPr lang="en-US" b="1" dirty="0">
              <a:solidFill>
                <a:srgbClr val="000000"/>
              </a:solidFill>
              <a:latin typeface="Garamond" panose="02020404030301010803" pitchFamily="18" charset="0"/>
              <a:cs typeface="Arial" charset="0"/>
            </a:endParaRPr>
          </a:p>
          <a:p>
            <a:pPr algn="just"/>
            <a:endParaRPr lang="en-US" b="1" dirty="0">
              <a:solidFill>
                <a:srgbClr val="000000"/>
              </a:solidFill>
              <a:latin typeface="Garamond" panose="02020404030301010803" pitchFamily="18" charset="0"/>
              <a:cs typeface="Arial" charset="0"/>
            </a:endParaRPr>
          </a:p>
          <a:p>
            <a:pPr algn="just"/>
            <a:r>
              <a:rPr lang="en-US" b="1" dirty="0">
                <a:solidFill>
                  <a:srgbClr val="000000"/>
                </a:solidFill>
                <a:latin typeface="Garamond" panose="02020404030301010803" pitchFamily="18" charset="0"/>
                <a:cs typeface="Arial" charset="0"/>
              </a:rPr>
              <a:t>W: </a:t>
            </a:r>
            <a:r>
              <a:rPr lang="en-US" dirty="0">
                <a:solidFill>
                  <a:srgbClr val="000000"/>
                </a:solidFill>
                <a:latin typeface="Garamond" panose="02020404030301010803" pitchFamily="18" charset="0"/>
                <a:cs typeface="Arial" charset="0"/>
              </a:rPr>
              <a:t>____________________________________</a:t>
            </a:r>
            <a:endParaRPr lang="en-US" b="1" dirty="0">
              <a:solidFill>
                <a:srgbClr val="000000"/>
              </a:solidFill>
              <a:latin typeface="Garamond" panose="02020404030301010803" pitchFamily="18" charset="0"/>
              <a:cs typeface="Arial" charset="0"/>
            </a:endParaRPr>
          </a:p>
          <a:p>
            <a:pPr algn="just"/>
            <a:endParaRPr lang="en-US" sz="1100" b="1" dirty="0">
              <a:solidFill>
                <a:srgbClr val="000000"/>
              </a:solidFill>
              <a:latin typeface="Garamond" panose="02020404030301010803" pitchFamily="18" charset="0"/>
              <a:cs typeface="Arial" charset="0"/>
            </a:endParaRPr>
          </a:p>
        </p:txBody>
      </p:sp>
      <p:sp>
        <p:nvSpPr>
          <p:cNvPr id="17" name="Rectangle 16"/>
          <p:cNvSpPr/>
          <p:nvPr/>
        </p:nvSpPr>
        <p:spPr>
          <a:xfrm>
            <a:off x="-636" y="3141859"/>
            <a:ext cx="4572000" cy="2447381"/>
          </a:xfrm>
          <a:prstGeom prst="rect">
            <a:avLst/>
          </a:prstGeom>
        </p:spPr>
        <p:style>
          <a:lnRef idx="2">
            <a:schemeClr val="dk1"/>
          </a:lnRef>
          <a:fillRef idx="1">
            <a:schemeClr val="lt1"/>
          </a:fillRef>
          <a:effectRef idx="0">
            <a:schemeClr val="dk1"/>
          </a:effectRef>
          <a:fontRef idx="minor">
            <a:schemeClr val="dk1"/>
          </a:fontRef>
        </p:style>
        <p:txBody>
          <a:bodyPr/>
          <a:lstStyle/>
          <a:p>
            <a:r>
              <a:rPr lang="en-US" sz="1400" dirty="0" smtClean="0">
                <a:solidFill>
                  <a:srgbClr val="000000"/>
                </a:solidFill>
                <a:latin typeface="Garamond" panose="02020404030301010803" pitchFamily="18" charset="0"/>
                <a:cs typeface="Arial" charset="0"/>
              </a:rPr>
              <a:t>(b) </a:t>
            </a:r>
            <a:r>
              <a:rPr lang="en-US" b="1" dirty="0" smtClean="0">
                <a:solidFill>
                  <a:srgbClr val="000000"/>
                </a:solidFill>
                <a:latin typeface="Garamond" panose="02020404030301010803" pitchFamily="18" charset="0"/>
                <a:cs typeface="Arial" charset="0"/>
              </a:rPr>
              <a:t>Box</a:t>
            </a:r>
            <a:r>
              <a:rPr lang="en-US" sz="1100" b="1" dirty="0" smtClean="0">
                <a:solidFill>
                  <a:srgbClr val="000000"/>
                </a:solidFill>
                <a:latin typeface="Garamond" panose="02020404030301010803" pitchFamily="18" charset="0"/>
                <a:cs typeface="Arial" charset="0"/>
              </a:rPr>
              <a:t> </a:t>
            </a:r>
            <a:r>
              <a:rPr lang="en-US" sz="1100" dirty="0" smtClean="0">
                <a:solidFill>
                  <a:srgbClr val="000000"/>
                </a:solidFill>
                <a:latin typeface="Garamond" panose="02020404030301010803" pitchFamily="18" charset="0"/>
                <a:cs typeface="Arial" charset="0"/>
              </a:rPr>
              <a:t> (</a:t>
            </a:r>
            <a:r>
              <a:rPr lang="en-US" sz="1100" i="1" dirty="0" smtClean="0">
                <a:solidFill>
                  <a:srgbClr val="000000"/>
                </a:solidFill>
                <a:latin typeface="Garamond" panose="02020404030301010803" pitchFamily="18" charset="0"/>
                <a:cs typeface="Arial" charset="0"/>
              </a:rPr>
              <a:t>“Northing” and “Easting</a:t>
            </a:r>
            <a:r>
              <a:rPr lang="en-US" sz="1100" i="1" dirty="0">
                <a:solidFill>
                  <a:srgbClr val="000000"/>
                </a:solidFill>
                <a:latin typeface="Garamond" panose="02020404030301010803" pitchFamily="18" charset="0"/>
                <a:cs typeface="Arial" charset="0"/>
              </a:rPr>
              <a:t>” Grid </a:t>
            </a:r>
            <a:r>
              <a:rPr lang="en-US" sz="1100" i="1" dirty="0" smtClean="0">
                <a:solidFill>
                  <a:srgbClr val="000000"/>
                </a:solidFill>
                <a:latin typeface="Garamond" panose="02020404030301010803" pitchFamily="18" charset="0"/>
                <a:cs typeface="Arial" charset="0"/>
              </a:rPr>
              <a:t>Lines, Named Roads, Phase Lines, Friendly Forces</a:t>
            </a:r>
            <a:r>
              <a:rPr lang="en-US" sz="1100" dirty="0" smtClean="0">
                <a:solidFill>
                  <a:srgbClr val="000000"/>
                </a:solidFill>
                <a:latin typeface="Garamond" panose="02020404030301010803" pitchFamily="18" charset="0"/>
                <a:cs typeface="Arial" charset="0"/>
              </a:rPr>
              <a:t>)</a:t>
            </a:r>
          </a:p>
          <a:p>
            <a:pPr algn="just"/>
            <a:endParaRPr lang="en-US" sz="1100" dirty="0">
              <a:solidFill>
                <a:srgbClr val="000000"/>
              </a:solidFill>
              <a:latin typeface="Garamond" panose="02020404030301010803" pitchFamily="18" charset="0"/>
              <a:cs typeface="Arial" charset="0"/>
            </a:endParaRPr>
          </a:p>
          <a:p>
            <a:pPr algn="just"/>
            <a:r>
              <a:rPr lang="en-US" b="1" dirty="0" smtClean="0">
                <a:solidFill>
                  <a:srgbClr val="000000"/>
                </a:solidFill>
                <a:latin typeface="Garamond" panose="02020404030301010803" pitchFamily="18" charset="0"/>
                <a:cs typeface="Arial" charset="0"/>
              </a:rPr>
              <a:t>N</a:t>
            </a:r>
            <a:r>
              <a:rPr lang="en-US" b="1" dirty="0">
                <a:solidFill>
                  <a:srgbClr val="000000"/>
                </a:solidFill>
                <a:latin typeface="Garamond" panose="02020404030301010803" pitchFamily="18" charset="0"/>
                <a:cs typeface="Arial" charset="0"/>
              </a:rPr>
              <a:t>: </a:t>
            </a:r>
            <a:r>
              <a:rPr lang="en-US" dirty="0">
                <a:solidFill>
                  <a:srgbClr val="000000"/>
                </a:solidFill>
                <a:latin typeface="Garamond" panose="02020404030301010803" pitchFamily="18" charset="0"/>
                <a:cs typeface="Arial" charset="0"/>
              </a:rPr>
              <a:t>____________________________________</a:t>
            </a:r>
            <a:endParaRPr lang="en-US" b="1" dirty="0">
              <a:solidFill>
                <a:srgbClr val="000000"/>
              </a:solidFill>
              <a:latin typeface="Garamond" panose="02020404030301010803" pitchFamily="18" charset="0"/>
              <a:cs typeface="Arial" charset="0"/>
            </a:endParaRPr>
          </a:p>
          <a:p>
            <a:pPr algn="just"/>
            <a:endParaRPr lang="en-US" b="1" dirty="0">
              <a:solidFill>
                <a:srgbClr val="000000"/>
              </a:solidFill>
              <a:latin typeface="Garamond" panose="02020404030301010803" pitchFamily="18" charset="0"/>
              <a:cs typeface="Arial" charset="0"/>
            </a:endParaRPr>
          </a:p>
          <a:p>
            <a:pPr algn="just"/>
            <a:r>
              <a:rPr lang="en-US" b="1" dirty="0">
                <a:solidFill>
                  <a:srgbClr val="000000"/>
                </a:solidFill>
                <a:latin typeface="Garamond" panose="02020404030301010803" pitchFamily="18" charset="0"/>
                <a:cs typeface="Arial" charset="0"/>
              </a:rPr>
              <a:t>S: </a:t>
            </a:r>
            <a:r>
              <a:rPr lang="en-US" dirty="0">
                <a:solidFill>
                  <a:srgbClr val="000000"/>
                </a:solidFill>
                <a:latin typeface="Garamond" panose="02020404030301010803" pitchFamily="18" charset="0"/>
                <a:cs typeface="Arial" charset="0"/>
              </a:rPr>
              <a:t>____________________________________</a:t>
            </a:r>
            <a:endParaRPr lang="en-US" b="1" dirty="0">
              <a:solidFill>
                <a:srgbClr val="000000"/>
              </a:solidFill>
              <a:latin typeface="Garamond" panose="02020404030301010803" pitchFamily="18" charset="0"/>
              <a:cs typeface="Arial" charset="0"/>
            </a:endParaRPr>
          </a:p>
          <a:p>
            <a:pPr algn="just"/>
            <a:endParaRPr lang="en-US" b="1" dirty="0">
              <a:solidFill>
                <a:srgbClr val="000000"/>
              </a:solidFill>
              <a:latin typeface="Garamond" panose="02020404030301010803" pitchFamily="18" charset="0"/>
              <a:cs typeface="Arial" charset="0"/>
            </a:endParaRPr>
          </a:p>
          <a:p>
            <a:pPr algn="just"/>
            <a:r>
              <a:rPr lang="en-US" b="1" dirty="0">
                <a:solidFill>
                  <a:srgbClr val="000000"/>
                </a:solidFill>
                <a:latin typeface="Garamond" panose="02020404030301010803" pitchFamily="18" charset="0"/>
                <a:cs typeface="Arial" charset="0"/>
              </a:rPr>
              <a:t>E: </a:t>
            </a:r>
            <a:r>
              <a:rPr lang="en-US" dirty="0">
                <a:solidFill>
                  <a:srgbClr val="000000"/>
                </a:solidFill>
                <a:latin typeface="Garamond" panose="02020404030301010803" pitchFamily="18" charset="0"/>
                <a:cs typeface="Arial" charset="0"/>
              </a:rPr>
              <a:t>____________________________________</a:t>
            </a:r>
            <a:endParaRPr lang="en-US" b="1" dirty="0">
              <a:solidFill>
                <a:srgbClr val="000000"/>
              </a:solidFill>
              <a:latin typeface="Garamond" panose="02020404030301010803" pitchFamily="18" charset="0"/>
              <a:cs typeface="Arial" charset="0"/>
            </a:endParaRPr>
          </a:p>
          <a:p>
            <a:pPr algn="just"/>
            <a:endParaRPr lang="en-US" b="1" dirty="0">
              <a:solidFill>
                <a:srgbClr val="000000"/>
              </a:solidFill>
              <a:latin typeface="Garamond" panose="02020404030301010803" pitchFamily="18" charset="0"/>
              <a:cs typeface="Arial" charset="0"/>
            </a:endParaRPr>
          </a:p>
          <a:p>
            <a:pPr algn="just"/>
            <a:r>
              <a:rPr lang="en-US" b="1" dirty="0">
                <a:solidFill>
                  <a:srgbClr val="000000"/>
                </a:solidFill>
                <a:latin typeface="Garamond" panose="02020404030301010803" pitchFamily="18" charset="0"/>
                <a:cs typeface="Arial" charset="0"/>
              </a:rPr>
              <a:t>W: </a:t>
            </a:r>
            <a:r>
              <a:rPr lang="en-US" dirty="0" smtClean="0">
                <a:solidFill>
                  <a:srgbClr val="000000"/>
                </a:solidFill>
                <a:latin typeface="Garamond" panose="02020404030301010803" pitchFamily="18" charset="0"/>
                <a:cs typeface="Arial" charset="0"/>
              </a:rPr>
              <a:t>____________________________________</a:t>
            </a:r>
            <a:endParaRPr lang="en-US" b="1" dirty="0">
              <a:solidFill>
                <a:srgbClr val="000000"/>
              </a:solidFill>
              <a:latin typeface="Garamond" panose="02020404030301010803" pitchFamily="18" charset="0"/>
              <a:cs typeface="Arial" charset="0"/>
            </a:endParaRPr>
          </a:p>
        </p:txBody>
      </p:sp>
      <p:sp>
        <p:nvSpPr>
          <p:cNvPr id="19" name="Rectangle 18"/>
          <p:cNvSpPr/>
          <p:nvPr/>
        </p:nvSpPr>
        <p:spPr>
          <a:xfrm>
            <a:off x="4572000" y="3132947"/>
            <a:ext cx="4572000" cy="2456293"/>
          </a:xfrm>
          <a:prstGeom prst="rect">
            <a:avLst/>
          </a:prstGeom>
        </p:spPr>
        <p:style>
          <a:lnRef idx="2">
            <a:schemeClr val="dk1"/>
          </a:lnRef>
          <a:fillRef idx="1">
            <a:schemeClr val="lt1"/>
          </a:fillRef>
          <a:effectRef idx="0">
            <a:schemeClr val="dk1"/>
          </a:effectRef>
          <a:fontRef idx="minor">
            <a:schemeClr val="dk1"/>
          </a:fontRef>
        </p:style>
        <p:txBody>
          <a:bodyPr/>
          <a:lstStyle/>
          <a:p>
            <a:r>
              <a:rPr lang="en-US" sz="1400" dirty="0" smtClean="0">
                <a:solidFill>
                  <a:srgbClr val="000000"/>
                </a:solidFill>
                <a:latin typeface="Garamond" panose="02020404030301010803" pitchFamily="18" charset="0"/>
                <a:cs typeface="Arial" charset="0"/>
              </a:rPr>
              <a:t>(d) </a:t>
            </a:r>
            <a:r>
              <a:rPr lang="en-US" b="1" dirty="0" smtClean="0">
                <a:solidFill>
                  <a:srgbClr val="000000"/>
                </a:solidFill>
                <a:latin typeface="Garamond" panose="02020404030301010803" pitchFamily="18" charset="0"/>
                <a:cs typeface="Arial" charset="0"/>
              </a:rPr>
              <a:t>Familiarize</a:t>
            </a:r>
            <a:r>
              <a:rPr lang="en-US" sz="1100" dirty="0" smtClean="0">
                <a:solidFill>
                  <a:srgbClr val="000000"/>
                </a:solidFill>
                <a:latin typeface="Garamond" panose="02020404030301010803" pitchFamily="18" charset="0"/>
                <a:cs typeface="Arial" charset="0"/>
              </a:rPr>
              <a:t> (</a:t>
            </a:r>
            <a:r>
              <a:rPr lang="en-US" sz="1100" i="1" dirty="0" smtClean="0">
                <a:solidFill>
                  <a:srgbClr val="000000"/>
                </a:solidFill>
                <a:latin typeface="Garamond" panose="02020404030301010803" pitchFamily="18" charset="0"/>
                <a:cs typeface="Arial" charset="0"/>
              </a:rPr>
              <a:t>3 manmade and 3 natural significant </a:t>
            </a:r>
            <a:r>
              <a:rPr lang="en-US" sz="1100" i="1" dirty="0">
                <a:solidFill>
                  <a:srgbClr val="000000"/>
                </a:solidFill>
                <a:latin typeface="Garamond" panose="02020404030301010803" pitchFamily="18" charset="0"/>
                <a:cs typeface="Arial" charset="0"/>
              </a:rPr>
              <a:t>terrain </a:t>
            </a:r>
            <a:r>
              <a:rPr lang="en-US" sz="1100" i="1" dirty="0" smtClean="0">
                <a:solidFill>
                  <a:srgbClr val="000000"/>
                </a:solidFill>
                <a:latin typeface="Garamond" panose="02020404030301010803" pitchFamily="18" charset="0"/>
                <a:cs typeface="Arial" charset="0"/>
              </a:rPr>
              <a:t>features</a:t>
            </a:r>
            <a:r>
              <a:rPr lang="en-US" sz="1100" dirty="0" smtClean="0">
                <a:solidFill>
                  <a:srgbClr val="000000"/>
                </a:solidFill>
                <a:latin typeface="Garamond" panose="02020404030301010803" pitchFamily="18" charset="0"/>
                <a:cs typeface="Arial" charset="0"/>
              </a:rPr>
              <a:t>)</a:t>
            </a:r>
          </a:p>
          <a:p>
            <a:endParaRPr lang="en-US" sz="1100" dirty="0">
              <a:solidFill>
                <a:srgbClr val="000000"/>
              </a:solidFill>
              <a:latin typeface="Garamond" panose="02020404030301010803" pitchFamily="18" charset="0"/>
              <a:cs typeface="Arial" charset="0"/>
            </a:endParaRPr>
          </a:p>
          <a:p>
            <a:pPr algn="just"/>
            <a:endParaRPr lang="en-US" sz="1100" dirty="0">
              <a:solidFill>
                <a:srgbClr val="000000"/>
              </a:solidFill>
              <a:latin typeface="Garamond" panose="02020404030301010803" pitchFamily="18" charset="0"/>
              <a:cs typeface="Arial" charset="0"/>
            </a:endParaRPr>
          </a:p>
          <a:p>
            <a:pPr algn="just"/>
            <a:r>
              <a:rPr lang="en-US" b="1" dirty="0" smtClean="0">
                <a:solidFill>
                  <a:srgbClr val="000000"/>
                </a:solidFill>
                <a:latin typeface="Garamond" panose="02020404030301010803" pitchFamily="18" charset="0"/>
                <a:cs typeface="Arial" charset="0"/>
              </a:rPr>
              <a:t>N</a:t>
            </a:r>
            <a:r>
              <a:rPr lang="en-US" b="1" dirty="0">
                <a:solidFill>
                  <a:srgbClr val="000000"/>
                </a:solidFill>
                <a:latin typeface="Garamond" panose="02020404030301010803" pitchFamily="18" charset="0"/>
                <a:cs typeface="Arial" charset="0"/>
              </a:rPr>
              <a:t>: </a:t>
            </a:r>
            <a:r>
              <a:rPr lang="en-US" dirty="0">
                <a:solidFill>
                  <a:srgbClr val="000000"/>
                </a:solidFill>
                <a:latin typeface="Garamond" panose="02020404030301010803" pitchFamily="18" charset="0"/>
                <a:cs typeface="Arial" charset="0"/>
              </a:rPr>
              <a:t>____________________________________</a:t>
            </a:r>
            <a:endParaRPr lang="en-US" b="1" dirty="0">
              <a:solidFill>
                <a:srgbClr val="000000"/>
              </a:solidFill>
              <a:latin typeface="Garamond" panose="02020404030301010803" pitchFamily="18" charset="0"/>
              <a:cs typeface="Arial" charset="0"/>
            </a:endParaRPr>
          </a:p>
          <a:p>
            <a:pPr algn="just"/>
            <a:endParaRPr lang="en-US" b="1" dirty="0">
              <a:solidFill>
                <a:srgbClr val="000000"/>
              </a:solidFill>
              <a:latin typeface="Garamond" panose="02020404030301010803" pitchFamily="18" charset="0"/>
              <a:cs typeface="Arial" charset="0"/>
            </a:endParaRPr>
          </a:p>
          <a:p>
            <a:pPr algn="just"/>
            <a:r>
              <a:rPr lang="en-US" b="1" dirty="0">
                <a:solidFill>
                  <a:srgbClr val="000000"/>
                </a:solidFill>
                <a:latin typeface="Garamond" panose="02020404030301010803" pitchFamily="18" charset="0"/>
                <a:cs typeface="Arial" charset="0"/>
              </a:rPr>
              <a:t>S: </a:t>
            </a:r>
            <a:r>
              <a:rPr lang="en-US" dirty="0">
                <a:solidFill>
                  <a:srgbClr val="000000"/>
                </a:solidFill>
                <a:latin typeface="Garamond" panose="02020404030301010803" pitchFamily="18" charset="0"/>
                <a:cs typeface="Arial" charset="0"/>
              </a:rPr>
              <a:t>____________________________________</a:t>
            </a:r>
            <a:endParaRPr lang="en-US" b="1" dirty="0">
              <a:solidFill>
                <a:srgbClr val="000000"/>
              </a:solidFill>
              <a:latin typeface="Garamond" panose="02020404030301010803" pitchFamily="18" charset="0"/>
              <a:cs typeface="Arial" charset="0"/>
            </a:endParaRPr>
          </a:p>
          <a:p>
            <a:pPr algn="just"/>
            <a:endParaRPr lang="en-US" b="1" dirty="0">
              <a:solidFill>
                <a:srgbClr val="000000"/>
              </a:solidFill>
              <a:latin typeface="Garamond" panose="02020404030301010803" pitchFamily="18" charset="0"/>
              <a:cs typeface="Arial" charset="0"/>
            </a:endParaRPr>
          </a:p>
          <a:p>
            <a:pPr algn="just"/>
            <a:r>
              <a:rPr lang="en-US" b="1" dirty="0">
                <a:solidFill>
                  <a:srgbClr val="000000"/>
                </a:solidFill>
                <a:latin typeface="Garamond" panose="02020404030301010803" pitchFamily="18" charset="0"/>
                <a:cs typeface="Arial" charset="0"/>
              </a:rPr>
              <a:t>E: </a:t>
            </a:r>
            <a:r>
              <a:rPr lang="en-US" dirty="0">
                <a:solidFill>
                  <a:srgbClr val="000000"/>
                </a:solidFill>
                <a:latin typeface="Garamond" panose="02020404030301010803" pitchFamily="18" charset="0"/>
                <a:cs typeface="Arial" charset="0"/>
              </a:rPr>
              <a:t>____________________________________</a:t>
            </a:r>
            <a:endParaRPr lang="en-US" b="1" dirty="0">
              <a:solidFill>
                <a:srgbClr val="000000"/>
              </a:solidFill>
              <a:latin typeface="Garamond" panose="02020404030301010803" pitchFamily="18" charset="0"/>
              <a:cs typeface="Arial" charset="0"/>
            </a:endParaRPr>
          </a:p>
          <a:p>
            <a:pPr algn="just"/>
            <a:endParaRPr lang="en-US" b="1" dirty="0">
              <a:solidFill>
                <a:srgbClr val="000000"/>
              </a:solidFill>
              <a:latin typeface="Garamond" panose="02020404030301010803" pitchFamily="18" charset="0"/>
              <a:cs typeface="Arial" charset="0"/>
            </a:endParaRPr>
          </a:p>
          <a:p>
            <a:pPr algn="just"/>
            <a:r>
              <a:rPr lang="en-US" b="1" dirty="0">
                <a:solidFill>
                  <a:srgbClr val="000000"/>
                </a:solidFill>
                <a:latin typeface="Garamond" panose="02020404030301010803" pitchFamily="18" charset="0"/>
                <a:cs typeface="Arial" charset="0"/>
              </a:rPr>
              <a:t>W: </a:t>
            </a:r>
            <a:r>
              <a:rPr lang="en-US" dirty="0" smtClean="0">
                <a:solidFill>
                  <a:srgbClr val="000000"/>
                </a:solidFill>
                <a:latin typeface="Garamond" panose="02020404030301010803" pitchFamily="18" charset="0"/>
                <a:cs typeface="Arial" charset="0"/>
              </a:rPr>
              <a:t>____________________________________</a:t>
            </a:r>
            <a:endParaRPr lang="en-US" b="1" dirty="0">
              <a:solidFill>
                <a:srgbClr val="000000"/>
              </a:solidFill>
              <a:latin typeface="Garamond" panose="02020404030301010803" pitchFamily="18" charset="0"/>
              <a:cs typeface="Arial" charset="0"/>
            </a:endParaRPr>
          </a:p>
        </p:txBody>
      </p:sp>
      <p:sp>
        <p:nvSpPr>
          <p:cNvPr id="2" name="Footer Placeholder 1"/>
          <p:cNvSpPr>
            <a:spLocks noGrp="1"/>
          </p:cNvSpPr>
          <p:nvPr>
            <p:ph type="ftr" sz="quarter" idx="11"/>
          </p:nvPr>
        </p:nvSpPr>
        <p:spPr/>
        <p:txBody>
          <a:bodyPr/>
          <a:lstStyle/>
          <a:p>
            <a:pPr>
              <a:defRPr/>
            </a:pPr>
            <a:r>
              <a:rPr lang="en-US" smtClean="0"/>
              <a:t>MyPatrolBase.com</a:t>
            </a:r>
            <a:endParaRPr lang="en-US" dirty="0"/>
          </a:p>
        </p:txBody>
      </p:sp>
      <p:sp>
        <p:nvSpPr>
          <p:cNvPr id="3" name="Slide Number Placeholder 2"/>
          <p:cNvSpPr>
            <a:spLocks noGrp="1"/>
          </p:cNvSpPr>
          <p:nvPr>
            <p:ph type="sldNum" sz="quarter" idx="12"/>
          </p:nvPr>
        </p:nvSpPr>
        <p:spPr/>
        <p:txBody>
          <a:bodyPr/>
          <a:lstStyle/>
          <a:p>
            <a:pPr>
              <a:defRPr/>
            </a:pPr>
            <a:fld id="{E6720408-2D1B-4BA1-A288-F5B1EE7FA1AF}" type="slidenum">
              <a:rPr lang="en-US" smtClean="0"/>
              <a:pPr>
                <a:defRPr/>
              </a:pPr>
              <a:t>8</a:t>
            </a:fld>
            <a:endParaRPr lang="en-US" dirty="0"/>
          </a:p>
        </p:txBody>
      </p:sp>
    </p:spTree>
    <p:extLst>
      <p:ext uri="{BB962C8B-B14F-4D97-AF65-F5344CB8AC3E}">
        <p14:creationId xmlns:p14="http://schemas.microsoft.com/office/powerpoint/2010/main" val="3773709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457200" y="274638"/>
            <a:ext cx="8229600" cy="1143000"/>
          </a:xfrm>
          <a:prstGeom prst="rect">
            <a:avLst/>
          </a:prstGeom>
        </p:spPr>
        <p:txBody>
          <a:bodyPr/>
          <a:lstStyle/>
          <a:p>
            <a:endParaRPr lang="en-US" dirty="0">
              <a:latin typeface="Garamond" panose="02020404030301010803" pitchFamily="18" charset="0"/>
            </a:endParaRPr>
          </a:p>
        </p:txBody>
      </p:sp>
      <p:graphicFrame>
        <p:nvGraphicFramePr>
          <p:cNvPr id="15" name="Content Placeholder 14"/>
          <p:cNvGraphicFramePr>
            <a:graphicFrameLocks noGrp="1"/>
          </p:cNvGraphicFramePr>
          <p:nvPr>
            <p:ph idx="4294967295"/>
            <p:extLst>
              <p:ext uri="{D42A27DB-BD31-4B8C-83A1-F6EECF244321}">
                <p14:modId xmlns:p14="http://schemas.microsoft.com/office/powerpoint/2010/main" val="2586798882"/>
              </p:ext>
            </p:extLst>
          </p:nvPr>
        </p:nvGraphicFramePr>
        <p:xfrm>
          <a:off x="381000" y="2509838"/>
          <a:ext cx="5486400" cy="2228850"/>
        </p:xfrm>
        <a:graphic>
          <a:graphicData uri="http://schemas.openxmlformats.org/drawingml/2006/table">
            <a:tbl>
              <a:tblPr/>
              <a:tblGrid>
                <a:gridCol w="1828800">
                  <a:extLst>
                    <a:ext uri="{9D8B030D-6E8A-4147-A177-3AD203B41FA5}">
                      <a16:colId xmlns="" xmlns:a16="http://schemas.microsoft.com/office/drawing/2014/main" val="20000"/>
                    </a:ext>
                  </a:extLst>
                </a:gridCol>
                <a:gridCol w="1828800">
                  <a:extLst>
                    <a:ext uri="{9D8B030D-6E8A-4147-A177-3AD203B41FA5}">
                      <a16:colId xmlns="" xmlns:a16="http://schemas.microsoft.com/office/drawing/2014/main" val="20001"/>
                    </a:ext>
                  </a:extLst>
                </a:gridCol>
                <a:gridCol w="1828800">
                  <a:extLst>
                    <a:ext uri="{9D8B030D-6E8A-4147-A177-3AD203B41FA5}">
                      <a16:colId xmlns="" xmlns:a16="http://schemas.microsoft.com/office/drawing/2014/main" val="20002"/>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05"/>
                  </a:ext>
                </a:extLst>
              </a:tr>
            </a:tbl>
          </a:graphicData>
        </a:graphic>
      </p:graphicFrame>
      <p:sp>
        <p:nvSpPr>
          <p:cNvPr id="5" name="Rectangle 4"/>
          <p:cNvSpPr/>
          <p:nvPr/>
        </p:nvSpPr>
        <p:spPr>
          <a:xfrm>
            <a:off x="0" y="0"/>
            <a:ext cx="9144000" cy="6858000"/>
          </a:xfrm>
          <a:prstGeom prst="rect">
            <a:avLst/>
          </a:prstGeom>
          <a:ln w="38100"/>
        </p:spPr>
        <p:style>
          <a:lnRef idx="2">
            <a:schemeClr val="dk1"/>
          </a:lnRef>
          <a:fillRef idx="1">
            <a:schemeClr val="lt1"/>
          </a:fillRef>
          <a:effectRef idx="0">
            <a:schemeClr val="dk1"/>
          </a:effectRef>
          <a:fontRef idx="minor">
            <a:schemeClr val="dk1"/>
          </a:fontRef>
        </p:style>
        <p:txBody>
          <a:bodyPr/>
          <a:lstStyle/>
          <a:p>
            <a:pPr algn="ctr" fontAlgn="auto">
              <a:spcBef>
                <a:spcPts val="0"/>
              </a:spcBef>
              <a:spcAft>
                <a:spcPts val="0"/>
              </a:spcAft>
              <a:defRPr/>
            </a:pPr>
            <a:endParaRPr lang="en-US" sz="1050" dirty="0">
              <a:latin typeface="Garamond" panose="02020404030301010803" pitchFamily="18" charset="0"/>
              <a:cs typeface="Arial" pitchFamily="34" charset="0"/>
            </a:endParaRPr>
          </a:p>
        </p:txBody>
      </p:sp>
      <p:sp>
        <p:nvSpPr>
          <p:cNvPr id="11" name="Rectangle 10"/>
          <p:cNvSpPr/>
          <p:nvPr/>
        </p:nvSpPr>
        <p:spPr>
          <a:xfrm>
            <a:off x="5674" y="457200"/>
            <a:ext cx="6019800" cy="1295400"/>
          </a:xfrm>
          <a:prstGeom prst="rect">
            <a:avLst/>
          </a:prstGeom>
        </p:spPr>
        <p:style>
          <a:lnRef idx="2">
            <a:schemeClr val="dk1"/>
          </a:lnRef>
          <a:fillRef idx="1">
            <a:schemeClr val="lt1"/>
          </a:fillRef>
          <a:effectRef idx="0">
            <a:schemeClr val="dk1"/>
          </a:effectRef>
          <a:fontRef idx="minor">
            <a:schemeClr val="dk1"/>
          </a:fontRef>
        </p:style>
        <p:txBody>
          <a:bodyPr/>
          <a:lstStyle/>
          <a:p>
            <a:pPr algn="r" fontAlgn="auto">
              <a:spcBef>
                <a:spcPts val="0"/>
              </a:spcBef>
              <a:spcAft>
                <a:spcPts val="0"/>
              </a:spcAft>
              <a:defRPr/>
            </a:pPr>
            <a:r>
              <a:rPr lang="en-US" sz="900" b="1" dirty="0">
                <a:latin typeface="Garamond" panose="02020404030301010803" pitchFamily="18" charset="0"/>
                <a:cs typeface="Arial" pitchFamily="34" charset="0"/>
              </a:rPr>
              <a:t>	           </a:t>
            </a:r>
            <a:r>
              <a:rPr lang="en-US" sz="1050" i="1" dirty="0" smtClean="0">
                <a:latin typeface="Garamond" panose="02020404030301010803" pitchFamily="18" charset="0"/>
                <a:cs typeface="Arial" pitchFamily="34" charset="0"/>
              </a:rPr>
              <a:t>(Reference </a:t>
            </a:r>
            <a:r>
              <a:rPr lang="en-US" sz="1050" i="1" dirty="0">
                <a:latin typeface="Garamond" panose="02020404030301010803" pitchFamily="18" charset="0"/>
                <a:cs typeface="Arial" pitchFamily="34" charset="0"/>
              </a:rPr>
              <a:t>Overlay, Restricted, Unrestricted, Severely Restricted, </a:t>
            </a:r>
            <a:r>
              <a:rPr lang="en-US" sz="1050" i="1" dirty="0" smtClean="0">
                <a:latin typeface="Garamond" panose="02020404030301010803" pitchFamily="18" charset="0"/>
                <a:cs typeface="Arial" pitchFamily="34" charset="0"/>
              </a:rPr>
              <a:t>how</a:t>
            </a:r>
          </a:p>
          <a:p>
            <a:pPr algn="r" fontAlgn="auto">
              <a:spcBef>
                <a:spcPts val="0"/>
              </a:spcBef>
              <a:spcAft>
                <a:spcPts val="0"/>
              </a:spcAft>
              <a:defRPr/>
            </a:pPr>
            <a:r>
              <a:rPr lang="en-US" sz="1050" i="1" dirty="0" smtClean="0">
                <a:latin typeface="Garamond" panose="02020404030301010803" pitchFamily="18" charset="0"/>
                <a:cs typeface="Arial" pitchFamily="34" charset="0"/>
              </a:rPr>
              <a:t>does </a:t>
            </a:r>
            <a:r>
              <a:rPr lang="en-US" sz="1050" i="1" dirty="0">
                <a:latin typeface="Garamond" panose="02020404030301010803" pitchFamily="18" charset="0"/>
                <a:cs typeface="Arial" pitchFamily="34" charset="0"/>
              </a:rPr>
              <a:t>it affect movement</a:t>
            </a:r>
            <a:r>
              <a:rPr lang="en-US" sz="1050" i="1" dirty="0" smtClean="0">
                <a:latin typeface="Garamond" panose="02020404030301010803" pitchFamily="18" charset="0"/>
                <a:cs typeface="Arial" pitchFamily="34" charset="0"/>
              </a:rPr>
              <a:t>)</a:t>
            </a:r>
          </a:p>
          <a:p>
            <a:pPr algn="just" fontAlgn="auto">
              <a:spcBef>
                <a:spcPts val="0"/>
              </a:spcBef>
              <a:spcAft>
                <a:spcPts val="0"/>
              </a:spcAft>
              <a:defRPr/>
            </a:pPr>
            <a:r>
              <a:rPr lang="en-US" sz="1000" b="1" u="sng" dirty="0" smtClean="0">
                <a:latin typeface="Garamond" panose="02020404030301010803" pitchFamily="18" charset="0"/>
                <a:cs typeface="Arial" pitchFamily="34" charset="0"/>
              </a:rPr>
              <a:t>Existing</a:t>
            </a:r>
            <a:r>
              <a:rPr lang="en-US" sz="1000" b="1" dirty="0">
                <a:latin typeface="Garamond" panose="02020404030301010803" pitchFamily="18" charset="0"/>
                <a:cs typeface="Arial" pitchFamily="34" charset="0"/>
              </a:rPr>
              <a:t>			</a:t>
            </a:r>
            <a:r>
              <a:rPr lang="en-US" sz="1000" b="1" u="sng" dirty="0">
                <a:latin typeface="Garamond" panose="02020404030301010803" pitchFamily="18" charset="0"/>
                <a:cs typeface="Arial" pitchFamily="34" charset="0"/>
              </a:rPr>
              <a:t>Reinforcing</a:t>
            </a:r>
          </a:p>
          <a:p>
            <a:pPr algn="just" fontAlgn="auto">
              <a:spcBef>
                <a:spcPts val="0"/>
              </a:spcBef>
              <a:spcAft>
                <a:spcPts val="0"/>
              </a:spcAft>
              <a:defRPr/>
            </a:pPr>
            <a:r>
              <a:rPr lang="en-US" sz="1000" i="1" dirty="0">
                <a:latin typeface="Garamond" panose="02020404030301010803" pitchFamily="18" charset="0"/>
                <a:cs typeface="Arial" pitchFamily="34" charset="0"/>
              </a:rPr>
              <a:t>Natural:			Tactical:</a:t>
            </a:r>
          </a:p>
          <a:p>
            <a:pPr algn="just" fontAlgn="auto">
              <a:spcBef>
                <a:spcPts val="0"/>
              </a:spcBef>
              <a:spcAft>
                <a:spcPts val="0"/>
              </a:spcAft>
              <a:defRPr/>
            </a:pPr>
            <a:endParaRPr lang="en-US" sz="1000" b="1" i="1" dirty="0">
              <a:latin typeface="Garamond" panose="02020404030301010803" pitchFamily="18" charset="0"/>
              <a:cs typeface="Arial" pitchFamily="34" charset="0"/>
            </a:endParaRPr>
          </a:p>
          <a:p>
            <a:pPr algn="just" fontAlgn="auto">
              <a:spcBef>
                <a:spcPts val="0"/>
              </a:spcBef>
              <a:spcAft>
                <a:spcPts val="0"/>
              </a:spcAft>
              <a:defRPr/>
            </a:pPr>
            <a:endParaRPr lang="en-US" sz="1000" b="1" i="1" dirty="0">
              <a:latin typeface="Garamond" panose="02020404030301010803" pitchFamily="18" charset="0"/>
              <a:cs typeface="Arial" pitchFamily="34" charset="0"/>
            </a:endParaRPr>
          </a:p>
          <a:p>
            <a:pPr algn="just" fontAlgn="auto">
              <a:spcBef>
                <a:spcPts val="0"/>
              </a:spcBef>
              <a:spcAft>
                <a:spcPts val="0"/>
              </a:spcAft>
              <a:defRPr/>
            </a:pPr>
            <a:r>
              <a:rPr lang="en-US" sz="1000" i="1" dirty="0">
                <a:latin typeface="Garamond" panose="02020404030301010803" pitchFamily="18" charset="0"/>
                <a:cs typeface="Arial" pitchFamily="34" charset="0"/>
              </a:rPr>
              <a:t>Man Made:			Protective:</a:t>
            </a:r>
            <a:r>
              <a:rPr lang="en-US" sz="800" b="1" dirty="0">
                <a:latin typeface="Garamond" panose="02020404030301010803" pitchFamily="18" charset="0"/>
                <a:cs typeface="Arial" pitchFamily="34" charset="0"/>
              </a:rPr>
              <a:t>	</a:t>
            </a:r>
          </a:p>
        </p:txBody>
      </p:sp>
      <p:sp>
        <p:nvSpPr>
          <p:cNvPr id="11299" name="TextBox 11"/>
          <p:cNvSpPr txBox="1">
            <a:spLocks noChangeArrowheads="1"/>
          </p:cNvSpPr>
          <p:nvPr/>
        </p:nvSpPr>
        <p:spPr bwMode="auto">
          <a:xfrm>
            <a:off x="152400" y="4338638"/>
            <a:ext cx="4630738" cy="461962"/>
          </a:xfrm>
          <a:prstGeom prst="rect">
            <a:avLst/>
          </a:prstGeom>
          <a:noFill/>
          <a:ln w="9525">
            <a:noFill/>
            <a:miter lim="800000"/>
            <a:headEnd/>
            <a:tailEnd/>
          </a:ln>
        </p:spPr>
        <p:txBody>
          <a:bodyPr>
            <a:spAutoFit/>
          </a:bodyPr>
          <a:lstStyle/>
          <a:p>
            <a:r>
              <a:rPr lang="en-US" sz="1200" dirty="0">
                <a:latin typeface="Garamond" panose="02020404030301010803" pitchFamily="18" charset="0"/>
              </a:rPr>
              <a:t/>
            </a:r>
            <a:br>
              <a:rPr lang="en-US" sz="1200" dirty="0">
                <a:latin typeface="Garamond" panose="02020404030301010803" pitchFamily="18" charset="0"/>
              </a:rPr>
            </a:br>
            <a:endParaRPr lang="en-US" sz="1200" dirty="0">
              <a:latin typeface="Garamond" panose="02020404030301010803" pitchFamily="18" charset="0"/>
            </a:endParaRPr>
          </a:p>
        </p:txBody>
      </p:sp>
      <p:sp>
        <p:nvSpPr>
          <p:cNvPr id="19" name="Rectangle 18"/>
          <p:cNvSpPr/>
          <p:nvPr/>
        </p:nvSpPr>
        <p:spPr>
          <a:xfrm>
            <a:off x="8613" y="1747838"/>
            <a:ext cx="6019800" cy="1219200"/>
          </a:xfrm>
          <a:prstGeom prst="rect">
            <a:avLst/>
          </a:prstGeom>
        </p:spPr>
        <p:style>
          <a:lnRef idx="2">
            <a:schemeClr val="dk1"/>
          </a:lnRef>
          <a:fillRef idx="1">
            <a:schemeClr val="lt1"/>
          </a:fillRef>
          <a:effectRef idx="0">
            <a:schemeClr val="dk1"/>
          </a:effectRef>
          <a:fontRef idx="minor">
            <a:schemeClr val="dk1"/>
          </a:fontRef>
        </p:style>
        <p:txBody>
          <a:bodyPr/>
          <a:lstStyle/>
          <a:p>
            <a:pPr algn="r" fontAlgn="auto">
              <a:spcBef>
                <a:spcPts val="0"/>
              </a:spcBef>
              <a:spcAft>
                <a:spcPts val="0"/>
              </a:spcAft>
              <a:defRPr/>
            </a:pPr>
            <a:r>
              <a:rPr lang="en-US" sz="800" i="1" dirty="0">
                <a:latin typeface="Garamond" panose="02020404030301010803" pitchFamily="18" charset="0"/>
                <a:cs typeface="Arial" pitchFamily="34" charset="0"/>
              </a:rPr>
              <a:t>		</a:t>
            </a:r>
            <a:endParaRPr lang="en-US" sz="1000" b="1" dirty="0">
              <a:latin typeface="Garamond" panose="02020404030301010803" pitchFamily="18" charset="0"/>
              <a:cs typeface="Arial" pitchFamily="34" charset="0"/>
            </a:endParaRPr>
          </a:p>
        </p:txBody>
      </p:sp>
      <p:sp>
        <p:nvSpPr>
          <p:cNvPr id="21" name="Rectangle 20"/>
          <p:cNvSpPr/>
          <p:nvPr/>
        </p:nvSpPr>
        <p:spPr>
          <a:xfrm>
            <a:off x="0" y="2971800"/>
            <a:ext cx="6019800" cy="1050438"/>
          </a:xfrm>
          <a:prstGeom prst="rect">
            <a:avLst/>
          </a:prstGeom>
        </p:spPr>
        <p:style>
          <a:lnRef idx="2">
            <a:schemeClr val="dk1"/>
          </a:lnRef>
          <a:fillRef idx="1">
            <a:schemeClr val="lt1"/>
          </a:fillRef>
          <a:effectRef idx="0">
            <a:schemeClr val="dk1"/>
          </a:effectRef>
          <a:fontRef idx="minor">
            <a:schemeClr val="dk1"/>
          </a:fontRef>
        </p:style>
        <p:txBody>
          <a:bodyPr/>
          <a:lstStyle/>
          <a:p>
            <a:pPr algn="r" fontAlgn="auto">
              <a:spcBef>
                <a:spcPts val="0"/>
              </a:spcBef>
              <a:spcAft>
                <a:spcPts val="0"/>
              </a:spcAft>
              <a:defRPr/>
            </a:pPr>
            <a:r>
              <a:rPr lang="en-US" sz="800" i="1" dirty="0">
                <a:latin typeface="Garamond" panose="02020404030301010803" pitchFamily="18" charset="0"/>
                <a:cs typeface="Arial" pitchFamily="34" charset="0"/>
              </a:rPr>
              <a:t>	      </a:t>
            </a:r>
            <a:r>
              <a:rPr lang="en-US" sz="1000" i="1" dirty="0" smtClean="0">
                <a:latin typeface="Garamond" panose="02020404030301010803" pitchFamily="18" charset="0"/>
                <a:cs typeface="Arial" pitchFamily="34" charset="0"/>
              </a:rPr>
              <a:t>(Key Terrain Affords </a:t>
            </a:r>
            <a:r>
              <a:rPr lang="en-US" sz="1000" i="1" dirty="0">
                <a:latin typeface="Garamond" panose="02020404030301010803" pitchFamily="18" charset="0"/>
                <a:cs typeface="Arial" pitchFamily="34" charset="0"/>
              </a:rPr>
              <a:t>a Marked Advantage to </a:t>
            </a:r>
            <a:r>
              <a:rPr lang="en-US" sz="1000" i="1" dirty="0" smtClean="0">
                <a:latin typeface="Garamond" panose="02020404030301010803" pitchFamily="18" charset="0"/>
                <a:cs typeface="Arial" pitchFamily="34" charset="0"/>
              </a:rPr>
              <a:t>Enemy/Friendly.  Point </a:t>
            </a:r>
            <a:r>
              <a:rPr lang="en-US" sz="1000" i="1" dirty="0">
                <a:latin typeface="Garamond" panose="02020404030301010803" pitchFamily="18" charset="0"/>
                <a:cs typeface="Arial" pitchFamily="34" charset="0"/>
              </a:rPr>
              <a:t>to Map)</a:t>
            </a:r>
            <a:endParaRPr lang="en-US" sz="1000" b="1" u="sng" dirty="0">
              <a:latin typeface="Garamond" panose="02020404030301010803" pitchFamily="18" charset="0"/>
              <a:cs typeface="Arial" pitchFamily="34" charset="0"/>
            </a:endParaRPr>
          </a:p>
          <a:p>
            <a:pPr algn="r" fontAlgn="auto">
              <a:spcBef>
                <a:spcPts val="0"/>
              </a:spcBef>
              <a:spcAft>
                <a:spcPts val="0"/>
              </a:spcAft>
              <a:defRPr/>
            </a:pPr>
            <a:endParaRPr lang="en-US" sz="1000" i="1" dirty="0">
              <a:latin typeface="Garamond" panose="02020404030301010803" pitchFamily="18" charset="0"/>
              <a:cs typeface="Arial" pitchFamily="34" charset="0"/>
            </a:endParaRPr>
          </a:p>
        </p:txBody>
      </p:sp>
      <p:sp>
        <p:nvSpPr>
          <p:cNvPr id="10" name="Rectangle 9"/>
          <p:cNvSpPr/>
          <p:nvPr/>
        </p:nvSpPr>
        <p:spPr>
          <a:xfrm>
            <a:off x="-3854" y="458402"/>
            <a:ext cx="2349465" cy="234236"/>
          </a:xfrm>
          <a:prstGeom prst="rect">
            <a:avLst/>
          </a:prstGeom>
        </p:spPr>
        <p:style>
          <a:lnRef idx="2">
            <a:schemeClr val="dk1"/>
          </a:lnRef>
          <a:fillRef idx="1">
            <a:schemeClr val="lt1"/>
          </a:fillRef>
          <a:effectRef idx="0">
            <a:schemeClr val="dk1"/>
          </a:effectRef>
          <a:fontRef idx="minor">
            <a:schemeClr val="dk1"/>
          </a:fontRef>
        </p:style>
        <p:txBody>
          <a:bodyPr/>
          <a:lstStyle/>
          <a:p>
            <a:pPr algn="just" fontAlgn="auto">
              <a:spcBef>
                <a:spcPts val="0"/>
              </a:spcBef>
              <a:spcAft>
                <a:spcPts val="0"/>
              </a:spcAft>
              <a:defRPr/>
            </a:pPr>
            <a:r>
              <a:rPr lang="en-US" sz="1100" b="1" dirty="0" smtClean="0">
                <a:latin typeface="Garamond" panose="02020404030301010803" pitchFamily="18" charset="0"/>
                <a:cs typeface="Arial" pitchFamily="34" charset="0"/>
              </a:rPr>
              <a:t>Obstacles/Rough Terrain: </a:t>
            </a:r>
            <a:r>
              <a:rPr lang="en-US" sz="1100" b="1" dirty="0">
                <a:solidFill>
                  <a:srgbClr val="00B050"/>
                </a:solidFill>
                <a:latin typeface="Garamond" panose="02020404030301010803" pitchFamily="18" charset="0"/>
                <a:cs typeface="Arial" pitchFamily="34" charset="0"/>
              </a:rPr>
              <a:t>(Green)</a:t>
            </a:r>
          </a:p>
        </p:txBody>
      </p:sp>
      <p:sp>
        <p:nvSpPr>
          <p:cNvPr id="18" name="Rectangle 17"/>
          <p:cNvSpPr/>
          <p:nvPr/>
        </p:nvSpPr>
        <p:spPr>
          <a:xfrm>
            <a:off x="7777" y="1752602"/>
            <a:ext cx="4553337" cy="192002"/>
          </a:xfrm>
          <a:prstGeom prst="rect">
            <a:avLst/>
          </a:prstGeom>
        </p:spPr>
        <p:style>
          <a:lnRef idx="2">
            <a:schemeClr val="dk1"/>
          </a:lnRef>
          <a:fillRef idx="1">
            <a:schemeClr val="lt1"/>
          </a:fillRef>
          <a:effectRef idx="0">
            <a:schemeClr val="dk1"/>
          </a:effectRef>
          <a:fontRef idx="minor">
            <a:schemeClr val="dk1"/>
          </a:fontRef>
        </p:style>
        <p:txBody>
          <a:bodyPr anchor="ctr"/>
          <a:lstStyle/>
          <a:p>
            <a:pPr algn="just" fontAlgn="auto">
              <a:spcBef>
                <a:spcPts val="0"/>
              </a:spcBef>
              <a:spcAft>
                <a:spcPts val="0"/>
              </a:spcAft>
              <a:defRPr/>
            </a:pPr>
            <a:r>
              <a:rPr lang="en-US" sz="1100" b="1" dirty="0">
                <a:latin typeface="Garamond" panose="02020404030301010803" pitchFamily="18" charset="0"/>
                <a:cs typeface="Arial" pitchFamily="34" charset="0"/>
              </a:rPr>
              <a:t>Avenues of </a:t>
            </a:r>
            <a:r>
              <a:rPr lang="en-US" sz="1100" b="1" dirty="0" smtClean="0">
                <a:latin typeface="Garamond" panose="02020404030301010803" pitchFamily="18" charset="0"/>
                <a:cs typeface="Arial" pitchFamily="34" charset="0"/>
              </a:rPr>
              <a:t>Approach, </a:t>
            </a:r>
            <a:r>
              <a:rPr lang="en-US" sz="1100" i="1" dirty="0" smtClean="0">
                <a:latin typeface="Garamond" panose="02020404030301010803" pitchFamily="18" charset="0"/>
                <a:cs typeface="Arial" pitchFamily="34" charset="0"/>
              </a:rPr>
              <a:t>surface, subsurface, supersurface</a:t>
            </a:r>
            <a:r>
              <a:rPr lang="en-US" sz="1100" dirty="0" smtClean="0">
                <a:latin typeface="Garamond" panose="02020404030301010803" pitchFamily="18" charset="0"/>
                <a:cs typeface="Arial" pitchFamily="34" charset="0"/>
              </a:rPr>
              <a:t> </a:t>
            </a:r>
            <a:r>
              <a:rPr lang="en-US" sz="1100" i="1" dirty="0" smtClean="0">
                <a:latin typeface="Garamond" panose="02020404030301010803" pitchFamily="18" charset="0"/>
                <a:cs typeface="Arial" pitchFamily="34" charset="0"/>
              </a:rPr>
              <a:t>  </a:t>
            </a:r>
            <a:r>
              <a:rPr lang="en-US" sz="1100" b="1" dirty="0" smtClean="0">
                <a:solidFill>
                  <a:srgbClr val="0070C0"/>
                </a:solidFill>
                <a:latin typeface="Garamond" panose="02020404030301010803" pitchFamily="18" charset="0"/>
                <a:cs typeface="Arial" pitchFamily="34" charset="0"/>
              </a:rPr>
              <a:t>(</a:t>
            </a:r>
            <a:r>
              <a:rPr lang="en-US" sz="1100" b="1" dirty="0">
                <a:solidFill>
                  <a:srgbClr val="0070C0"/>
                </a:solidFill>
                <a:latin typeface="Garamond" panose="02020404030301010803" pitchFamily="18" charset="0"/>
                <a:cs typeface="Arial" pitchFamily="34" charset="0"/>
              </a:rPr>
              <a:t>Blue) </a:t>
            </a:r>
            <a:r>
              <a:rPr lang="en-US" sz="1100" b="1" dirty="0">
                <a:solidFill>
                  <a:srgbClr val="FF0000"/>
                </a:solidFill>
                <a:latin typeface="Garamond" panose="02020404030301010803" pitchFamily="18" charset="0"/>
                <a:cs typeface="Arial" pitchFamily="34" charset="0"/>
              </a:rPr>
              <a:t>(Red) </a:t>
            </a:r>
          </a:p>
        </p:txBody>
      </p:sp>
      <p:sp>
        <p:nvSpPr>
          <p:cNvPr id="20" name="Rectangle 19"/>
          <p:cNvSpPr/>
          <p:nvPr/>
        </p:nvSpPr>
        <p:spPr>
          <a:xfrm>
            <a:off x="16824" y="2971800"/>
            <a:ext cx="1602848" cy="2286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just"/>
            <a:r>
              <a:rPr lang="en-US" sz="1100" b="1" dirty="0">
                <a:solidFill>
                  <a:srgbClr val="000000"/>
                </a:solidFill>
                <a:latin typeface="Garamond" panose="02020404030301010803" pitchFamily="18" charset="0"/>
                <a:cs typeface="Arial" charset="0"/>
              </a:rPr>
              <a:t>Key Terrain: </a:t>
            </a:r>
            <a:r>
              <a:rPr lang="en-US" sz="1100" b="1" dirty="0">
                <a:solidFill>
                  <a:srgbClr val="7030A0"/>
                </a:solidFill>
                <a:latin typeface="Garamond" panose="02020404030301010803" pitchFamily="18" charset="0"/>
                <a:cs typeface="Arial" charset="0"/>
              </a:rPr>
              <a:t>(Purple)</a:t>
            </a:r>
          </a:p>
        </p:txBody>
      </p:sp>
      <p:sp>
        <p:nvSpPr>
          <p:cNvPr id="11306" name="TextBox 22"/>
          <p:cNvSpPr txBox="1">
            <a:spLocks noChangeArrowheads="1"/>
          </p:cNvSpPr>
          <p:nvPr/>
        </p:nvSpPr>
        <p:spPr bwMode="auto">
          <a:xfrm>
            <a:off x="152400" y="6248400"/>
            <a:ext cx="4630738" cy="461963"/>
          </a:xfrm>
          <a:prstGeom prst="rect">
            <a:avLst/>
          </a:prstGeom>
          <a:noFill/>
          <a:ln w="9525">
            <a:noFill/>
            <a:miter lim="800000"/>
            <a:headEnd/>
            <a:tailEnd/>
          </a:ln>
        </p:spPr>
        <p:txBody>
          <a:bodyPr>
            <a:spAutoFit/>
          </a:bodyPr>
          <a:lstStyle/>
          <a:p>
            <a:r>
              <a:rPr lang="en-US" sz="1200" dirty="0">
                <a:latin typeface="Garamond" panose="02020404030301010803" pitchFamily="18" charset="0"/>
              </a:rPr>
              <a:t/>
            </a:r>
            <a:br>
              <a:rPr lang="en-US" sz="1200" dirty="0">
                <a:latin typeface="Garamond" panose="02020404030301010803" pitchFamily="18" charset="0"/>
              </a:rPr>
            </a:br>
            <a:endParaRPr lang="en-US" sz="1200" dirty="0">
              <a:latin typeface="Garamond" panose="02020404030301010803" pitchFamily="18" charset="0"/>
            </a:endParaRPr>
          </a:p>
        </p:txBody>
      </p:sp>
      <p:sp>
        <p:nvSpPr>
          <p:cNvPr id="11307" name="TextBox 23"/>
          <p:cNvSpPr txBox="1">
            <a:spLocks noChangeArrowheads="1"/>
          </p:cNvSpPr>
          <p:nvPr/>
        </p:nvSpPr>
        <p:spPr bwMode="auto">
          <a:xfrm>
            <a:off x="5486400" y="5481638"/>
            <a:ext cx="3276600" cy="461962"/>
          </a:xfrm>
          <a:prstGeom prst="rect">
            <a:avLst/>
          </a:prstGeom>
          <a:noFill/>
          <a:ln w="9525">
            <a:noFill/>
            <a:miter lim="800000"/>
            <a:headEnd/>
            <a:tailEnd/>
          </a:ln>
        </p:spPr>
        <p:txBody>
          <a:bodyPr>
            <a:spAutoFit/>
          </a:bodyPr>
          <a:lstStyle/>
          <a:p>
            <a:endParaRPr lang="en-US" sz="1200" b="1" dirty="0">
              <a:latin typeface="Garamond" panose="02020404030301010803" pitchFamily="18" charset="0"/>
            </a:endParaRPr>
          </a:p>
          <a:p>
            <a:endParaRPr lang="en-US" sz="1200" dirty="0">
              <a:latin typeface="Garamond" panose="02020404030301010803" pitchFamily="18" charset="0"/>
            </a:endParaRPr>
          </a:p>
        </p:txBody>
      </p:sp>
      <p:sp>
        <p:nvSpPr>
          <p:cNvPr id="25" name="Rectangle 24"/>
          <p:cNvSpPr/>
          <p:nvPr/>
        </p:nvSpPr>
        <p:spPr>
          <a:xfrm>
            <a:off x="0" y="4022239"/>
            <a:ext cx="6019800" cy="1459400"/>
          </a:xfrm>
          <a:prstGeom prst="rect">
            <a:avLst/>
          </a:prstGeom>
        </p:spPr>
        <p:style>
          <a:lnRef idx="2">
            <a:schemeClr val="dk1"/>
          </a:lnRef>
          <a:fillRef idx="1">
            <a:schemeClr val="lt1"/>
          </a:fillRef>
          <a:effectRef idx="0">
            <a:schemeClr val="dk1"/>
          </a:effectRef>
          <a:fontRef idx="minor">
            <a:schemeClr val="dk1"/>
          </a:fontRef>
        </p:style>
        <p:txBody>
          <a:bodyPr/>
          <a:lstStyle/>
          <a:p>
            <a:pPr algn="r" fontAlgn="auto">
              <a:spcBef>
                <a:spcPts val="0"/>
              </a:spcBef>
              <a:spcAft>
                <a:spcPts val="0"/>
              </a:spcAft>
              <a:defRPr/>
            </a:pPr>
            <a:r>
              <a:rPr lang="en-US" sz="900" dirty="0">
                <a:latin typeface="Garamond" panose="02020404030301010803" pitchFamily="18" charset="0"/>
                <a:cs typeface="Arial" pitchFamily="34" charset="0"/>
              </a:rPr>
              <a:t>                             </a:t>
            </a:r>
            <a:r>
              <a:rPr lang="en-US" sz="900" dirty="0" smtClean="0">
                <a:latin typeface="Garamond" panose="02020404030301010803" pitchFamily="18" charset="0"/>
                <a:cs typeface="Arial" pitchFamily="34" charset="0"/>
              </a:rPr>
              <a:t>Observation:  w</a:t>
            </a:r>
            <a:r>
              <a:rPr lang="en-US" sz="1000" i="1" dirty="0" smtClean="0">
                <a:latin typeface="Garamond" panose="02020404030301010803" pitchFamily="18" charset="0"/>
                <a:cs typeface="Arial" pitchFamily="34" charset="0"/>
              </a:rPr>
              <a:t>here </a:t>
            </a:r>
            <a:r>
              <a:rPr lang="en-US" sz="1000" i="1" dirty="0">
                <a:latin typeface="Garamond" panose="02020404030301010803" pitchFamily="18" charset="0"/>
                <a:cs typeface="Arial" pitchFamily="34" charset="0"/>
              </a:rPr>
              <a:t>can EN/FF see each </a:t>
            </a:r>
            <a:r>
              <a:rPr lang="en-US" sz="1000" i="1" dirty="0" smtClean="0">
                <a:latin typeface="Garamond" panose="02020404030301010803" pitchFamily="18" charset="0"/>
                <a:cs typeface="Arial" pitchFamily="34" charset="0"/>
              </a:rPr>
              <a:t>other</a:t>
            </a:r>
          </a:p>
          <a:p>
            <a:pPr algn="r" fontAlgn="auto">
              <a:spcBef>
                <a:spcPts val="0"/>
              </a:spcBef>
              <a:spcAft>
                <a:spcPts val="0"/>
              </a:spcAft>
              <a:defRPr/>
            </a:pPr>
            <a:r>
              <a:rPr lang="en-US" sz="1000" dirty="0" smtClean="0">
                <a:latin typeface="Garamond" panose="02020404030301010803" pitchFamily="18" charset="0"/>
                <a:cs typeface="Arial" pitchFamily="34" charset="0"/>
              </a:rPr>
              <a:t>Field of Fire:  </a:t>
            </a:r>
            <a:r>
              <a:rPr lang="en-US" sz="1000" i="1" dirty="0" smtClean="0">
                <a:latin typeface="Garamond" panose="02020404030301010803" pitchFamily="18" charset="0"/>
                <a:cs typeface="Arial" pitchFamily="34" charset="0"/>
              </a:rPr>
              <a:t>areas that can be covered by a weapon system</a:t>
            </a:r>
            <a:endParaRPr lang="en-US" sz="900" i="1" dirty="0">
              <a:latin typeface="Garamond" panose="02020404030301010803" pitchFamily="18" charset="0"/>
              <a:cs typeface="Arial" pitchFamily="34" charset="0"/>
            </a:endParaRPr>
          </a:p>
        </p:txBody>
      </p:sp>
      <p:sp>
        <p:nvSpPr>
          <p:cNvPr id="26" name="Rectangle 25"/>
          <p:cNvSpPr/>
          <p:nvPr/>
        </p:nvSpPr>
        <p:spPr>
          <a:xfrm>
            <a:off x="0" y="5486400"/>
            <a:ext cx="6019800" cy="1371600"/>
          </a:xfrm>
          <a:prstGeom prst="rect">
            <a:avLst/>
          </a:prstGeom>
        </p:spPr>
        <p:style>
          <a:lnRef idx="2">
            <a:schemeClr val="dk1"/>
          </a:lnRef>
          <a:fillRef idx="1">
            <a:schemeClr val="lt1"/>
          </a:fillRef>
          <a:effectRef idx="0">
            <a:schemeClr val="dk1"/>
          </a:effectRef>
          <a:fontRef idx="minor">
            <a:schemeClr val="dk1"/>
          </a:fontRef>
        </p:style>
        <p:txBody>
          <a:bodyPr/>
          <a:lstStyle/>
          <a:p>
            <a:pPr algn="r" fontAlgn="auto">
              <a:spcBef>
                <a:spcPts val="0"/>
              </a:spcBef>
              <a:spcAft>
                <a:spcPts val="0"/>
              </a:spcAft>
              <a:defRPr/>
            </a:pPr>
            <a:r>
              <a:rPr lang="en-US" sz="1000" b="1" i="1" dirty="0">
                <a:latin typeface="Garamond" panose="02020404030301010803" pitchFamily="18" charset="0"/>
                <a:cs typeface="Arial" pitchFamily="34" charset="0"/>
              </a:rPr>
              <a:t>                                           </a:t>
            </a:r>
            <a:r>
              <a:rPr lang="en-US" sz="1000" i="1" dirty="0">
                <a:latin typeface="Garamond" panose="02020404030301010803" pitchFamily="18" charset="0"/>
                <a:cs typeface="Arial" pitchFamily="34" charset="0"/>
              </a:rPr>
              <a:t>(type of round, direct/indirect, structures, terrain</a:t>
            </a:r>
            <a:r>
              <a:rPr lang="en-US" sz="800" b="1" i="1" dirty="0">
                <a:latin typeface="Garamond" panose="02020404030301010803" pitchFamily="18" charset="0"/>
                <a:cs typeface="Arial" pitchFamily="34" charset="0"/>
              </a:rPr>
              <a:t>)</a:t>
            </a:r>
          </a:p>
        </p:txBody>
      </p:sp>
      <p:sp>
        <p:nvSpPr>
          <p:cNvPr id="27" name="Rectangle 26"/>
          <p:cNvSpPr/>
          <p:nvPr/>
        </p:nvSpPr>
        <p:spPr>
          <a:xfrm>
            <a:off x="16824" y="4020562"/>
            <a:ext cx="2250919" cy="228600"/>
          </a:xfrm>
          <a:prstGeom prst="rect">
            <a:avLst/>
          </a:prstGeom>
        </p:spPr>
        <p:style>
          <a:lnRef idx="2">
            <a:schemeClr val="dk1"/>
          </a:lnRef>
          <a:fillRef idx="1">
            <a:schemeClr val="lt1"/>
          </a:fillRef>
          <a:effectRef idx="0">
            <a:schemeClr val="dk1"/>
          </a:effectRef>
          <a:fontRef idx="minor">
            <a:schemeClr val="dk1"/>
          </a:fontRef>
        </p:style>
        <p:txBody>
          <a:bodyPr/>
          <a:lstStyle/>
          <a:p>
            <a:pPr algn="just"/>
            <a:r>
              <a:rPr lang="en-US" sz="1100" b="1" dirty="0">
                <a:solidFill>
                  <a:srgbClr val="000000"/>
                </a:solidFill>
                <a:latin typeface="Garamond" panose="02020404030301010803" pitchFamily="18" charset="0"/>
                <a:cs typeface="Arial" charset="0"/>
              </a:rPr>
              <a:t>Observation and Fields of Fire:</a:t>
            </a:r>
          </a:p>
        </p:txBody>
      </p:sp>
      <p:sp>
        <p:nvSpPr>
          <p:cNvPr id="28" name="Rectangle 27"/>
          <p:cNvSpPr/>
          <p:nvPr/>
        </p:nvSpPr>
        <p:spPr>
          <a:xfrm>
            <a:off x="16825" y="5481638"/>
            <a:ext cx="2057400" cy="230981"/>
          </a:xfrm>
          <a:prstGeom prst="rect">
            <a:avLst/>
          </a:prstGeom>
        </p:spPr>
        <p:style>
          <a:lnRef idx="2">
            <a:schemeClr val="dk1"/>
          </a:lnRef>
          <a:fillRef idx="1">
            <a:schemeClr val="lt1"/>
          </a:fillRef>
          <a:effectRef idx="0">
            <a:schemeClr val="dk1"/>
          </a:effectRef>
          <a:fontRef idx="minor">
            <a:schemeClr val="dk1"/>
          </a:fontRef>
        </p:style>
        <p:txBody>
          <a:bodyPr/>
          <a:lstStyle/>
          <a:p>
            <a:pPr algn="just"/>
            <a:r>
              <a:rPr lang="en-US" sz="1100" b="1" dirty="0">
                <a:solidFill>
                  <a:srgbClr val="000000"/>
                </a:solidFill>
                <a:latin typeface="Garamond" panose="02020404030301010803" pitchFamily="18" charset="0"/>
                <a:cs typeface="Arial" charset="0"/>
              </a:rPr>
              <a:t>Cover and Concealment:</a:t>
            </a:r>
          </a:p>
        </p:txBody>
      </p:sp>
      <p:sp>
        <p:nvSpPr>
          <p:cNvPr id="29" name="Rectangle 28"/>
          <p:cNvSpPr/>
          <p:nvPr/>
        </p:nvSpPr>
        <p:spPr>
          <a:xfrm>
            <a:off x="6019800" y="457200"/>
            <a:ext cx="3124200" cy="12954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Garamond" panose="02020404030301010803" pitchFamily="18" charset="0"/>
            </a:endParaRPr>
          </a:p>
        </p:txBody>
      </p:sp>
      <p:sp>
        <p:nvSpPr>
          <p:cNvPr id="30" name="Rectangle 29"/>
          <p:cNvSpPr/>
          <p:nvPr/>
        </p:nvSpPr>
        <p:spPr>
          <a:xfrm>
            <a:off x="6028604" y="1752600"/>
            <a:ext cx="3124200" cy="12192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Garamond" panose="02020404030301010803" pitchFamily="18" charset="0"/>
            </a:endParaRPr>
          </a:p>
        </p:txBody>
      </p:sp>
      <p:sp>
        <p:nvSpPr>
          <p:cNvPr id="31" name="Rectangle 30"/>
          <p:cNvSpPr/>
          <p:nvPr/>
        </p:nvSpPr>
        <p:spPr>
          <a:xfrm>
            <a:off x="6019800" y="5486400"/>
            <a:ext cx="3124200" cy="13716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Garamond" panose="02020404030301010803" pitchFamily="18" charset="0"/>
            </a:endParaRPr>
          </a:p>
        </p:txBody>
      </p:sp>
      <p:sp>
        <p:nvSpPr>
          <p:cNvPr id="32" name="Rectangle 31"/>
          <p:cNvSpPr/>
          <p:nvPr/>
        </p:nvSpPr>
        <p:spPr>
          <a:xfrm>
            <a:off x="6019800" y="2971800"/>
            <a:ext cx="3124200" cy="105043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Garamond" panose="02020404030301010803" pitchFamily="18" charset="0"/>
            </a:endParaRPr>
          </a:p>
        </p:txBody>
      </p:sp>
      <p:sp>
        <p:nvSpPr>
          <p:cNvPr id="33" name="Rectangle 32"/>
          <p:cNvSpPr/>
          <p:nvPr/>
        </p:nvSpPr>
        <p:spPr>
          <a:xfrm>
            <a:off x="6019800" y="4027000"/>
            <a:ext cx="3124200" cy="14594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Garamond" panose="02020404030301010803" pitchFamily="18" charset="0"/>
            </a:endParaRPr>
          </a:p>
        </p:txBody>
      </p:sp>
      <p:sp>
        <p:nvSpPr>
          <p:cNvPr id="34" name="Rectangle 33"/>
          <p:cNvSpPr/>
          <p:nvPr/>
        </p:nvSpPr>
        <p:spPr>
          <a:xfrm>
            <a:off x="0" y="228600"/>
            <a:ext cx="6019800" cy="228600"/>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a:lstStyle/>
          <a:p>
            <a:pPr algn="ctr" fontAlgn="auto">
              <a:spcBef>
                <a:spcPts val="0"/>
              </a:spcBef>
              <a:spcAft>
                <a:spcPts val="0"/>
              </a:spcAft>
              <a:defRPr/>
            </a:pPr>
            <a:r>
              <a:rPr lang="en-US" sz="1200" b="1" dirty="0">
                <a:latin typeface="Garamond" panose="02020404030301010803" pitchFamily="18" charset="0"/>
                <a:cs typeface="Arial" pitchFamily="34" charset="0"/>
              </a:rPr>
              <a:t>OAKOC- Effects on </a:t>
            </a:r>
            <a:r>
              <a:rPr lang="en-US" sz="1200" b="1" dirty="0">
                <a:solidFill>
                  <a:srgbClr val="FF0000"/>
                </a:solidFill>
                <a:latin typeface="Garamond" panose="02020404030301010803" pitchFamily="18" charset="0"/>
                <a:cs typeface="Arial" pitchFamily="34" charset="0"/>
              </a:rPr>
              <a:t>EN</a:t>
            </a:r>
            <a:r>
              <a:rPr lang="en-US" sz="1200" b="1" dirty="0">
                <a:latin typeface="Garamond" panose="02020404030301010803" pitchFamily="18" charset="0"/>
                <a:cs typeface="Arial" pitchFamily="34" charset="0"/>
              </a:rPr>
              <a:t> &amp; </a:t>
            </a:r>
            <a:r>
              <a:rPr lang="en-US" sz="1200" b="1" dirty="0">
                <a:solidFill>
                  <a:srgbClr val="0070C0"/>
                </a:solidFill>
                <a:latin typeface="Garamond" panose="02020404030301010803" pitchFamily="18" charset="0"/>
                <a:cs typeface="Arial" pitchFamily="34" charset="0"/>
              </a:rPr>
              <a:t>FF</a:t>
            </a:r>
          </a:p>
        </p:txBody>
      </p:sp>
      <p:sp>
        <p:nvSpPr>
          <p:cNvPr id="35" name="Rectangle 34"/>
          <p:cNvSpPr/>
          <p:nvPr/>
        </p:nvSpPr>
        <p:spPr>
          <a:xfrm>
            <a:off x="6019800" y="228600"/>
            <a:ext cx="3124200" cy="228600"/>
          </a:xfrm>
          <a:prstGeom prst="rect">
            <a:avLst/>
          </a:prstGeom>
          <a:solidFill>
            <a:srgbClr val="00B050"/>
          </a:solidFill>
          <a:ln>
            <a:solidFill>
              <a:schemeClr val="tx2"/>
            </a:solidFill>
          </a:ln>
        </p:spPr>
        <p:style>
          <a:lnRef idx="2">
            <a:schemeClr val="dk1"/>
          </a:lnRef>
          <a:fillRef idx="1">
            <a:schemeClr val="lt1"/>
          </a:fillRef>
          <a:effectRef idx="0">
            <a:schemeClr val="dk1"/>
          </a:effectRef>
          <a:fontRef idx="minor">
            <a:schemeClr val="dk1"/>
          </a:fontRef>
        </p:style>
        <p:txBody>
          <a:bodyPr/>
          <a:lstStyle/>
          <a:p>
            <a:pPr algn="ctr" fontAlgn="auto">
              <a:spcBef>
                <a:spcPts val="0"/>
              </a:spcBef>
              <a:spcAft>
                <a:spcPts val="0"/>
              </a:spcAft>
              <a:defRPr/>
            </a:pPr>
            <a:r>
              <a:rPr lang="en-US" sz="1200" b="1" dirty="0">
                <a:solidFill>
                  <a:schemeClr val="bg1"/>
                </a:solidFill>
                <a:latin typeface="Garamond" panose="02020404030301010803" pitchFamily="18" charset="0"/>
                <a:cs typeface="Arial" pitchFamily="34" charset="0"/>
              </a:rPr>
              <a:t>Deductions (So What?)</a:t>
            </a:r>
          </a:p>
        </p:txBody>
      </p:sp>
      <p:sp>
        <p:nvSpPr>
          <p:cNvPr id="40" name="Rectangle 39"/>
          <p:cNvSpPr/>
          <p:nvPr/>
        </p:nvSpPr>
        <p:spPr>
          <a:xfrm>
            <a:off x="0" y="-1"/>
            <a:ext cx="9144000" cy="222965"/>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bg1"/>
                </a:solidFill>
                <a:latin typeface="Garamond" panose="02020404030301010803" pitchFamily="18" charset="0"/>
                <a:cs typeface="Arial" pitchFamily="34" charset="0"/>
              </a:rPr>
              <a:t>TERRAIN</a:t>
            </a:r>
          </a:p>
        </p:txBody>
      </p:sp>
      <p:sp>
        <p:nvSpPr>
          <p:cNvPr id="37" name="TextBox 36"/>
          <p:cNvSpPr txBox="1"/>
          <p:nvPr/>
        </p:nvSpPr>
        <p:spPr>
          <a:xfrm>
            <a:off x="-1645175" y="3310174"/>
            <a:ext cx="2124297" cy="246221"/>
          </a:xfrm>
          <a:prstGeom prst="rect">
            <a:avLst/>
          </a:prstGeom>
          <a:noFill/>
        </p:spPr>
        <p:txBody>
          <a:bodyPr wrap="square" rtlCol="0">
            <a:spAutoFit/>
          </a:bodyPr>
          <a:lstStyle/>
          <a:p>
            <a:pPr algn="r" fontAlgn="auto">
              <a:spcBef>
                <a:spcPts val="0"/>
              </a:spcBef>
              <a:spcAft>
                <a:spcPts val="0"/>
              </a:spcAft>
              <a:defRPr/>
            </a:pPr>
            <a:r>
              <a:rPr lang="en-US" sz="1000" i="1" dirty="0">
                <a:latin typeface="Garamond" panose="02020404030301010803" pitchFamily="18" charset="0"/>
                <a:cs typeface="Arial" pitchFamily="34" charset="0"/>
              </a:rPr>
              <a:t>KT1:                </a:t>
            </a:r>
            <a:endParaRPr lang="en-US" sz="1000" dirty="0">
              <a:latin typeface="Garamond" panose="02020404030301010803" pitchFamily="18" charset="0"/>
            </a:endParaRPr>
          </a:p>
        </p:txBody>
      </p:sp>
      <p:sp>
        <p:nvSpPr>
          <p:cNvPr id="38" name="TextBox 37"/>
          <p:cNvSpPr txBox="1"/>
          <p:nvPr/>
        </p:nvSpPr>
        <p:spPr>
          <a:xfrm>
            <a:off x="-61650" y="3556763"/>
            <a:ext cx="529194" cy="246221"/>
          </a:xfrm>
          <a:prstGeom prst="rect">
            <a:avLst/>
          </a:prstGeom>
          <a:noFill/>
        </p:spPr>
        <p:txBody>
          <a:bodyPr wrap="square" rtlCol="0">
            <a:spAutoFit/>
          </a:bodyPr>
          <a:lstStyle/>
          <a:p>
            <a:pPr algn="r" fontAlgn="auto">
              <a:spcBef>
                <a:spcPts val="0"/>
              </a:spcBef>
              <a:spcAft>
                <a:spcPts val="0"/>
              </a:spcAft>
              <a:defRPr/>
            </a:pPr>
            <a:r>
              <a:rPr lang="en-US" sz="1000" i="1" dirty="0">
                <a:latin typeface="Garamond" panose="02020404030301010803" pitchFamily="18" charset="0"/>
                <a:cs typeface="Arial" pitchFamily="34" charset="0"/>
              </a:rPr>
              <a:t>KT2:</a:t>
            </a:r>
            <a:endParaRPr lang="en-US" sz="1000" dirty="0">
              <a:latin typeface="Garamond" panose="02020404030301010803" pitchFamily="18" charset="0"/>
            </a:endParaRPr>
          </a:p>
        </p:txBody>
      </p:sp>
      <p:sp>
        <p:nvSpPr>
          <p:cNvPr id="43" name="TextBox 42"/>
          <p:cNvSpPr txBox="1"/>
          <p:nvPr/>
        </p:nvSpPr>
        <p:spPr>
          <a:xfrm>
            <a:off x="-65684" y="3814285"/>
            <a:ext cx="529194" cy="246221"/>
          </a:xfrm>
          <a:prstGeom prst="rect">
            <a:avLst/>
          </a:prstGeom>
          <a:noFill/>
        </p:spPr>
        <p:txBody>
          <a:bodyPr wrap="square" rtlCol="0">
            <a:spAutoFit/>
          </a:bodyPr>
          <a:lstStyle/>
          <a:p>
            <a:pPr algn="r" fontAlgn="auto">
              <a:spcBef>
                <a:spcPts val="0"/>
              </a:spcBef>
              <a:spcAft>
                <a:spcPts val="0"/>
              </a:spcAft>
              <a:defRPr/>
            </a:pPr>
            <a:r>
              <a:rPr lang="en-US" sz="1000" i="1" dirty="0">
                <a:latin typeface="Garamond" panose="02020404030301010803" pitchFamily="18" charset="0"/>
                <a:cs typeface="Arial" pitchFamily="34" charset="0"/>
              </a:rPr>
              <a:t>KT3:</a:t>
            </a:r>
            <a:endParaRPr lang="en-US" sz="1000" dirty="0">
              <a:latin typeface="Garamond" panose="02020404030301010803" pitchFamily="18" charset="0"/>
            </a:endParaRPr>
          </a:p>
        </p:txBody>
      </p:sp>
      <p:sp>
        <p:nvSpPr>
          <p:cNvPr id="39" name="TextBox 38"/>
          <p:cNvSpPr txBox="1"/>
          <p:nvPr/>
        </p:nvSpPr>
        <p:spPr>
          <a:xfrm>
            <a:off x="16824" y="1950285"/>
            <a:ext cx="5994563" cy="400110"/>
          </a:xfrm>
          <a:prstGeom prst="rect">
            <a:avLst/>
          </a:prstGeom>
          <a:noFill/>
        </p:spPr>
        <p:txBody>
          <a:bodyPr wrap="square" rtlCol="0">
            <a:spAutoFit/>
          </a:bodyPr>
          <a:lstStyle/>
          <a:p>
            <a:r>
              <a:rPr lang="en-US" sz="1000" dirty="0">
                <a:latin typeface="Garamond" panose="02020404030301010803" pitchFamily="18" charset="0"/>
              </a:rPr>
              <a:t>AoA #    Type/Comp     Size (Mobility Corridor)     Speed (Day/Night)          Formation                Dist/Dir		</a:t>
            </a:r>
          </a:p>
        </p:txBody>
      </p:sp>
      <p:sp>
        <p:nvSpPr>
          <p:cNvPr id="41" name="TextBox 40"/>
          <p:cNvSpPr txBox="1"/>
          <p:nvPr/>
        </p:nvSpPr>
        <p:spPr>
          <a:xfrm>
            <a:off x="593661" y="3195211"/>
            <a:ext cx="5346491" cy="400110"/>
          </a:xfrm>
          <a:prstGeom prst="rect">
            <a:avLst/>
          </a:prstGeom>
          <a:noFill/>
        </p:spPr>
        <p:txBody>
          <a:bodyPr wrap="square" rtlCol="0">
            <a:spAutoFit/>
          </a:bodyPr>
          <a:lstStyle/>
          <a:p>
            <a:pPr algn="ctr"/>
            <a:r>
              <a:rPr lang="en-US" sz="1000" dirty="0">
                <a:latin typeface="Garamond" panose="02020404030301010803" pitchFamily="18" charset="0"/>
              </a:rPr>
              <a:t>What		</a:t>
            </a:r>
            <a:r>
              <a:rPr lang="en-US" sz="1000" dirty="0" smtClean="0">
                <a:latin typeface="Garamond" panose="02020404030301010803" pitchFamily="18" charset="0"/>
              </a:rPr>
              <a:t>Where (</a:t>
            </a:r>
            <a:r>
              <a:rPr lang="en-US" sz="1000" i="1" dirty="0" smtClean="0">
                <a:latin typeface="Garamond" panose="02020404030301010803" pitchFamily="18" charset="0"/>
              </a:rPr>
              <a:t>grid</a:t>
            </a:r>
            <a:r>
              <a:rPr lang="en-US" sz="1000" dirty="0" smtClean="0">
                <a:latin typeface="Garamond" panose="02020404030301010803" pitchFamily="18" charset="0"/>
              </a:rPr>
              <a:t>)</a:t>
            </a:r>
            <a:r>
              <a:rPr lang="en-US" sz="1000" dirty="0">
                <a:latin typeface="Garamond" panose="02020404030301010803" pitchFamily="18" charset="0"/>
              </a:rPr>
              <a:t>		Why/Effect			</a:t>
            </a:r>
          </a:p>
        </p:txBody>
      </p:sp>
      <p:sp>
        <p:nvSpPr>
          <p:cNvPr id="36" name="Rectangle 4"/>
          <p:cNvSpPr>
            <a:spLocks noChangeArrowheads="1"/>
          </p:cNvSpPr>
          <p:nvPr/>
        </p:nvSpPr>
        <p:spPr bwMode="auto">
          <a:xfrm>
            <a:off x="0" y="-2"/>
            <a:ext cx="1547664" cy="228601"/>
          </a:xfrm>
          <a:prstGeom prst="rect">
            <a:avLst/>
          </a:prstGeom>
          <a:solidFill>
            <a:schemeClr val="bg1"/>
          </a:solidFill>
          <a:ln w="25400">
            <a:solidFill>
              <a:schemeClr val="tx1"/>
            </a:solidFill>
          </a:ln>
        </p:spPr>
        <p:style>
          <a:lnRef idx="1">
            <a:schemeClr val="accent2"/>
          </a:lnRef>
          <a:fillRef idx="2">
            <a:schemeClr val="accent2"/>
          </a:fillRef>
          <a:effectRef idx="1">
            <a:schemeClr val="accent2"/>
          </a:effectRef>
          <a:fontRef idx="minor">
            <a:schemeClr val="dk1"/>
          </a:fontRef>
        </p:style>
        <p:txBody>
          <a:bodyPr lIns="0" tIns="66032" rIns="0" bIns="66032" rtlCol="0" anchor="ctr"/>
          <a:lstStyle/>
          <a:p>
            <a:pPr algn="ctr"/>
            <a:r>
              <a:rPr lang="en-US" sz="1200" i="1" dirty="0" smtClean="0">
                <a:solidFill>
                  <a:schemeClr val="tx1"/>
                </a:solidFill>
                <a:latin typeface="Garamond" panose="02020404030301010803" pitchFamily="18" charset="0"/>
              </a:rPr>
              <a:t>Situation Con’t, Sect. </a:t>
            </a:r>
            <a:r>
              <a:rPr lang="en-US" sz="1200" i="1" dirty="0">
                <a:solidFill>
                  <a:schemeClr val="tx1"/>
                </a:solidFill>
                <a:latin typeface="Garamond" panose="02020404030301010803" pitchFamily="18" charset="0"/>
              </a:rPr>
              <a:t>b</a:t>
            </a:r>
          </a:p>
        </p:txBody>
      </p:sp>
      <p:cxnSp>
        <p:nvCxnSpPr>
          <p:cNvPr id="42" name="Straight Connector 41"/>
          <p:cNvCxnSpPr>
            <a:endCxn id="35" idx="2"/>
          </p:cNvCxnSpPr>
          <p:nvPr/>
        </p:nvCxnSpPr>
        <p:spPr>
          <a:xfrm flipV="1">
            <a:off x="7581900" y="457200"/>
            <a:ext cx="0" cy="64008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015815" y="463933"/>
            <a:ext cx="1574890" cy="461665"/>
          </a:xfrm>
          <a:prstGeom prst="rect">
            <a:avLst/>
          </a:prstGeom>
          <a:noFill/>
          <a:ln>
            <a:solidFill>
              <a:schemeClr val="tx2"/>
            </a:solidFill>
          </a:ln>
        </p:spPr>
        <p:txBody>
          <a:bodyPr wrap="square" lIns="0" rIns="0" rtlCol="0">
            <a:spAutoFit/>
          </a:bodyPr>
          <a:lstStyle/>
          <a:p>
            <a:pPr algn="ctr"/>
            <a:r>
              <a:rPr lang="en-US" sz="1200" b="1" i="1" dirty="0" smtClean="0">
                <a:solidFill>
                  <a:srgbClr val="FF0000"/>
                </a:solidFill>
                <a:latin typeface="Garamond" panose="02020404030301010803" pitchFamily="18" charset="0"/>
              </a:rPr>
              <a:t>Benefits Enemy &amp;</a:t>
            </a:r>
          </a:p>
          <a:p>
            <a:pPr algn="ctr"/>
            <a:r>
              <a:rPr lang="en-US" sz="1200" b="1" i="1" dirty="0" smtClean="0">
                <a:solidFill>
                  <a:srgbClr val="FF0000"/>
                </a:solidFill>
                <a:latin typeface="Garamond" panose="02020404030301010803" pitchFamily="18" charset="0"/>
              </a:rPr>
              <a:t>how we can counter it</a:t>
            </a:r>
            <a:endParaRPr lang="en-US" sz="1200" b="1" i="1" dirty="0">
              <a:solidFill>
                <a:srgbClr val="0070C0"/>
              </a:solidFill>
              <a:latin typeface="Garamond" panose="02020404030301010803" pitchFamily="18" charset="0"/>
            </a:endParaRPr>
          </a:p>
        </p:txBody>
      </p:sp>
      <p:sp>
        <p:nvSpPr>
          <p:cNvPr id="45" name="TextBox 44"/>
          <p:cNvSpPr txBox="1"/>
          <p:nvPr/>
        </p:nvSpPr>
        <p:spPr>
          <a:xfrm>
            <a:off x="7600328" y="476672"/>
            <a:ext cx="1544009" cy="276999"/>
          </a:xfrm>
          <a:prstGeom prst="rect">
            <a:avLst/>
          </a:prstGeom>
          <a:noFill/>
          <a:ln>
            <a:solidFill>
              <a:schemeClr val="tx2"/>
            </a:solidFill>
          </a:ln>
        </p:spPr>
        <p:txBody>
          <a:bodyPr wrap="square" rtlCol="0">
            <a:spAutoFit/>
          </a:bodyPr>
          <a:lstStyle/>
          <a:p>
            <a:pPr algn="ctr"/>
            <a:r>
              <a:rPr lang="en-US" sz="1200" b="1" i="1" dirty="0" smtClean="0">
                <a:solidFill>
                  <a:srgbClr val="0070C0"/>
                </a:solidFill>
                <a:latin typeface="Garamond" panose="02020404030301010803" pitchFamily="18" charset="0"/>
              </a:rPr>
              <a:t>Benefits Friendly</a:t>
            </a:r>
            <a:endParaRPr lang="en-US" sz="1200" b="1" i="1" dirty="0">
              <a:solidFill>
                <a:srgbClr val="0070C0"/>
              </a:solidFill>
              <a:latin typeface="Garamond" panose="02020404030301010803" pitchFamily="18" charset="0"/>
            </a:endParaRPr>
          </a:p>
        </p:txBody>
      </p:sp>
      <p:sp>
        <p:nvSpPr>
          <p:cNvPr id="2" name="Footer Placeholder 1"/>
          <p:cNvSpPr>
            <a:spLocks noGrp="1"/>
          </p:cNvSpPr>
          <p:nvPr>
            <p:ph type="ftr" sz="quarter" idx="11"/>
          </p:nvPr>
        </p:nvSpPr>
        <p:spPr/>
        <p:txBody>
          <a:bodyPr/>
          <a:lstStyle/>
          <a:p>
            <a:pPr>
              <a:defRPr/>
            </a:pPr>
            <a:r>
              <a:rPr lang="en-US" smtClean="0"/>
              <a:t>MyPatrolBase.com</a:t>
            </a:r>
            <a:endParaRPr lang="en-US" dirty="0"/>
          </a:p>
        </p:txBody>
      </p:sp>
      <p:sp>
        <p:nvSpPr>
          <p:cNvPr id="3" name="Slide Number Placeholder 2"/>
          <p:cNvSpPr>
            <a:spLocks noGrp="1"/>
          </p:cNvSpPr>
          <p:nvPr>
            <p:ph type="sldNum" sz="quarter" idx="12"/>
          </p:nvPr>
        </p:nvSpPr>
        <p:spPr/>
        <p:txBody>
          <a:bodyPr/>
          <a:lstStyle/>
          <a:p>
            <a:pPr>
              <a:defRPr/>
            </a:pPr>
            <a:fld id="{E6720408-2D1B-4BA1-A288-F5B1EE7FA1AF}" type="slidenum">
              <a:rPr lang="en-US" smtClean="0"/>
              <a:pPr>
                <a:defRPr/>
              </a:pPr>
              <a:t>9</a:t>
            </a:fld>
            <a:endParaRPr lang="en-US" dirty="0"/>
          </a:p>
        </p:txBody>
      </p:sp>
    </p:spTree>
    <p:extLst>
      <p:ext uri="{BB962C8B-B14F-4D97-AF65-F5344CB8AC3E}">
        <p14:creationId xmlns:p14="http://schemas.microsoft.com/office/powerpoint/2010/main" val="268790773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46399</TotalTime>
  <Words>4344</Words>
  <Application>Microsoft Office PowerPoint</Application>
  <PresentationFormat>On-screen Show (4:3)</PresentationFormat>
  <Paragraphs>1399</Paragraphs>
  <Slides>49</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MS PGothic</vt:lpstr>
      <vt:lpstr>MS PGothic</vt:lpstr>
      <vt:lpstr>Arial</vt:lpstr>
      <vt:lpstr>Calibri</vt:lpstr>
      <vt:lpstr>Garamond</vt:lpstr>
      <vt:lpstr>Times New Roman</vt:lpstr>
      <vt:lpstr>Wingdings</vt:lpstr>
      <vt:lpstr>Default Design</vt:lpstr>
      <vt:lpstr>PowerPoint Presentation</vt:lpstr>
      <vt:lpstr>WARNO________  (write in OPORD or included WARNO shell)</vt:lpstr>
      <vt:lpstr>WARNO ____ TO OPORD _______________ </vt:lpstr>
      <vt:lpstr>PowerPoint Presentation</vt:lpstr>
      <vt:lpstr>OPORD__________</vt:lpstr>
      <vt:lpstr>PowerPoint Presentation</vt:lpstr>
      <vt:lpstr>PowerPoint Presentation</vt:lpstr>
      <vt:lpstr>PowerPoint Presentation</vt:lpstr>
      <vt:lpstr>PowerPoint Presentation</vt:lpstr>
      <vt:lpstr>PowerPoint Presentation</vt:lpstr>
      <vt:lpstr>DO/ME T: P: Location: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OPORD #</dc:title>
  <dc:creator>William</dc:creator>
  <cp:lastModifiedBy>Osgood, David B CPT MIL USA FORSCOM</cp:lastModifiedBy>
  <cp:revision>1704</cp:revision>
  <cp:lastPrinted>2017-11-25T13:21:19Z</cp:lastPrinted>
  <dcterms:created xsi:type="dcterms:W3CDTF">2010-04-13T20:20:39Z</dcterms:created>
  <dcterms:modified xsi:type="dcterms:W3CDTF">2019-06-20T15:55:20Z</dcterms:modified>
</cp:coreProperties>
</file>